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24"/>
  </p:notesMasterIdLst>
  <p:sldIdLst>
    <p:sldId id="256" r:id="rId2"/>
    <p:sldId id="299" r:id="rId3"/>
    <p:sldId id="301" r:id="rId4"/>
    <p:sldId id="316" r:id="rId5"/>
    <p:sldId id="317" r:id="rId6"/>
    <p:sldId id="303" r:id="rId7"/>
    <p:sldId id="282" r:id="rId8"/>
    <p:sldId id="283" r:id="rId9"/>
    <p:sldId id="318" r:id="rId10"/>
    <p:sldId id="284" r:id="rId11"/>
    <p:sldId id="314" r:id="rId12"/>
    <p:sldId id="306" r:id="rId13"/>
    <p:sldId id="288" r:id="rId14"/>
    <p:sldId id="289" r:id="rId15"/>
    <p:sldId id="304" r:id="rId16"/>
    <p:sldId id="290" r:id="rId17"/>
    <p:sldId id="291" r:id="rId18"/>
    <p:sldId id="305" r:id="rId19"/>
    <p:sldId id="315" r:id="rId20"/>
    <p:sldId id="296" r:id="rId21"/>
    <p:sldId id="313" r:id="rId22"/>
    <p:sldId id="298" r:id="rId23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FF"/>
    <a:srgbClr val="99CCFF"/>
    <a:srgbClr val="FFFFCC"/>
    <a:srgbClr val="FF99FF"/>
    <a:srgbClr val="D0D0E3"/>
    <a:srgbClr val="5D5DAE"/>
    <a:srgbClr val="6666FF"/>
    <a:srgbClr val="6699FF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0" autoAdjust="0"/>
    <p:restoredTop sz="94629" autoAdjust="0"/>
  </p:normalViewPr>
  <p:slideViewPr>
    <p:cSldViewPr>
      <p:cViewPr varScale="1">
        <p:scale>
          <a:sx n="85" d="100"/>
          <a:sy n="85" d="100"/>
        </p:scale>
        <p:origin x="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EC033D-9F3A-4082-997D-8E1FA33556D9}" type="doc">
      <dgm:prSet loTypeId="urn:microsoft.com/office/officeart/2005/8/layout/venn3" loCatId="relationship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pPr latinLnBrk="1"/>
          <a:endParaRPr lang="ko-KR" altLang="en-US"/>
        </a:p>
      </dgm:t>
    </dgm:pt>
    <dgm:pt modelId="{D9A87831-0A16-45F3-B142-396FACFAD253}">
      <dgm:prSet phldrT="[텍스트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latinLnBrk="1"/>
          <a:r>
            <a:rPr lang="ko-KR" altLang="en-US" sz="1800" b="1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성적 본능</a:t>
          </a:r>
          <a:endParaRPr lang="en-US" altLang="ko-KR" sz="1800" b="1" dirty="0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  <a:p>
          <a:pPr latinLnBrk="1"/>
          <a:r>
            <a:rPr lang="en-US" altLang="ko-KR" sz="1800" b="1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800" b="1" dirty="0" err="1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리비도</a:t>
          </a:r>
          <a:r>
            <a:rPr lang="en-US" altLang="ko-KR" sz="1800" b="1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800" b="1" dirty="0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5371C1EC-2860-404F-8D7B-544CC46856D9}" type="parTrans" cxnId="{7DD9FAA7-0BC3-40AB-B2C4-38E2CBA815F7}">
      <dgm:prSet/>
      <dgm:spPr/>
      <dgm:t>
        <a:bodyPr/>
        <a:lstStyle/>
        <a:p>
          <a:pPr latinLnBrk="1"/>
          <a:endParaRPr lang="ko-KR" altLang="en-US" sz="2000" b="1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336B1D2A-2119-4719-BC27-9D8D01D2F8CB}" type="sibTrans" cxnId="{7DD9FAA7-0BC3-40AB-B2C4-38E2CBA815F7}">
      <dgm:prSet/>
      <dgm:spPr/>
      <dgm:t>
        <a:bodyPr/>
        <a:lstStyle/>
        <a:p>
          <a:pPr latinLnBrk="1"/>
          <a:endParaRPr lang="ko-KR" altLang="en-US" sz="2000" b="1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9F747539-01C7-4E4B-A0AE-373F6B0A519C}">
      <dgm:prSet phldrT="[텍스트]" custT="1"/>
      <dgm:spPr>
        <a:solidFill>
          <a:srgbClr val="CCFF6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latinLnBrk="1"/>
          <a:r>
            <a:rPr lang="ko-KR" altLang="en-US" sz="1800" b="1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공격적 본능           </a:t>
          </a:r>
          <a:r>
            <a:rPr lang="en-US" altLang="ko-KR" sz="1800" b="1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800" b="1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타나토스</a:t>
          </a:r>
          <a:r>
            <a:rPr lang="en-US" altLang="ko-KR" sz="1800" b="1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800" b="1" dirty="0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891E56B2-D4F1-44E9-8FF5-93A8E95AF804}" type="parTrans" cxnId="{9D39F5D9-C79D-4719-B730-33C999BA5F93}">
      <dgm:prSet/>
      <dgm:spPr/>
      <dgm:t>
        <a:bodyPr/>
        <a:lstStyle/>
        <a:p>
          <a:pPr latinLnBrk="1"/>
          <a:endParaRPr lang="ko-KR" altLang="en-US" sz="2000" b="1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477AB6D7-43A9-4DA2-B95E-29CB26F9635D}" type="sibTrans" cxnId="{9D39F5D9-C79D-4719-B730-33C999BA5F93}">
      <dgm:prSet/>
      <dgm:spPr/>
      <dgm:t>
        <a:bodyPr/>
        <a:lstStyle/>
        <a:p>
          <a:pPr latinLnBrk="1"/>
          <a:endParaRPr lang="ko-KR" altLang="en-US" sz="2000" b="1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4C5EA06B-DBEB-48B3-8727-8B4F4C9E94C6}" type="pres">
      <dgm:prSet presAssocID="{13EC033D-9F3A-4082-997D-8E1FA33556D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6D1A270-7835-4A0A-80F5-C70BEEF56C1D}" type="pres">
      <dgm:prSet presAssocID="{D9A87831-0A16-45F3-B142-396FACFAD253}" presName="Name5" presStyleLbl="venn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1343CD3-9822-422A-98EC-DFC1047ECC90}" type="pres">
      <dgm:prSet presAssocID="{336B1D2A-2119-4719-BC27-9D8D01D2F8CB}" presName="space" presStyleCnt="0"/>
      <dgm:spPr/>
    </dgm:pt>
    <dgm:pt modelId="{EAB3E17B-EE55-42F5-9184-0CFC162A87D9}" type="pres">
      <dgm:prSet presAssocID="{9F747539-01C7-4E4B-A0AE-373F6B0A519C}" presName="Name5" presStyleLbl="venn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A0CDACD-DEF9-4370-AF39-EBF58EBEF9E6}" type="presOf" srcId="{13EC033D-9F3A-4082-997D-8E1FA33556D9}" destId="{4C5EA06B-DBEB-48B3-8727-8B4F4C9E94C6}" srcOrd="0" destOrd="0" presId="urn:microsoft.com/office/officeart/2005/8/layout/venn3"/>
    <dgm:cxn modelId="{187D26E5-FBAE-4169-BE9D-FAF0D398ED4C}" type="presOf" srcId="{D9A87831-0A16-45F3-B142-396FACFAD253}" destId="{F6D1A270-7835-4A0A-80F5-C70BEEF56C1D}" srcOrd="0" destOrd="0" presId="urn:microsoft.com/office/officeart/2005/8/layout/venn3"/>
    <dgm:cxn modelId="{7DD9FAA7-0BC3-40AB-B2C4-38E2CBA815F7}" srcId="{13EC033D-9F3A-4082-997D-8E1FA33556D9}" destId="{D9A87831-0A16-45F3-B142-396FACFAD253}" srcOrd="0" destOrd="0" parTransId="{5371C1EC-2860-404F-8D7B-544CC46856D9}" sibTransId="{336B1D2A-2119-4719-BC27-9D8D01D2F8CB}"/>
    <dgm:cxn modelId="{9D39F5D9-C79D-4719-B730-33C999BA5F93}" srcId="{13EC033D-9F3A-4082-997D-8E1FA33556D9}" destId="{9F747539-01C7-4E4B-A0AE-373F6B0A519C}" srcOrd="1" destOrd="0" parTransId="{891E56B2-D4F1-44E9-8FF5-93A8E95AF804}" sibTransId="{477AB6D7-43A9-4DA2-B95E-29CB26F9635D}"/>
    <dgm:cxn modelId="{267D6427-9E6A-4C36-A44E-EA478D6E8278}" type="presOf" srcId="{9F747539-01C7-4E4B-A0AE-373F6B0A519C}" destId="{EAB3E17B-EE55-42F5-9184-0CFC162A87D9}" srcOrd="0" destOrd="0" presId="urn:microsoft.com/office/officeart/2005/8/layout/venn3"/>
    <dgm:cxn modelId="{2FED8AD6-88AE-4A47-99E4-42AE4BDEBC44}" type="presParOf" srcId="{4C5EA06B-DBEB-48B3-8727-8B4F4C9E94C6}" destId="{F6D1A270-7835-4A0A-80F5-C70BEEF56C1D}" srcOrd="0" destOrd="0" presId="urn:microsoft.com/office/officeart/2005/8/layout/venn3"/>
    <dgm:cxn modelId="{03EBE38F-975D-4548-A5F4-3B33037EEA8D}" type="presParOf" srcId="{4C5EA06B-DBEB-48B3-8727-8B4F4C9E94C6}" destId="{21343CD3-9822-422A-98EC-DFC1047ECC90}" srcOrd="1" destOrd="0" presId="urn:microsoft.com/office/officeart/2005/8/layout/venn3"/>
    <dgm:cxn modelId="{EBA45161-94E6-4366-A5B1-3A3AA34A7592}" type="presParOf" srcId="{4C5EA06B-DBEB-48B3-8727-8B4F4C9E94C6}" destId="{EAB3E17B-EE55-42F5-9184-0CFC162A87D9}" srcOrd="2" destOrd="0" presId="urn:microsoft.com/office/officeart/2005/8/layout/venn3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1A270-7835-4A0A-80F5-C70BEEF56C1D}">
      <dsp:nvSpPr>
        <dsp:cNvPr id="0" name=""/>
        <dsp:cNvSpPr/>
      </dsp:nvSpPr>
      <dsp:spPr>
        <a:xfrm>
          <a:off x="3141" y="104285"/>
          <a:ext cx="2230425" cy="2230425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2748" tIns="22860" rIns="122748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성적 본능</a:t>
          </a:r>
          <a:endParaRPr lang="en-US" altLang="ko-KR" sz="1800" b="1" kern="1200" dirty="0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800" b="1" kern="1200" dirty="0" err="1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리비도</a:t>
          </a:r>
          <a:r>
            <a:rPr lang="en-US" altLang="ko-KR" sz="1800" b="1" kern="1200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800" b="1" kern="1200" dirty="0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</dsp:txBody>
      <dsp:txXfrm>
        <a:off x="329779" y="430923"/>
        <a:ext cx="1577149" cy="1577149"/>
      </dsp:txXfrm>
    </dsp:sp>
    <dsp:sp modelId="{EAB3E17B-EE55-42F5-9184-0CFC162A87D9}">
      <dsp:nvSpPr>
        <dsp:cNvPr id="0" name=""/>
        <dsp:cNvSpPr/>
      </dsp:nvSpPr>
      <dsp:spPr>
        <a:xfrm>
          <a:off x="1787481" y="104285"/>
          <a:ext cx="2230425" cy="2230425"/>
        </a:xfrm>
        <a:prstGeom prst="ellipse">
          <a:avLst/>
        </a:prstGeom>
        <a:solidFill>
          <a:srgbClr val="CCFF66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2748" tIns="22860" rIns="122748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공격적 본능           </a:t>
          </a:r>
          <a:r>
            <a:rPr lang="en-US" altLang="ko-KR" sz="1800" b="1" kern="1200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800" b="1" kern="1200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타나토스</a:t>
          </a:r>
          <a:r>
            <a:rPr lang="en-US" altLang="ko-KR" sz="1800" b="1" kern="1200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800" b="1" kern="1200" dirty="0">
            <a:solidFill>
              <a:srgbClr val="7030A0"/>
            </a:solidFill>
            <a:latin typeface="맑은 고딕" pitchFamily="50" charset="-127"/>
            <a:ea typeface="맑은 고딕" pitchFamily="50" charset="-127"/>
          </a:endParaRPr>
        </a:p>
      </dsp:txBody>
      <dsp:txXfrm>
        <a:off x="2114119" y="430923"/>
        <a:ext cx="1577149" cy="1577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1D0B60D-DDED-4B32-B9D8-517646CA81A4}" type="datetimeFigureOut">
              <a:rPr lang="ko-KR" altLang="en-US"/>
              <a:pPr>
                <a:defRPr/>
              </a:pPr>
              <a:t>2017-09-03</a:t>
            </a:fld>
            <a:endParaRPr lang="en-US" altLang="ko-KR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2CA8725-4B01-415C-84BD-4737252C48E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0690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CA8725-4B01-415C-84BD-4737252C48EA}" type="slidenum">
              <a:rPr lang="ko-KR" altLang="en-US" smtClean="0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469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latinLnBrk="0" hangingPunct="1">
                <a:defRPr/>
              </a:pPr>
              <a:endParaRPr kumimoji="0" lang="ko-KR" altLang="ko-KR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>
                  <a:defRPr/>
                </a:pPr>
                <a:endParaRPr kumimoji="0" lang="ko-KR" altLang="ko-KR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8808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8808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896FD-75A6-4D59-8363-2426BC02645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459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0"/>
            <a:ext cx="15549563" cy="928688"/>
            <a:chOff x="0" y="0"/>
            <a:chExt cx="5760" cy="344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latinLnBrk="0" hangingPunct="1">
                <a:defRPr/>
              </a:pPr>
              <a:endParaRPr kumimoji="0" lang="ko-KR" altLang="ko-KR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 sz="2400">
                <a:latin typeface="Times New Roman" pitchFamily="18" charset="0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hlink"/>
                </a:solidFill>
                <a:latin typeface="Arial" pitchFamily="34" charset="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hlink"/>
                </a:solidFill>
                <a:latin typeface="Arial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accent2"/>
                </a:solidFill>
                <a:latin typeface="Arial" pitchFamily="34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hlink"/>
                </a:solidFill>
                <a:latin typeface="Arial" pitchFamily="34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 sz="2400">
                <a:latin typeface="Times New Roman" pitchFamily="18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accent2"/>
                </a:solidFill>
                <a:latin typeface="Arial" pitchFamily="34" charset="0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accent2"/>
                </a:solidFill>
                <a:latin typeface="Arial" pitchFamily="34" charset="0"/>
              </a:endParaRPr>
            </a:p>
          </p:txBody>
        </p:sp>
      </p:grpSp>
      <p:sp>
        <p:nvSpPr>
          <p:cNvPr id="14" name="Rectangle 5"/>
          <p:cNvSpPr>
            <a:spLocks noChangeArrowheads="1"/>
          </p:cNvSpPr>
          <p:nvPr userDrawn="1"/>
        </p:nvSpPr>
        <p:spPr bwMode="auto">
          <a:xfrm>
            <a:off x="0" y="6589713"/>
            <a:ext cx="9145588" cy="266700"/>
          </a:xfrm>
          <a:prstGeom prst="rect">
            <a:avLst/>
          </a:prstGeom>
          <a:solidFill>
            <a:srgbClr val="C0C0C0"/>
          </a:solidFill>
          <a:ln>
            <a:noFill/>
          </a:ln>
          <a:extLst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endParaRPr lang="ko-KR" altLang="en-US"/>
          </a:p>
        </p:txBody>
      </p:sp>
      <p:pic>
        <p:nvPicPr>
          <p:cNvPr id="15" name="그림 11" descr="학지사로고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6492875"/>
            <a:ext cx="714375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6BDAD-1D05-484B-B93A-E225E89E742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8739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A4328-AA8D-4607-B3C7-7817470387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59079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145E3-DDF8-4315-8CE2-9094B161EA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7496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DC95C-5390-44FB-8EB9-16E367BDB0E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776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2A158-15CC-4DC4-963C-D733011F589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39570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5E209-6D94-4E3F-8772-DF34770037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8217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DE5E7-EEE5-424C-8FC1-4CA049E30B2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948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907AC-802A-4B46-9DFA-CA120ACABA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8901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1F0CE-BB72-4C6D-B7C1-6BF76F3C254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63276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AED16-0E39-4E84-9D1B-79EA47ADCF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37265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20D51-8E70-4C10-BDB9-054A9525F2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3297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pPr>
              <a:defRPr/>
            </a:pPr>
            <a:fld id="{B99F5E39-934A-4106-AFFB-8E785746A21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15549563" cy="928688"/>
            <a:chOff x="0" y="0"/>
            <a:chExt cx="5760" cy="344"/>
          </a:xfrm>
        </p:grpSpPr>
        <p:sp>
          <p:nvSpPr>
            <p:cNvPr id="1034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latinLnBrk="0" hangingPunct="1">
                <a:defRPr/>
              </a:pPr>
              <a:endParaRPr kumimoji="0" lang="ko-KR" altLang="ko-KR" sz="2400">
                <a:latin typeface="Times New Roman" pitchFamily="18" charset="0"/>
              </a:endParaRPr>
            </a:p>
          </p:txBody>
        </p:sp>
        <p:sp>
          <p:nvSpPr>
            <p:cNvPr id="1035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 sz="2400">
                <a:latin typeface="Times New Roman" pitchFamily="18" charset="0"/>
              </a:endParaRPr>
            </a:p>
          </p:txBody>
        </p:sp>
        <p:sp>
          <p:nvSpPr>
            <p:cNvPr id="1036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hlink"/>
                </a:solidFill>
                <a:latin typeface="Arial" pitchFamily="34" charset="0"/>
              </a:endParaRPr>
            </a:p>
          </p:txBody>
        </p:sp>
        <p:sp>
          <p:nvSpPr>
            <p:cNvPr id="1037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hlink"/>
                </a:solidFill>
                <a:latin typeface="Arial" pitchFamily="34" charset="0"/>
              </a:endParaRPr>
            </a:p>
          </p:txBody>
        </p:sp>
        <p:sp>
          <p:nvSpPr>
            <p:cNvPr id="1038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accent2"/>
                </a:solidFill>
                <a:latin typeface="Arial" pitchFamily="34" charset="0"/>
              </a:endParaRPr>
            </a:p>
          </p:txBody>
        </p:sp>
        <p:sp>
          <p:nvSpPr>
            <p:cNvPr id="1039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hlink"/>
                </a:solidFill>
                <a:latin typeface="Arial" pitchFamily="34" charset="0"/>
              </a:endParaRPr>
            </a:p>
          </p:txBody>
        </p:sp>
        <p:sp>
          <p:nvSpPr>
            <p:cNvPr id="1040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 sz="2400">
                <a:latin typeface="Times New Roman" pitchFamily="18" charset="0"/>
              </a:endParaRPr>
            </a:p>
          </p:txBody>
        </p:sp>
        <p:sp>
          <p:nvSpPr>
            <p:cNvPr id="1041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accent2"/>
                </a:solidFill>
                <a:latin typeface="Arial" pitchFamily="34" charset="0"/>
              </a:endParaRPr>
            </a:p>
          </p:txBody>
        </p:sp>
        <p:sp>
          <p:nvSpPr>
            <p:cNvPr id="1042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kumimoji="0" lang="ko-KR" altLang="ko-KR">
                <a:solidFill>
                  <a:schemeClr val="accent2"/>
                </a:solidFill>
                <a:latin typeface="Arial" pitchFamily="34" charset="0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8705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2" name="Rectangle 5"/>
          <p:cNvSpPr>
            <a:spLocks noChangeArrowheads="1"/>
          </p:cNvSpPr>
          <p:nvPr userDrawn="1"/>
        </p:nvSpPr>
        <p:spPr bwMode="auto">
          <a:xfrm>
            <a:off x="0" y="6589713"/>
            <a:ext cx="9145588" cy="266700"/>
          </a:xfrm>
          <a:prstGeom prst="rect">
            <a:avLst/>
          </a:prstGeom>
          <a:solidFill>
            <a:srgbClr val="C0C0C0"/>
          </a:solidFill>
          <a:ln>
            <a:noFill/>
          </a:ln>
          <a:extLst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맑은 고딕" pitchFamily="50" charset="-127"/>
          <a:ea typeface="맑은 고딕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kumimoji="1"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kumimoji="1" sz="2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kumimoji="1" sz="20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95562" y="1556792"/>
            <a:ext cx="6440933" cy="3168352"/>
          </a:xfrm>
        </p:spPr>
        <p:txBody>
          <a:bodyPr/>
          <a:lstStyle/>
          <a:p>
            <a:pPr eaLnBrk="1" hangingPunct="1"/>
            <a:r>
              <a:rPr lang="ko-KR" altLang="en-US" sz="3600" b="1" dirty="0"/>
              <a:t>   </a:t>
            </a:r>
            <a:r>
              <a:rPr lang="ko-KR" altLang="en-US" sz="3600" b="1" dirty="0" smtClean="0"/>
              <a:t>상담의 </a:t>
            </a:r>
            <a:r>
              <a:rPr lang="ko-KR" altLang="en-US" sz="3600" b="1" dirty="0"/>
              <a:t>이론과 실제</a:t>
            </a:r>
            <a:r>
              <a:rPr lang="en-US" altLang="ko-KR" sz="3600" b="1" dirty="0"/>
              <a:t/>
            </a:r>
            <a:br>
              <a:rPr lang="en-US" altLang="ko-KR" sz="3600" b="1" dirty="0"/>
            </a:br>
            <a:r>
              <a:rPr lang="en-US" altLang="ko-KR" sz="3600" b="1" dirty="0"/>
              <a:t>        </a:t>
            </a:r>
            <a:r>
              <a:rPr lang="ko-KR" altLang="en-US" sz="3200" b="1" dirty="0"/>
              <a:t>제</a:t>
            </a:r>
            <a:r>
              <a:rPr lang="en-US" altLang="ko-KR" sz="3200" b="1" dirty="0"/>
              <a:t>5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  </a:t>
            </a:r>
            <a:r>
              <a:rPr lang="ko-KR" altLang="en-US" sz="3200" b="1" dirty="0"/>
              <a:t>정신분석 상담</a:t>
            </a:r>
            <a:r>
              <a:rPr lang="en-US" altLang="ko-KR" sz="3200" b="1" dirty="0"/>
              <a:t/>
            </a:r>
            <a:br>
              <a:rPr lang="en-US" altLang="ko-KR" sz="3200" b="1" dirty="0"/>
            </a:br>
            <a:r>
              <a:rPr lang="en-US" altLang="ko-KR" sz="3200" b="1" dirty="0"/>
              <a:t/>
            </a:r>
            <a:br>
              <a:rPr lang="en-US" altLang="ko-KR" sz="3200" b="1" dirty="0"/>
            </a:br>
            <a:r>
              <a:rPr lang="en-US" altLang="ko-KR" sz="3200" b="1" dirty="0"/>
              <a:t>               </a:t>
            </a:r>
            <a:r>
              <a:rPr lang="ko-KR" altLang="en-US" sz="3200" b="1" dirty="0"/>
              <a:t>선린대학교 간호학과 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7"/>
          <p:cNvSpPr txBox="1">
            <a:spLocks noChangeArrowheads="1"/>
          </p:cNvSpPr>
          <p:nvPr/>
        </p:nvSpPr>
        <p:spPr bwMode="auto">
          <a:xfrm>
            <a:off x="1663700" y="2459038"/>
            <a:ext cx="4238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/>
          </a:p>
        </p:txBody>
      </p:sp>
      <p:pic>
        <p:nvPicPr>
          <p:cNvPr id="5123" name="Picture 9" descr="펴진노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40"/>
          <a:stretch>
            <a:fillRect/>
          </a:stretch>
        </p:blipFill>
        <p:spPr bwMode="auto">
          <a:xfrm>
            <a:off x="142875" y="1250950"/>
            <a:ext cx="8975725" cy="496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10" descr="저장데이타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1751013"/>
            <a:ext cx="22860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11"/>
          <p:cNvSpPr txBox="1">
            <a:spLocks noChangeArrowheads="1"/>
          </p:cNvSpPr>
          <p:nvPr/>
        </p:nvSpPr>
        <p:spPr bwMode="auto">
          <a:xfrm>
            <a:off x="1089025" y="1809750"/>
            <a:ext cx="2571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contents</a:t>
            </a:r>
            <a:r>
              <a:rPr lang="en-US" altLang="ko-KR" sz="2400" dirty="0">
                <a:latin typeface="휴먼엑스포" pitchFamily="18" charset="-127"/>
                <a:ea typeface="휴먼엑스포" pitchFamily="18" charset="-127"/>
              </a:rPr>
              <a:t> </a:t>
            </a:r>
          </a:p>
        </p:txBody>
      </p:sp>
      <p:sp>
        <p:nvSpPr>
          <p:cNvPr id="5126" name="Text Box 12"/>
          <p:cNvSpPr txBox="1">
            <a:spLocks noChangeArrowheads="1"/>
          </p:cNvSpPr>
          <p:nvPr/>
        </p:nvSpPr>
        <p:spPr bwMode="auto">
          <a:xfrm>
            <a:off x="544958" y="2766407"/>
            <a:ext cx="373901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주요 개념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심리적 문제의 형성 과정과 그 증상의 의미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상담 과정과 기법</a:t>
            </a:r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auto">
          <a:xfrm>
            <a:off x="5292080" y="2766407"/>
            <a:ext cx="32861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상담 사례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현대 정신분석의 동향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2000" b="1" dirty="0" err="1">
                <a:latin typeface="맑은 고딕" pitchFamily="50" charset="-127"/>
                <a:ea typeface="맑은 고딕" pitchFamily="50" charset="-127"/>
              </a:rPr>
              <a:t>공헌점과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err="1">
                <a:latin typeface="맑은 고딕" pitchFamily="50" charset="-127"/>
                <a:ea typeface="맑은 고딕" pitchFamily="50" charset="-127"/>
              </a:rPr>
              <a:t>비판점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사각형 설명선 8"/>
          <p:cNvSpPr/>
          <p:nvPr/>
        </p:nvSpPr>
        <p:spPr>
          <a:xfrm>
            <a:off x="3059832" y="2420938"/>
            <a:ext cx="5717456" cy="2643187"/>
          </a:xfrm>
          <a:prstGeom prst="wedgeRoundRectCallout">
            <a:avLst>
              <a:gd name="adj1" fmla="val -44036"/>
              <a:gd name="adj2" fmla="val 62500"/>
              <a:gd name="adj3" fmla="val 16667"/>
            </a:avLst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6589713"/>
            <a:ext cx="9145588" cy="2667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1689100" y="2636838"/>
            <a:ext cx="4238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176" name="Picture 10" descr="EMB00000e70728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6238"/>
            <a:ext cx="3059832" cy="368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Text Box 12"/>
          <p:cNvSpPr txBox="1">
            <a:spLocks noChangeArrowheads="1"/>
          </p:cNvSpPr>
          <p:nvPr/>
        </p:nvSpPr>
        <p:spPr bwMode="auto">
          <a:xfrm>
            <a:off x="3391048" y="2492896"/>
            <a:ext cx="5645448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err="1">
                <a:latin typeface="맑은 고딕" pitchFamily="50" charset="-127"/>
                <a:ea typeface="맑은 고딕" pitchFamily="50" charset="-127"/>
              </a:rPr>
              <a:t>지그문트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프로이트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(Sigmund Freud)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에 의해 시작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표면적 문제보다는 문제를 만들어낸 원인에 관심   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(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근원적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심층적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아동기의 경험 중시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무의식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결정론</a:t>
            </a:r>
          </a:p>
        </p:txBody>
      </p:sp>
      <p:pic>
        <p:nvPicPr>
          <p:cNvPr id="7178" name="Picture 10" descr="저장데이타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836613"/>
            <a:ext cx="3240087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1331640" y="955824"/>
            <a:ext cx="2571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 살펴보기</a:t>
            </a:r>
            <a:r>
              <a:rPr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0" y="476672"/>
            <a:ext cx="8820472" cy="6624736"/>
          </a:xfrm>
        </p:spPr>
        <p:txBody>
          <a:bodyPr/>
          <a:lstStyle/>
          <a:p>
            <a:r>
              <a:rPr lang="en-US" altLang="ko-KR" dirty="0" smtClean="0"/>
              <a:t>   Sigmund Freud(1856~1939)</a:t>
            </a:r>
            <a:br>
              <a:rPr lang="en-US" altLang="ko-KR" dirty="0" smtClean="0"/>
            </a:br>
            <a:r>
              <a:rPr lang="en-US" altLang="ko-KR" dirty="0" smtClean="0"/>
              <a:t>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오스트리아 출생</a:t>
            </a:r>
            <a:r>
              <a:rPr lang="en-US" altLang="ko-KR" sz="2400" dirty="0" smtClean="0"/>
              <a:t>, </a:t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- </a:t>
            </a:r>
            <a:r>
              <a:rPr lang="ko-KR" altLang="en-US" sz="2400" dirty="0" smtClean="0"/>
              <a:t>유대인 부모님</a:t>
            </a:r>
            <a:r>
              <a:rPr lang="en-US" altLang="ko-KR" sz="2400" dirty="0" smtClean="0"/>
              <a:t>, 3</a:t>
            </a:r>
            <a:r>
              <a:rPr lang="ko-KR" altLang="en-US" sz="2400" dirty="0" smtClean="0"/>
              <a:t>남 </a:t>
            </a:r>
            <a:r>
              <a:rPr lang="en-US" altLang="ko-KR" sz="2400" dirty="0" smtClean="0"/>
              <a:t>5</a:t>
            </a:r>
            <a:r>
              <a:rPr lang="ko-KR" altLang="en-US" sz="2400" dirty="0" smtClean="0"/>
              <a:t>녀 중 맏이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- 1881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26</a:t>
            </a:r>
            <a:r>
              <a:rPr lang="ko-KR" altLang="en-US" sz="2400" dirty="0" smtClean="0"/>
              <a:t>세에 의학박사 학위 취득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- </a:t>
            </a:r>
            <a:r>
              <a:rPr lang="ko-KR" altLang="en-US" sz="2400" dirty="0" smtClean="0"/>
              <a:t>철학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물리학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생물학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동물학 등의 분야에 몰두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- </a:t>
            </a:r>
            <a:r>
              <a:rPr lang="ko-KR" altLang="en-US" sz="2400" dirty="0" smtClean="0"/>
              <a:t>신경과 의사로 자리를 잡으면서 최면술에 관심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- </a:t>
            </a:r>
            <a:r>
              <a:rPr lang="ko-KR" altLang="en-US" sz="2400" dirty="0" smtClean="0"/>
              <a:t>히스테리 최면술로 명성을 얻는 파리 </a:t>
            </a:r>
            <a:r>
              <a:rPr lang="ko-KR" altLang="en-US" sz="2400" dirty="0" err="1" smtClean="0"/>
              <a:t>소르본느대학교의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  </a:t>
            </a:r>
            <a:r>
              <a:rPr lang="ko-KR" altLang="en-US" sz="2400" dirty="0" err="1" smtClean="0"/>
              <a:t>샤르코와의</a:t>
            </a:r>
            <a:r>
              <a:rPr lang="ko-KR" altLang="en-US" sz="2400" dirty="0" smtClean="0"/>
              <a:t> 만남으로 신경학자에서 정신병리학자로 </a:t>
            </a:r>
            <a:r>
              <a:rPr lang="ko-KR" altLang="en-US" sz="2400" dirty="0" err="1" smtClean="0"/>
              <a:t>전환하</a:t>
            </a:r>
            <a:r>
              <a:rPr lang="ko-KR" altLang="en-US" sz="2400" dirty="0" smtClean="0"/>
              <a:t>   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  </a:t>
            </a:r>
            <a:r>
              <a:rPr lang="ko-KR" altLang="en-US" sz="2400" dirty="0" smtClean="0"/>
              <a:t>는 계기가 됨</a:t>
            </a:r>
            <a:r>
              <a:rPr lang="en-US" altLang="ko-KR" sz="2400" dirty="0" smtClean="0"/>
              <a:t>   </a:t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- </a:t>
            </a:r>
            <a:r>
              <a:rPr lang="ko-KR" altLang="en-US" sz="2400" dirty="0" smtClean="0"/>
              <a:t>내과의사 </a:t>
            </a:r>
            <a:r>
              <a:rPr lang="ko-KR" altLang="en-US" sz="2400" dirty="0" err="1" smtClean="0"/>
              <a:t>브로이어와의</a:t>
            </a:r>
            <a:r>
              <a:rPr lang="ko-KR" altLang="en-US" sz="2400" dirty="0" smtClean="0"/>
              <a:t> 만남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히스테리 연구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- </a:t>
            </a:r>
            <a:r>
              <a:rPr lang="ko-KR" altLang="en-US" sz="2400" dirty="0" smtClean="0"/>
              <a:t>성적갈등이 히스테리 증상의 원인이라고 하는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주장을 </a:t>
            </a:r>
            <a:r>
              <a:rPr lang="ko-KR" altLang="en-US" sz="2400" dirty="0" err="1" smtClean="0"/>
              <a:t>굽히</a:t>
            </a:r>
            <a:r>
              <a:rPr lang="ko-KR" altLang="en-US" sz="2400" dirty="0" smtClean="0"/>
              <a:t>   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    </a:t>
            </a:r>
            <a:r>
              <a:rPr lang="ko-KR" altLang="en-US" sz="2400" dirty="0" smtClean="0"/>
              <a:t>지 않아서 </a:t>
            </a:r>
            <a:r>
              <a:rPr lang="en-US" altLang="ko-KR" sz="2400" dirty="0" smtClean="0"/>
              <a:t>1896</a:t>
            </a:r>
            <a:r>
              <a:rPr lang="ko-KR" altLang="en-US" sz="2400" dirty="0" smtClean="0"/>
              <a:t>년 비엔나 </a:t>
            </a:r>
            <a:r>
              <a:rPr lang="ko-KR" altLang="en-US" sz="2400" dirty="0" err="1" smtClean="0"/>
              <a:t>의사회에서</a:t>
            </a:r>
            <a:r>
              <a:rPr lang="ko-KR" altLang="en-US" sz="2400" dirty="0" smtClean="0"/>
              <a:t> 탈퇴 당함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800" dirty="0"/>
              <a:t> </a:t>
            </a:r>
            <a:r>
              <a:rPr lang="en-US" altLang="ko-KR" sz="2800" dirty="0" smtClean="0"/>
              <a:t>     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  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12488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764704"/>
            <a:ext cx="3035300" cy="5715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827584" y="764704"/>
            <a:ext cx="3467616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dirty="0" smtClean="0"/>
              <a:t>Anna O </a:t>
            </a:r>
            <a:r>
              <a:rPr lang="ko-KR" altLang="en-US" sz="3600" dirty="0" smtClean="0"/>
              <a:t>사례 </a:t>
            </a:r>
            <a:endParaRPr lang="en-US" altLang="ko-KR" sz="3600" dirty="0" smtClean="0"/>
          </a:p>
          <a:p>
            <a:r>
              <a:rPr lang="en-US" altLang="ko-KR" sz="3600" dirty="0" smtClean="0"/>
              <a:t>  </a:t>
            </a:r>
            <a:r>
              <a:rPr lang="ko-KR" altLang="en-US" sz="2400" dirty="0" smtClean="0"/>
              <a:t>신경성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기침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</a:t>
            </a:r>
            <a:r>
              <a:rPr lang="ko-KR" altLang="en-US" sz="2400" dirty="0" smtClean="0"/>
              <a:t>손발 마비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</a:t>
            </a:r>
            <a:r>
              <a:rPr lang="ko-KR" altLang="en-US" sz="2400" dirty="0" smtClean="0"/>
              <a:t>심한 두통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</a:t>
            </a:r>
            <a:r>
              <a:rPr lang="ko-KR" altLang="en-US" sz="2400" dirty="0" smtClean="0"/>
              <a:t>환각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의사소통 장애</a:t>
            </a:r>
            <a:r>
              <a:rPr lang="en-US" altLang="ko-KR" sz="2400" dirty="0" smtClean="0"/>
              <a:t>  </a:t>
            </a:r>
            <a:endParaRPr lang="en-US" altLang="ko-KR" sz="2400" dirty="0"/>
          </a:p>
          <a:p>
            <a:r>
              <a:rPr lang="en-US" altLang="ko-KR" sz="3600" dirty="0" smtClean="0"/>
              <a:t> 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236704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971600" y="2062759"/>
            <a:ext cx="7239149" cy="4652389"/>
            <a:chOff x="496917" y="1387475"/>
            <a:chExt cx="8289896" cy="5327673"/>
          </a:xfrm>
        </p:grpSpPr>
        <p:sp>
          <p:nvSpPr>
            <p:cNvPr id="72" name="타원 71"/>
            <p:cNvSpPr/>
            <p:nvPr/>
          </p:nvSpPr>
          <p:spPr>
            <a:xfrm>
              <a:off x="885825" y="2335213"/>
              <a:ext cx="7429500" cy="3786187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pic>
          <p:nvPicPr>
            <p:cNvPr id="35" name="Picture 12" descr="32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96917" y="1819298"/>
              <a:ext cx="8208962" cy="4895850"/>
            </a:xfrm>
            <a:prstGeom prst="rect">
              <a:avLst/>
            </a:prstGeom>
          </p:spPr>
        </p:pic>
        <p:pic>
          <p:nvPicPr>
            <p:cNvPr id="8196" name="Picture 42" descr="볼01"/>
            <p:cNvPicPr>
              <a:picLocks noChangeAspect="1" noChangeArrowheads="1"/>
            </p:cNvPicPr>
            <p:nvPr/>
          </p:nvPicPr>
          <p:blipFill>
            <a:blip r:embed="rId3" cstate="print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5175" y="1387475"/>
              <a:ext cx="2386013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 Box 43"/>
            <p:cNvSpPr txBox="1">
              <a:spLocks noChangeArrowheads="1"/>
            </p:cNvSpPr>
            <p:nvPr/>
          </p:nvSpPr>
          <p:spPr bwMode="auto">
            <a:xfrm>
              <a:off x="3562350" y="1725613"/>
              <a:ext cx="1970088" cy="740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/>
              </a:outerShdw>
            </a:effectLst>
          </p:spPr>
          <p:txBody>
            <a:bodyPr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kern="0" dirty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생물학적</a:t>
              </a:r>
              <a:endParaRPr kumimoji="0" lang="en-US" altLang="ko-KR" b="1" kern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kern="0" dirty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존재</a:t>
              </a:r>
            </a:p>
          </p:txBody>
        </p:sp>
        <p:sp>
          <p:nvSpPr>
            <p:cNvPr id="56" name="Oval 44"/>
            <p:cNvSpPr>
              <a:spLocks noChangeArrowheads="1"/>
            </p:cNvSpPr>
            <p:nvPr/>
          </p:nvSpPr>
          <p:spPr bwMode="auto">
            <a:xfrm>
              <a:off x="3630613" y="1504950"/>
              <a:ext cx="1811337" cy="1243013"/>
            </a:xfrm>
            <a:prstGeom prst="ellips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8199" name="Picture 50" descr="볼0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325" y="4627563"/>
              <a:ext cx="2386013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200" name="Group 51"/>
            <p:cNvGrpSpPr>
              <a:grpSpLocks/>
            </p:cNvGrpSpPr>
            <p:nvPr/>
          </p:nvGrpSpPr>
          <p:grpSpPr bwMode="auto">
            <a:xfrm>
              <a:off x="801688" y="4743450"/>
              <a:ext cx="1970087" cy="1244600"/>
              <a:chOff x="487" y="2777"/>
              <a:chExt cx="1241" cy="784"/>
            </a:xfrm>
          </p:grpSpPr>
          <p:sp>
            <p:nvSpPr>
              <p:cNvPr id="60" name="Text Box 52"/>
              <p:cNvSpPr txBox="1">
                <a:spLocks noChangeArrowheads="1"/>
              </p:cNvSpPr>
              <p:nvPr/>
            </p:nvSpPr>
            <p:spPr bwMode="auto">
              <a:xfrm>
                <a:off x="487" y="2947"/>
                <a:ext cx="1241" cy="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FFFFFF"/>
                </a:outerShdw>
              </a:effectLst>
            </p:spPr>
            <p:txBody>
              <a:bodyPr>
                <a:spAutoFit/>
              </a:bodyPr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b="1" kern="0" dirty="0">
                    <a:solidFill>
                      <a:srgbClr val="002060"/>
                    </a:solidFill>
                    <a:latin typeface="맑은 고딕" pitchFamily="50" charset="-127"/>
                    <a:ea typeface="맑은 고딕" pitchFamily="50" charset="-127"/>
                  </a:rPr>
                  <a:t>갈등의</a:t>
                </a:r>
                <a:endParaRPr kumimoji="0" lang="en-US" altLang="ko-KR" b="1" kern="0" dirty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b="1" kern="0" dirty="0">
                    <a:solidFill>
                      <a:srgbClr val="002060"/>
                    </a:solidFill>
                    <a:latin typeface="맑은 고딕" pitchFamily="50" charset="-127"/>
                    <a:ea typeface="맑은 고딕" pitchFamily="50" charset="-127"/>
                  </a:rPr>
                  <a:t>존재</a:t>
                </a:r>
              </a:p>
            </p:txBody>
          </p:sp>
          <p:sp>
            <p:nvSpPr>
              <p:cNvPr id="61" name="Oval 53"/>
              <p:cNvSpPr>
                <a:spLocks noChangeArrowheads="1"/>
              </p:cNvSpPr>
              <p:nvPr/>
            </p:nvSpPr>
            <p:spPr bwMode="auto">
              <a:xfrm>
                <a:off x="545" y="2777"/>
                <a:ext cx="1141" cy="784"/>
              </a:xfrm>
              <a:prstGeom prst="ellips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000" b="1" ker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8201" name="Picture 60" descr="볼01"/>
            <p:cNvPicPr>
              <a:picLocks noChangeAspect="1" noChangeArrowheads="1"/>
            </p:cNvPicPr>
            <p:nvPr/>
          </p:nvPicPr>
          <p:blipFill>
            <a:blip r:embed="rId3" cstate="print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4700588"/>
              <a:ext cx="2386013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Text Box 61"/>
            <p:cNvSpPr txBox="1">
              <a:spLocks noChangeArrowheads="1"/>
            </p:cNvSpPr>
            <p:nvPr/>
          </p:nvSpPr>
          <p:spPr bwMode="auto">
            <a:xfrm>
              <a:off x="6657975" y="5130800"/>
              <a:ext cx="19700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/>
              </a:outerShdw>
            </a:effectLst>
          </p:spPr>
          <p:txBody>
            <a:bodyPr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400" kern="0">
                  <a:solidFill>
                    <a:srgbClr val="000099"/>
                  </a:solidFill>
                  <a:latin typeface="HY견고딕"/>
                  <a:ea typeface="HY견고딕"/>
                </a:rPr>
                <a:t>경력개발</a:t>
              </a:r>
            </a:p>
          </p:txBody>
        </p:sp>
        <p:sp>
          <p:nvSpPr>
            <p:cNvPr id="65" name="Oval 62"/>
            <p:cNvSpPr>
              <a:spLocks noChangeArrowheads="1"/>
            </p:cNvSpPr>
            <p:nvPr/>
          </p:nvSpPr>
          <p:spPr bwMode="auto">
            <a:xfrm>
              <a:off x="6726238" y="4816475"/>
              <a:ext cx="1811337" cy="1244600"/>
            </a:xfrm>
            <a:prstGeom prst="ellips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8204" name="Picture 64" descr="볼01"/>
            <p:cNvPicPr>
              <a:picLocks noChangeAspect="1" noChangeArrowheads="1"/>
            </p:cNvPicPr>
            <p:nvPr/>
          </p:nvPicPr>
          <p:blipFill>
            <a:blip r:embed="rId3" cstate="print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4700588"/>
              <a:ext cx="2386013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Text Box 65"/>
            <p:cNvSpPr txBox="1">
              <a:spLocks noChangeArrowheads="1"/>
            </p:cNvSpPr>
            <p:nvPr/>
          </p:nvSpPr>
          <p:spPr bwMode="auto">
            <a:xfrm>
              <a:off x="6683374" y="5076825"/>
              <a:ext cx="1970088" cy="740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/>
              </a:outerShdw>
            </a:effectLst>
          </p:spPr>
          <p:txBody>
            <a:bodyPr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kern="0" dirty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결정론적</a:t>
              </a:r>
              <a:endParaRPr kumimoji="0" lang="en-US" altLang="ko-KR" b="1" kern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kern="0" dirty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존재</a:t>
              </a: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2475952" y="3392490"/>
              <a:ext cx="4426679" cy="42294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맑은 고딕" pitchFamily="50" charset="-127"/>
                  <a:ea typeface="맑은 고딕" pitchFamily="50" charset="-127"/>
                </a:rPr>
                <a:t>행동은 본능에 의해 결정</a:t>
              </a: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2475952" y="3925593"/>
              <a:ext cx="3697182" cy="42294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맑은 고딕" pitchFamily="50" charset="-127"/>
                  <a:ea typeface="맑은 고딕" pitchFamily="50" charset="-127"/>
                </a:rPr>
                <a:t>세가지 자아가 갈등</a:t>
              </a: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475952" y="4425659"/>
              <a:ext cx="6004335" cy="42294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맑은 고딕" pitchFamily="50" charset="-127"/>
                  <a:ea typeface="맑은 고딕" pitchFamily="50" charset="-127"/>
                </a:rPr>
                <a:t>- 6</a:t>
              </a:r>
              <a:r>
                <a:rPr lang="ko-KR" altLang="en-US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맑은 고딕" pitchFamily="50" charset="-127"/>
                  <a:ea typeface="맑은 고딕" pitchFamily="50" charset="-127"/>
                </a:rPr>
                <a:t>세 이전에 기본적 성격구조 결정</a:t>
              </a:r>
            </a:p>
          </p:txBody>
        </p:sp>
      </p:grpSp>
      <p:sp>
        <p:nvSpPr>
          <p:cNvPr id="8209" name="Rectangle 9"/>
          <p:cNvSpPr>
            <a:spLocks noChangeArrowheads="1"/>
          </p:cNvSpPr>
          <p:nvPr/>
        </p:nvSpPr>
        <p:spPr bwMode="auto">
          <a:xfrm>
            <a:off x="539750" y="714375"/>
            <a:ext cx="3960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  1.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주요 개념</a:t>
            </a:r>
          </a:p>
        </p:txBody>
      </p:sp>
      <p:sp>
        <p:nvSpPr>
          <p:cNvPr id="8210" name="Text Box 21"/>
          <p:cNvSpPr txBox="1">
            <a:spLocks noChangeArrowheads="1"/>
          </p:cNvSpPr>
          <p:nvPr/>
        </p:nvSpPr>
        <p:spPr bwMode="auto">
          <a:xfrm>
            <a:off x="1357313" y="1531938"/>
            <a:ext cx="660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인간관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23" name="Text Box 21"/>
          <p:cNvSpPr txBox="1">
            <a:spLocks noChangeArrowheads="1"/>
          </p:cNvSpPr>
          <p:nvPr/>
        </p:nvSpPr>
        <p:spPr bwMode="auto">
          <a:xfrm>
            <a:off x="1357313" y="1588730"/>
            <a:ext cx="660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2)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본능이론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539750" y="714375"/>
            <a:ext cx="3960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  1.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주요 개념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827584" y="2310631"/>
            <a:ext cx="7358063" cy="1285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2887663" y="2133600"/>
            <a:ext cx="4619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endParaRPr lang="ko-KR" altLang="ko-KR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1106933" y="2525996"/>
            <a:ext cx="792956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본능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순수한 생물학적 욕구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인간의 본능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동물의 것과 구분되며 추동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충동이라 불림</a:t>
            </a:r>
          </a:p>
        </p:txBody>
      </p:sp>
      <p:graphicFrame>
        <p:nvGraphicFramePr>
          <p:cNvPr id="17" name="다이어그램 16"/>
          <p:cNvGraphicFramePr/>
          <p:nvPr>
            <p:extLst>
              <p:ext uri="{D42A27DB-BD31-4B8C-83A1-F6EECF244321}">
                <p14:modId xmlns:p14="http://schemas.microsoft.com/office/powerpoint/2010/main" val="3603064596"/>
              </p:ext>
            </p:extLst>
          </p:nvPr>
        </p:nvGraphicFramePr>
        <p:xfrm>
          <a:off x="1979712" y="3990400"/>
          <a:ext cx="4021048" cy="2438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Freeform 6"/>
          <p:cNvSpPr>
            <a:spLocks/>
          </p:cNvSpPr>
          <p:nvPr/>
        </p:nvSpPr>
        <p:spPr bwMode="gray">
          <a:xfrm>
            <a:off x="6429375" y="3929063"/>
            <a:ext cx="1571625" cy="1981200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BBE0E3"/>
              </a:gs>
              <a:gs pos="100000">
                <a:srgbClr val="BBE0E3">
                  <a:gamma/>
                  <a:tint val="31765"/>
                  <a:invGamma/>
                </a:srgb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굴림"/>
              <a:ea typeface="굴림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5572125" y="4857750"/>
            <a:ext cx="3143250" cy="1214438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1651000" y="2636838"/>
            <a:ext cx="4619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46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47" name="Text Box 19"/>
          <p:cNvSpPr txBox="1">
            <a:spLocks noChangeArrowheads="1"/>
          </p:cNvSpPr>
          <p:nvPr/>
        </p:nvSpPr>
        <p:spPr bwMode="auto">
          <a:xfrm>
            <a:off x="1371600" y="1516722"/>
            <a:ext cx="4464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3)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의식 구조</a:t>
            </a:r>
          </a:p>
        </p:txBody>
      </p:sp>
      <p:sp>
        <p:nvSpPr>
          <p:cNvPr id="10248" name="Text Box 22"/>
          <p:cNvSpPr txBox="1">
            <a:spLocks noChangeArrowheads="1"/>
          </p:cNvSpPr>
          <p:nvPr/>
        </p:nvSpPr>
        <p:spPr bwMode="auto">
          <a:xfrm>
            <a:off x="5652120" y="4941168"/>
            <a:ext cx="30956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&lt;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무의식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인간 정신의 심층에 잠재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- 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가장 큰 비중</a:t>
            </a:r>
          </a:p>
        </p:txBody>
      </p:sp>
      <p:pic>
        <p:nvPicPr>
          <p:cNvPr id="10249" name="Picture 23" descr="EMB00000cf4bbd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252663"/>
            <a:ext cx="3576638" cy="4065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Rectangle 9"/>
          <p:cNvSpPr>
            <a:spLocks noChangeArrowheads="1"/>
          </p:cNvSpPr>
          <p:nvPr/>
        </p:nvSpPr>
        <p:spPr bwMode="auto">
          <a:xfrm>
            <a:off x="539750" y="714375"/>
            <a:ext cx="3960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  1.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주요 개념</a:t>
            </a:r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2500313" y="2928938"/>
            <a:ext cx="3000375" cy="1587"/>
          </a:xfrm>
          <a:prstGeom prst="straightConnector1">
            <a:avLst/>
          </a:prstGeom>
          <a:ln>
            <a:prstDash val="sysDot"/>
            <a:headEnd type="oval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2500313" y="3498850"/>
            <a:ext cx="3000375" cy="1588"/>
          </a:xfrm>
          <a:prstGeom prst="straightConnector1">
            <a:avLst/>
          </a:prstGeom>
          <a:ln>
            <a:prstDash val="sysDot"/>
            <a:headEnd type="oval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2500313" y="5143500"/>
            <a:ext cx="3000375" cy="1588"/>
          </a:xfrm>
          <a:prstGeom prst="straightConnector1">
            <a:avLst/>
          </a:prstGeom>
          <a:ln>
            <a:prstDash val="sysDot"/>
            <a:headEnd type="oval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5572125" y="2071687"/>
            <a:ext cx="3143250" cy="1200329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257" name="Text Box 20"/>
          <p:cNvSpPr txBox="1">
            <a:spLocks noChangeArrowheads="1"/>
          </p:cNvSpPr>
          <p:nvPr/>
        </p:nvSpPr>
        <p:spPr bwMode="auto">
          <a:xfrm>
            <a:off x="5652120" y="2135758"/>
            <a:ext cx="2952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의식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개인이 각성하고 있는            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순간의 기억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경험 등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5572125" y="3429000"/>
            <a:ext cx="3143250" cy="1071563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5652120" y="3585210"/>
            <a:ext cx="28082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전의식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- 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주의를 기울이면 기억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0248" grpId="0"/>
      <p:bldP spid="32" grpId="0" animBg="1"/>
      <p:bldP spid="10257" grpId="0"/>
      <p:bldP spid="42" grpId="0" animBg="1"/>
      <p:bldP spid="102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99592" y="1052736"/>
            <a:ext cx="27430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주요 개념</a:t>
            </a:r>
            <a:endParaRPr lang="ko-KR" altLang="en-US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547664" y="2204864"/>
            <a:ext cx="6624736" cy="3096344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ct val="50000"/>
              </a:spcBef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#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무의식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폭력적 동기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부도덕한 충동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이기적 욕구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두려움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         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수용할 수 없는 성적 욕망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비합리적 소망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         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수치스러운 경험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꿈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말실수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망각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최면 후 암시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206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67" name="Text Box 19"/>
          <p:cNvSpPr txBox="1">
            <a:spLocks noChangeArrowheads="1"/>
          </p:cNvSpPr>
          <p:nvPr/>
        </p:nvSpPr>
        <p:spPr bwMode="auto">
          <a:xfrm>
            <a:off x="1224886" y="1436314"/>
            <a:ext cx="4464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4)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성격 구조</a:t>
            </a:r>
          </a:p>
        </p:txBody>
      </p:sp>
      <p:sp>
        <p:nvSpPr>
          <p:cNvPr id="10267" name="Oval 27"/>
          <p:cNvSpPr>
            <a:spLocks noChangeArrowheads="1"/>
          </p:cNvSpPr>
          <p:nvPr/>
        </p:nvSpPr>
        <p:spPr bwMode="auto">
          <a:xfrm>
            <a:off x="4095816" y="5239167"/>
            <a:ext cx="994682" cy="151777"/>
          </a:xfrm>
          <a:prstGeom prst="ellips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38039"/>
                  <a:invGamma/>
                  <a:alpha val="24001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69" name="Rectangle 9"/>
          <p:cNvSpPr>
            <a:spLocks noChangeArrowheads="1"/>
          </p:cNvSpPr>
          <p:nvPr/>
        </p:nvSpPr>
        <p:spPr bwMode="auto">
          <a:xfrm>
            <a:off x="539750" y="714375"/>
            <a:ext cx="3960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>
                <a:latin typeface="맑은 고딕" pitchFamily="50" charset="-127"/>
                <a:ea typeface="맑은 고딕" pitchFamily="50" charset="-127"/>
              </a:rPr>
              <a:t>  1. </a:t>
            </a:r>
            <a:r>
              <a:rPr lang="ko-KR" altLang="en-US" sz="3600" b="1">
                <a:latin typeface="맑은 고딕" pitchFamily="50" charset="-127"/>
                <a:ea typeface="맑은 고딕" pitchFamily="50" charset="-127"/>
              </a:rPr>
              <a:t>주요 개념</a:t>
            </a:r>
          </a:p>
        </p:txBody>
      </p:sp>
      <p:grpSp>
        <p:nvGrpSpPr>
          <p:cNvPr id="11270" name="Group 12"/>
          <p:cNvGrpSpPr>
            <a:grpSpLocks/>
          </p:cNvGrpSpPr>
          <p:nvPr/>
        </p:nvGrpSpPr>
        <p:grpSpPr bwMode="auto">
          <a:xfrm>
            <a:off x="3805901" y="3527529"/>
            <a:ext cx="1748147" cy="1733241"/>
            <a:chOff x="4166" y="1706"/>
            <a:chExt cx="1252" cy="1252"/>
          </a:xfrm>
        </p:grpSpPr>
        <p:sp>
          <p:nvSpPr>
            <p:cNvPr id="40" name="Oval 13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333399">
                    <a:gamma/>
                    <a:shade val="46275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kern="0">
                <a:solidFill>
                  <a:sysClr val="windowText" lastClr="000000"/>
                </a:solidFill>
                <a:latin typeface="굴림"/>
                <a:ea typeface="굴림"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gray">
            <a:xfrm>
              <a:off x="4182" y="1713"/>
              <a:ext cx="1229" cy="1221"/>
            </a:xfrm>
            <a:prstGeom prst="ellipse">
              <a:avLst/>
            </a:prstGeom>
            <a:gradFill rotWithShape="1">
              <a:gsLst>
                <a:gs pos="0">
                  <a:srgbClr val="333399">
                    <a:alpha val="0"/>
                  </a:srgbClr>
                </a:gs>
                <a:gs pos="100000">
                  <a:srgbClr val="333399">
                    <a:gamma/>
                    <a:tint val="34902"/>
                    <a:invGamma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kern="0">
                <a:solidFill>
                  <a:sysClr val="windowText" lastClr="000000"/>
                </a:solidFill>
                <a:latin typeface="굴림"/>
                <a:ea typeface="굴림"/>
              </a:endParaRPr>
            </a:p>
          </p:txBody>
        </p:sp>
        <p:sp>
          <p:nvSpPr>
            <p:cNvPr id="42" name="Oval 15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2"/>
            </a:xfrm>
            <a:prstGeom prst="ellipse">
              <a:avLst/>
            </a:prstGeom>
            <a:gradFill rotWithShape="1">
              <a:gsLst>
                <a:gs pos="0">
                  <a:srgbClr val="333399">
                    <a:gamma/>
                    <a:shade val="79216"/>
                    <a:invGamma/>
                  </a:srgbClr>
                </a:gs>
                <a:gs pos="100000">
                  <a:srgbClr val="333399">
                    <a:alpha val="48000"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kern="0">
                <a:solidFill>
                  <a:sysClr val="windowText" lastClr="000000"/>
                </a:solidFill>
                <a:latin typeface="굴림"/>
                <a:ea typeface="굴림"/>
              </a:endParaRPr>
            </a:p>
          </p:txBody>
        </p:sp>
        <p:sp>
          <p:nvSpPr>
            <p:cNvPr id="43" name="Oval 16"/>
            <p:cNvSpPr>
              <a:spLocks noChangeArrowheads="1"/>
            </p:cNvSpPr>
            <p:nvPr/>
          </p:nvSpPr>
          <p:spPr bwMode="gray">
            <a:xfrm>
              <a:off x="4263" y="1835"/>
              <a:ext cx="1034" cy="926"/>
            </a:xfrm>
            <a:prstGeom prst="ellipse">
              <a:avLst/>
            </a:prstGeom>
            <a:gradFill rotWithShape="1">
              <a:gsLst>
                <a:gs pos="0">
                  <a:srgbClr val="333399">
                    <a:gamma/>
                    <a:tint val="0"/>
                    <a:invGamma/>
                  </a:srgbClr>
                </a:gs>
                <a:gs pos="100000">
                  <a:srgbClr val="333399">
                    <a:alpha val="38000"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4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성격</a:t>
              </a:r>
              <a:endParaRPr kumimoji="0" lang="en-US" altLang="ko-KR" sz="2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400" b="1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구조</a:t>
              </a:r>
              <a:endParaRPr kumimoji="0" lang="en-US" altLang="ko-KR" sz="2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61" name="막힌 원호 60"/>
          <p:cNvSpPr/>
          <p:nvPr/>
        </p:nvSpPr>
        <p:spPr>
          <a:xfrm>
            <a:off x="2792465" y="2675285"/>
            <a:ext cx="3728506" cy="3728506"/>
          </a:xfrm>
          <a:prstGeom prst="blockArc">
            <a:avLst>
              <a:gd name="adj1" fmla="val 9000000"/>
              <a:gd name="adj2" fmla="val 16200000"/>
              <a:gd name="adj3" fmla="val 4636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>
              <a:shade val="90000"/>
              <a:hueOff val="0"/>
              <a:satOff val="1523"/>
              <a:lumOff val="14081"/>
              <a:alphaOff val="0"/>
            </a:schemeClr>
          </a:lnRef>
          <a:fillRef idx="3">
            <a:schemeClr val="accent2">
              <a:shade val="90000"/>
              <a:hueOff val="0"/>
              <a:satOff val="1523"/>
              <a:lumOff val="14081"/>
              <a:alphaOff val="0"/>
            </a:schemeClr>
          </a:fillRef>
          <a:effectRef idx="3">
            <a:schemeClr val="accent2">
              <a:shade val="90000"/>
              <a:hueOff val="0"/>
              <a:satOff val="1523"/>
              <a:lumOff val="14081"/>
              <a:alphaOff val="0"/>
            </a:schemeClr>
          </a:effectRef>
          <a:fontRef idx="minor">
            <a:schemeClr val="lt1"/>
          </a:fontRef>
        </p:style>
      </p:sp>
      <p:sp>
        <p:nvSpPr>
          <p:cNvPr id="62" name="막힌 원호 61"/>
          <p:cNvSpPr/>
          <p:nvPr/>
        </p:nvSpPr>
        <p:spPr>
          <a:xfrm>
            <a:off x="2792465" y="2675285"/>
            <a:ext cx="3728506" cy="3728506"/>
          </a:xfrm>
          <a:prstGeom prst="blockArc">
            <a:avLst>
              <a:gd name="adj1" fmla="val 1800000"/>
              <a:gd name="adj2" fmla="val 9000000"/>
              <a:gd name="adj3" fmla="val 4636"/>
            </a:avLst>
          </a:prstGeom>
        </p:spPr>
        <p:style>
          <a:lnRef idx="0">
            <a:schemeClr val="accent2">
              <a:shade val="90000"/>
              <a:hueOff val="0"/>
              <a:satOff val="762"/>
              <a:lumOff val="7041"/>
              <a:alphaOff val="0"/>
            </a:schemeClr>
          </a:lnRef>
          <a:fillRef idx="3">
            <a:schemeClr val="accent2">
              <a:shade val="90000"/>
              <a:hueOff val="0"/>
              <a:satOff val="762"/>
              <a:lumOff val="7041"/>
              <a:alphaOff val="0"/>
            </a:schemeClr>
          </a:fillRef>
          <a:effectRef idx="3">
            <a:schemeClr val="accent2">
              <a:shade val="90000"/>
              <a:hueOff val="0"/>
              <a:satOff val="762"/>
              <a:lumOff val="7041"/>
              <a:alphaOff val="0"/>
            </a:schemeClr>
          </a:effectRef>
          <a:fontRef idx="minor">
            <a:schemeClr val="lt1"/>
          </a:fontRef>
        </p:style>
      </p:sp>
      <p:sp>
        <p:nvSpPr>
          <p:cNvPr id="63" name="막힌 원호 62"/>
          <p:cNvSpPr/>
          <p:nvPr/>
        </p:nvSpPr>
        <p:spPr>
          <a:xfrm>
            <a:off x="2792465" y="2675285"/>
            <a:ext cx="3728506" cy="3728506"/>
          </a:xfrm>
          <a:prstGeom prst="blockArc">
            <a:avLst>
              <a:gd name="adj1" fmla="val 16200000"/>
              <a:gd name="adj2" fmla="val 1800000"/>
              <a:gd name="adj3" fmla="val 4636"/>
            </a:avLst>
          </a:prstGeom>
        </p:spPr>
        <p:style>
          <a:lnRef idx="0">
            <a:schemeClr val="accent2">
              <a:shade val="90000"/>
              <a:hueOff val="0"/>
              <a:satOff val="0"/>
              <a:lumOff val="0"/>
              <a:alphaOff val="0"/>
            </a:schemeClr>
          </a:lnRef>
          <a:fillRef idx="3">
            <a:schemeClr val="accent2">
              <a:shade val="90000"/>
              <a:hueOff val="0"/>
              <a:satOff val="0"/>
              <a:lumOff val="0"/>
              <a:alphaOff val="0"/>
            </a:schemeClr>
          </a:fillRef>
          <a:effectRef idx="3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" name="그룹 64"/>
          <p:cNvGrpSpPr>
            <a:grpSpLocks/>
          </p:cNvGrpSpPr>
          <p:nvPr/>
        </p:nvGrpSpPr>
        <p:grpSpPr bwMode="auto">
          <a:xfrm>
            <a:off x="3791139" y="1692408"/>
            <a:ext cx="1712913" cy="1711557"/>
            <a:chOff x="2509391" y="1406"/>
            <a:chExt cx="1077217" cy="107721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타원 71"/>
            <p:cNvSpPr/>
            <p:nvPr/>
          </p:nvSpPr>
          <p:spPr>
            <a:xfrm>
              <a:off x="2509391" y="1406"/>
              <a:ext cx="1077217" cy="1077217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타원 9"/>
            <p:cNvSpPr/>
            <p:nvPr/>
          </p:nvSpPr>
          <p:spPr>
            <a:xfrm>
              <a:off x="2667053" y="159193"/>
              <a:ext cx="761892" cy="76164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320" tIns="20320" rIns="20320" bIns="2032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1600"/>
            </a:p>
          </p:txBody>
        </p:sp>
      </p:grpSp>
      <p:grpSp>
        <p:nvGrpSpPr>
          <p:cNvPr id="4" name="그룹 65"/>
          <p:cNvGrpSpPr>
            <a:grpSpLocks/>
          </p:cNvGrpSpPr>
          <p:nvPr/>
        </p:nvGrpSpPr>
        <p:grpSpPr bwMode="auto">
          <a:xfrm>
            <a:off x="5735355" y="4352443"/>
            <a:ext cx="1711557" cy="1712913"/>
            <a:chOff x="3924731" y="2452848"/>
            <a:chExt cx="1077217" cy="107721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타원 69"/>
            <p:cNvSpPr/>
            <p:nvPr/>
          </p:nvSpPr>
          <p:spPr>
            <a:xfrm>
              <a:off x="3924731" y="2452848"/>
              <a:ext cx="1077217" cy="1077217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shade val="80000"/>
                <a:hueOff val="0"/>
                <a:satOff val="2744"/>
                <a:lumOff val="8771"/>
                <a:alphaOff val="0"/>
              </a:schemeClr>
            </a:fillRef>
            <a:effectRef idx="3">
              <a:schemeClr val="accent2">
                <a:shade val="80000"/>
                <a:hueOff val="0"/>
                <a:satOff val="2744"/>
                <a:lumOff val="87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타원 11"/>
            <p:cNvSpPr/>
            <p:nvPr/>
          </p:nvSpPr>
          <p:spPr>
            <a:xfrm>
              <a:off x="4082518" y="2610510"/>
              <a:ext cx="761643" cy="76189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320" tIns="20320" rIns="20320" bIns="2032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1600"/>
            </a:p>
          </p:txBody>
        </p:sp>
      </p:grpSp>
      <p:grpSp>
        <p:nvGrpSpPr>
          <p:cNvPr id="5" name="그룹 66"/>
          <p:cNvGrpSpPr>
            <a:grpSpLocks/>
          </p:cNvGrpSpPr>
          <p:nvPr/>
        </p:nvGrpSpPr>
        <p:grpSpPr bwMode="auto">
          <a:xfrm>
            <a:off x="1665616" y="4280435"/>
            <a:ext cx="1711558" cy="1712913"/>
            <a:chOff x="1094050" y="2452848"/>
            <a:chExt cx="1077217" cy="107721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타원 67"/>
            <p:cNvSpPr/>
            <p:nvPr/>
          </p:nvSpPr>
          <p:spPr>
            <a:xfrm>
              <a:off x="1094050" y="2452848"/>
              <a:ext cx="1077217" cy="1077217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shade val="80000"/>
                <a:hueOff val="0"/>
                <a:satOff val="5488"/>
                <a:lumOff val="17541"/>
                <a:alphaOff val="0"/>
              </a:schemeClr>
            </a:fillRef>
            <a:effectRef idx="3">
              <a:schemeClr val="accent2">
                <a:shade val="80000"/>
                <a:hueOff val="0"/>
                <a:satOff val="5488"/>
                <a:lumOff val="1754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" name="타원 13"/>
            <p:cNvSpPr/>
            <p:nvPr/>
          </p:nvSpPr>
          <p:spPr>
            <a:xfrm>
              <a:off x="1251837" y="2610510"/>
              <a:ext cx="761642" cy="76189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320" tIns="20320" rIns="20320" bIns="20320" spcCol="1270" anchor="ctr"/>
            <a:lstStyle/>
            <a:p>
              <a:pPr algn="ctr" defTabSz="711200">
                <a:lnSpc>
                  <a:spcPct val="150000"/>
                </a:lnSpc>
                <a:spcAft>
                  <a:spcPct val="35000"/>
                </a:spcAft>
                <a:defRPr/>
              </a:pPr>
              <a:endParaRPr lang="ko-KR" altLang="en-US" sz="1600" dirty="0"/>
            </a:p>
          </p:txBody>
        </p:sp>
      </p:grpSp>
      <p:sp>
        <p:nvSpPr>
          <p:cNvPr id="11283" name="Text Box 28"/>
          <p:cNvSpPr txBox="1">
            <a:spLocks noChangeArrowheads="1"/>
          </p:cNvSpPr>
          <p:nvPr/>
        </p:nvSpPr>
        <p:spPr bwMode="auto">
          <a:xfrm>
            <a:off x="3812820" y="1891797"/>
            <a:ext cx="16356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원초아</a:t>
            </a:r>
            <a:endParaRPr lang="en-US" altLang="ko-KR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(Identity)   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쾌락의 원칙</a:t>
            </a:r>
          </a:p>
        </p:txBody>
      </p:sp>
      <p:sp>
        <p:nvSpPr>
          <p:cNvPr id="11284" name="Text Box 29"/>
          <p:cNvSpPr txBox="1">
            <a:spLocks noChangeArrowheads="1"/>
          </p:cNvSpPr>
          <p:nvPr/>
        </p:nvSpPr>
        <p:spPr bwMode="auto">
          <a:xfrm>
            <a:off x="1702907" y="4509120"/>
            <a:ext cx="15977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자아</a:t>
            </a:r>
            <a:r>
              <a:rPr lang="en-US" altLang="ko-KR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(ego)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현실의 원칙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균형 유지</a:t>
            </a:r>
          </a:p>
        </p:txBody>
      </p:sp>
      <p:sp>
        <p:nvSpPr>
          <p:cNvPr id="11285" name="Text Box 31"/>
          <p:cNvSpPr txBox="1">
            <a:spLocks noChangeArrowheads="1"/>
          </p:cNvSpPr>
          <p:nvPr/>
        </p:nvSpPr>
        <p:spPr bwMode="auto">
          <a:xfrm>
            <a:off x="5854796" y="4484085"/>
            <a:ext cx="1536743" cy="137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초자아</a:t>
            </a:r>
            <a:r>
              <a:rPr lang="en-US" altLang="ko-KR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(superego)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FontTx/>
              <a:buChar char="-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 이상적         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-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도덕적         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-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규범적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3" grpId="0"/>
      <p:bldP spid="11284" grpId="0"/>
      <p:bldP spid="112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2008572"/>
              </p:ext>
            </p:extLst>
          </p:nvPr>
        </p:nvGraphicFramePr>
        <p:xfrm>
          <a:off x="755848" y="1412776"/>
          <a:ext cx="7848600" cy="470852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{9DCAF9ED-07DC-4A11-8D7F-57B35C25682E}</a:tableStyleId>
              </a:tblPr>
              <a:tblGrid>
                <a:gridCol w="2304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363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58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프로이트</a:t>
                      </a:r>
                      <a:endParaRPr lang="ko-KR" altLang="en-US" sz="2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함초롬바탕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맑은 고딕" pitchFamily="50" charset="-127"/>
                          <a:ea typeface="맑은 고딕" pitchFamily="50" charset="-127"/>
                          <a:cs typeface="함초롬바탕" pitchFamily="18" charset="-127"/>
                        </a:rPr>
                        <a:t>시기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에릭슨</a:t>
                      </a:r>
                      <a:endParaRPr lang="ko-KR" altLang="en-US" sz="2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함초롬바탕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4083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구강기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(oral stage)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latin typeface="맑은 고딕" pitchFamily="50" charset="-127"/>
                          <a:ea typeface="맑은 고딕" pitchFamily="50" charset="-127"/>
                        </a:rPr>
                        <a:t>0~1</a:t>
                      </a:r>
                      <a:r>
                        <a:rPr lang="ko-KR" altLang="en-US" sz="1400" dirty="0">
                          <a:latin typeface="맑은 고딕" pitchFamily="50" charset="-127"/>
                          <a:ea typeface="맑은 고딕" pitchFamily="50" charset="-127"/>
                        </a:rPr>
                        <a:t>세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유아기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(infancy) :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기본신뢰감 대 불신감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4083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항문기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(anal stage)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latin typeface="맑은 고딕" pitchFamily="50" charset="-127"/>
                          <a:ea typeface="맑은 고딕" pitchFamily="50" charset="-127"/>
                        </a:rPr>
                        <a:t>1~3</a:t>
                      </a:r>
                      <a:r>
                        <a:rPr lang="ko-KR" altLang="en-US" sz="1400" dirty="0">
                          <a:latin typeface="맑은 고딕" pitchFamily="50" charset="-127"/>
                          <a:ea typeface="맑은 고딕" pitchFamily="50" charset="-127"/>
                        </a:rPr>
                        <a:t>세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초기 아동기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(early childhood) :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자율성 대 수치 및 의심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4083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남근기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(phallic stage)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latin typeface="맑은 고딕" pitchFamily="50" charset="-127"/>
                          <a:ea typeface="맑은 고딕" pitchFamily="50" charset="-127"/>
                        </a:rPr>
                        <a:t>3~6</a:t>
                      </a:r>
                      <a:r>
                        <a:rPr lang="ko-KR" altLang="en-US" sz="1400" dirty="0">
                          <a:latin typeface="맑은 고딕" pitchFamily="50" charset="-127"/>
                          <a:ea typeface="맑은 고딕" pitchFamily="50" charset="-127"/>
                        </a:rPr>
                        <a:t>세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학령전기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(preschool age) :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주도성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대 죄책감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4083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잠재기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(latency stage)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latin typeface="맑은 고딕" pitchFamily="50" charset="-127"/>
                          <a:ea typeface="맑은 고딕" pitchFamily="50" charset="-127"/>
                        </a:rPr>
                        <a:t>6~12</a:t>
                      </a:r>
                      <a:r>
                        <a:rPr lang="ko-KR" altLang="en-US" sz="1400" dirty="0">
                          <a:latin typeface="맑은 고딕" pitchFamily="50" charset="-127"/>
                          <a:ea typeface="맑은 고딕" pitchFamily="50" charset="-127"/>
                        </a:rPr>
                        <a:t>세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학령기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(school age) :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근면성 대 열등감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40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성기기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(genital stage)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latin typeface="맑은 고딕" pitchFamily="50" charset="-127"/>
                          <a:ea typeface="맑은 고딕" pitchFamily="50" charset="-127"/>
                        </a:rPr>
                        <a:t>12~18</a:t>
                      </a:r>
                      <a:r>
                        <a:rPr lang="ko-KR" altLang="en-US" sz="1400" dirty="0">
                          <a:latin typeface="맑은 고딕" pitchFamily="50" charset="-127"/>
                          <a:ea typeface="맑은 고딕" pitchFamily="50" charset="-127"/>
                        </a:rPr>
                        <a:t>세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청소년기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(adolescence) :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자아정체감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대 역할 혼미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40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성기기의 계속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latin typeface="맑은 고딕" pitchFamily="50" charset="-127"/>
                          <a:ea typeface="맑은 고딕" pitchFamily="50" charset="-127"/>
                        </a:rPr>
                        <a:t>18~35</a:t>
                      </a:r>
                      <a:r>
                        <a:rPr lang="ko-KR" altLang="en-US" sz="1400" dirty="0">
                          <a:latin typeface="맑은 고딕" pitchFamily="50" charset="-127"/>
                          <a:ea typeface="맑은 고딕" pitchFamily="50" charset="-127"/>
                        </a:rPr>
                        <a:t>세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성인초기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(young adulthood) :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친밀성 대 고립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40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성기기의 계속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latin typeface="맑은 고딕" pitchFamily="50" charset="-127"/>
                          <a:ea typeface="맑은 고딕" pitchFamily="50" charset="-127"/>
                        </a:rPr>
                        <a:t>35~60</a:t>
                      </a:r>
                      <a:r>
                        <a:rPr lang="ko-KR" altLang="en-US" sz="1400" dirty="0">
                          <a:latin typeface="맑은 고딕" pitchFamily="50" charset="-127"/>
                          <a:ea typeface="맑은 고딕" pitchFamily="50" charset="-127"/>
                        </a:rPr>
                        <a:t>세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성인기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(middle adulthood) :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생산성 대 침체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240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성기기의 계속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r>
                        <a:rPr lang="ko-KR" altLang="en-US" sz="1400" dirty="0">
                          <a:latin typeface="맑은 고딕" pitchFamily="50" charset="-127"/>
                          <a:ea typeface="맑은 고딕" pitchFamily="50" charset="-127"/>
                        </a:rPr>
                        <a:t>세 이상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1" hangingPunct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성인후기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(later life) :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발달의 완성 및 절망</a:t>
                      </a:r>
                    </a:p>
                  </a:txBody>
                  <a:tcPr marL="91437" marR="91437" marT="45721" marB="45721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7504" y="1099482"/>
            <a:ext cx="1080120" cy="129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333" name="Text Box 19"/>
          <p:cNvSpPr txBox="1">
            <a:spLocks noChangeArrowheads="1"/>
          </p:cNvSpPr>
          <p:nvPr/>
        </p:nvSpPr>
        <p:spPr bwMode="auto">
          <a:xfrm>
            <a:off x="1042988" y="868650"/>
            <a:ext cx="30972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5)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성격발달</a:t>
            </a:r>
          </a:p>
        </p:txBody>
      </p:sp>
      <p:pic>
        <p:nvPicPr>
          <p:cNvPr id="5" name="그림 4" descr="naver_com_20121006_0044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1099482"/>
            <a:ext cx="1094984" cy="13042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15" name="Text Box 19"/>
          <p:cNvSpPr txBox="1">
            <a:spLocks noChangeArrowheads="1"/>
          </p:cNvSpPr>
          <p:nvPr/>
        </p:nvSpPr>
        <p:spPr bwMode="auto">
          <a:xfrm>
            <a:off x="1246188" y="1538288"/>
            <a:ext cx="30972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6)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불안</a:t>
            </a:r>
          </a:p>
        </p:txBody>
      </p:sp>
      <p:sp>
        <p:nvSpPr>
          <p:cNvPr id="13316" name="Rectangle 9"/>
          <p:cNvSpPr>
            <a:spLocks noChangeArrowheads="1"/>
          </p:cNvSpPr>
          <p:nvPr/>
        </p:nvSpPr>
        <p:spPr bwMode="auto">
          <a:xfrm>
            <a:off x="571500" y="714375"/>
            <a:ext cx="3960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>
                <a:latin typeface="맑은 고딕" pitchFamily="50" charset="-127"/>
                <a:ea typeface="맑은 고딕" pitchFamily="50" charset="-127"/>
              </a:rPr>
              <a:t>  1. </a:t>
            </a:r>
            <a:r>
              <a:rPr lang="ko-KR" altLang="en-US" sz="3600" b="1">
                <a:latin typeface="맑은 고딕" pitchFamily="50" charset="-127"/>
                <a:ea typeface="맑은 고딕" pitchFamily="50" charset="-127"/>
              </a:rPr>
              <a:t>주요 개념</a:t>
            </a:r>
          </a:p>
        </p:txBody>
      </p:sp>
      <p:sp>
        <p:nvSpPr>
          <p:cNvPr id="46" name="AutoShape 22"/>
          <p:cNvSpPr>
            <a:spLocks noChangeArrowheads="1"/>
          </p:cNvSpPr>
          <p:nvPr/>
        </p:nvSpPr>
        <p:spPr bwMode="auto">
          <a:xfrm>
            <a:off x="3286125" y="4286250"/>
            <a:ext cx="2071688" cy="1643063"/>
          </a:xfrm>
          <a:prstGeom prst="can">
            <a:avLst>
              <a:gd name="adj" fmla="val 27268"/>
            </a:avLst>
          </a:prstGeom>
          <a:gradFill rotWithShape="1">
            <a:gsLst>
              <a:gs pos="0">
                <a:srgbClr val="99FF33">
                  <a:gamma/>
                  <a:shade val="46275"/>
                  <a:invGamma/>
                </a:srgbClr>
              </a:gs>
              <a:gs pos="50000">
                <a:srgbClr val="99FF33">
                  <a:alpha val="41000"/>
                </a:srgbClr>
              </a:gs>
              <a:gs pos="100000">
                <a:srgbClr val="99FF33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 anchorCtr="1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latin typeface="맑은 고딕" pitchFamily="50" charset="-127"/>
                <a:ea typeface="맑은 고딕" pitchFamily="50" charset="-127"/>
              </a:rPr>
              <a:t>실제적</a:t>
            </a:r>
            <a:r>
              <a:rPr kumimoji="0" lang="en-US" altLang="ko-KR" b="1" kern="0" dirty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latin typeface="맑은 고딕" pitchFamily="50" charset="-127"/>
                <a:ea typeface="맑은 고딕" pitchFamily="50" charset="-127"/>
              </a:rPr>
              <a:t>현실적인</a:t>
            </a:r>
            <a:endParaRPr kumimoji="0" lang="en-US" altLang="ko-KR" b="1" kern="0" dirty="0"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latin typeface="맑은 고딕" pitchFamily="50" charset="-127"/>
                <a:ea typeface="맑은 고딕" pitchFamily="50" charset="-127"/>
              </a:rPr>
              <a:t>불안</a:t>
            </a:r>
            <a:endParaRPr kumimoji="0" lang="en-US" altLang="ko-KR" b="1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Oval 23"/>
          <p:cNvSpPr>
            <a:spLocks noChangeArrowheads="1"/>
          </p:cNvSpPr>
          <p:nvPr/>
        </p:nvSpPr>
        <p:spPr bwMode="auto">
          <a:xfrm>
            <a:off x="3714750" y="3308350"/>
            <a:ext cx="1214438" cy="1282700"/>
          </a:xfrm>
          <a:prstGeom prst="ellipse">
            <a:avLst/>
          </a:prstGeom>
          <a:solidFill>
            <a:srgbClr val="006600"/>
          </a:solidFill>
          <a:ln w="5715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현실적</a:t>
            </a:r>
            <a:endParaRPr kumimoji="0" lang="en-US" altLang="ko-KR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불안</a:t>
            </a:r>
            <a:endParaRPr kumimoji="0" lang="en-US" altLang="ko-KR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AutoShape 13"/>
          <p:cNvSpPr>
            <a:spLocks noChangeArrowheads="1"/>
          </p:cNvSpPr>
          <p:nvPr/>
        </p:nvSpPr>
        <p:spPr bwMode="auto">
          <a:xfrm>
            <a:off x="5643563" y="3643313"/>
            <a:ext cx="2571750" cy="2286000"/>
          </a:xfrm>
          <a:prstGeom prst="can">
            <a:avLst>
              <a:gd name="adj" fmla="val 21456"/>
            </a:avLst>
          </a:prstGeom>
          <a:gradFill rotWithShape="1">
            <a:gsLst>
              <a:gs pos="0">
                <a:srgbClr val="3399FF">
                  <a:gamma/>
                  <a:shade val="46275"/>
                  <a:invGamma/>
                </a:srgbClr>
              </a:gs>
              <a:gs pos="50000">
                <a:srgbClr val="3399FF">
                  <a:alpha val="67999"/>
                </a:srgbClr>
              </a:gs>
              <a:gs pos="100000">
                <a:srgbClr val="3399FF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 anchorCtr="1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본능적 충동을</a:t>
            </a:r>
            <a:endParaRPr kumimoji="0" lang="en-US" altLang="ko-KR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통제하지 못해</a:t>
            </a:r>
            <a:endParaRPr kumimoji="0" lang="en-US" altLang="ko-KR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불상사가 생길</a:t>
            </a:r>
            <a:r>
              <a:rPr kumimoji="0" lang="en-US" altLang="ko-KR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것 </a:t>
            </a:r>
            <a:endParaRPr kumimoji="0" lang="en-US" altLang="ko-KR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같은 위협에서</a:t>
            </a:r>
            <a:endParaRPr kumimoji="0" lang="en-US" altLang="ko-KR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오는 불안</a:t>
            </a:r>
            <a:endParaRPr kumimoji="0" lang="en-US" altLang="ko-KR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Oval 31"/>
          <p:cNvSpPr>
            <a:spLocks noChangeArrowheads="1"/>
          </p:cNvSpPr>
          <p:nvPr/>
        </p:nvSpPr>
        <p:spPr bwMode="auto">
          <a:xfrm>
            <a:off x="6357938" y="2714625"/>
            <a:ext cx="1214437" cy="1287463"/>
          </a:xfrm>
          <a:prstGeom prst="ellipse">
            <a:avLst/>
          </a:prstGeom>
          <a:solidFill>
            <a:srgbClr val="0066FF"/>
          </a:solidFill>
          <a:ln w="5715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신경증적</a:t>
            </a:r>
            <a:endParaRPr kumimoji="0" lang="en-US" altLang="ko-KR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불안</a:t>
            </a:r>
            <a:endParaRPr kumimoji="0" lang="en-US" altLang="ko-KR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AutoShape 12"/>
          <p:cNvSpPr>
            <a:spLocks noChangeArrowheads="1"/>
          </p:cNvSpPr>
          <p:nvPr/>
        </p:nvSpPr>
        <p:spPr bwMode="auto">
          <a:xfrm>
            <a:off x="928688" y="4362450"/>
            <a:ext cx="2071687" cy="1500188"/>
          </a:xfrm>
          <a:prstGeom prst="can">
            <a:avLst>
              <a:gd name="adj" fmla="val 20555"/>
            </a:avLst>
          </a:prstGeom>
          <a:gradFill rotWithShape="1">
            <a:gsLst>
              <a:gs pos="0">
                <a:srgbClr val="CC99FF">
                  <a:gamma/>
                  <a:shade val="46275"/>
                  <a:invGamma/>
                </a:srgbClr>
              </a:gs>
              <a:gs pos="50000">
                <a:srgbClr val="CC99FF">
                  <a:alpha val="67999"/>
                </a:srgbClr>
              </a:gs>
              <a:gs pos="100000">
                <a:srgbClr val="CC99FF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 anchorCtr="1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latin typeface="맑은 고딕" pitchFamily="50" charset="-127"/>
                <a:ea typeface="맑은 고딕" pitchFamily="50" charset="-127"/>
              </a:rPr>
              <a:t>본질적</a:t>
            </a:r>
            <a:r>
              <a:rPr kumimoji="0" lang="en-US" altLang="ko-KR" b="1" kern="0" dirty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latin typeface="맑은 고딕" pitchFamily="50" charset="-127"/>
                <a:ea typeface="맑은 고딕" pitchFamily="50" charset="-127"/>
              </a:rPr>
              <a:t>자기 양심에</a:t>
            </a:r>
            <a:endParaRPr kumimoji="0" lang="en-US" altLang="ko-KR" b="1" kern="0" dirty="0"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latin typeface="맑은 고딕" pitchFamily="50" charset="-127"/>
                <a:ea typeface="맑은 고딕" pitchFamily="50" charset="-127"/>
              </a:rPr>
              <a:t>대한 불안</a:t>
            </a:r>
            <a:endParaRPr kumimoji="0" lang="en-US" altLang="ko-KR" b="1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Oval 30"/>
          <p:cNvSpPr>
            <a:spLocks noChangeArrowheads="1"/>
          </p:cNvSpPr>
          <p:nvPr/>
        </p:nvSpPr>
        <p:spPr bwMode="auto">
          <a:xfrm>
            <a:off x="1357313" y="3286125"/>
            <a:ext cx="1190625" cy="1262063"/>
          </a:xfrm>
          <a:prstGeom prst="ellipse">
            <a:avLst/>
          </a:prstGeom>
          <a:solidFill>
            <a:srgbClr val="9900CC"/>
          </a:solidFill>
          <a:ln w="5715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도덕적</a:t>
            </a:r>
            <a:endParaRPr kumimoji="0" lang="en-US" altLang="ko-KR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불안</a:t>
            </a:r>
            <a:endParaRPr kumimoji="0" lang="en-US" altLang="ko-KR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339" name="Text Box 19"/>
          <p:cNvSpPr txBox="1">
            <a:spLocks noChangeArrowheads="1"/>
          </p:cNvSpPr>
          <p:nvPr/>
        </p:nvSpPr>
        <p:spPr bwMode="auto">
          <a:xfrm>
            <a:off x="1357313" y="1412776"/>
            <a:ext cx="30972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7)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자아방어기제</a:t>
            </a:r>
          </a:p>
        </p:txBody>
      </p:sp>
      <p:sp>
        <p:nvSpPr>
          <p:cNvPr id="14340" name="Rectangle 9"/>
          <p:cNvSpPr>
            <a:spLocks noChangeArrowheads="1"/>
          </p:cNvSpPr>
          <p:nvPr/>
        </p:nvSpPr>
        <p:spPr bwMode="auto">
          <a:xfrm>
            <a:off x="571500" y="714375"/>
            <a:ext cx="3960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  1.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주요 개념</a:t>
            </a:r>
          </a:p>
        </p:txBody>
      </p:sp>
      <p:grpSp>
        <p:nvGrpSpPr>
          <p:cNvPr id="44" name="그룹 16"/>
          <p:cNvGrpSpPr/>
          <p:nvPr/>
        </p:nvGrpSpPr>
        <p:grpSpPr>
          <a:xfrm>
            <a:off x="1169196" y="2071678"/>
            <a:ext cx="2053842" cy="1232305"/>
            <a:chOff x="0" y="136922"/>
            <a:chExt cx="2053842" cy="1232305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45" name="직사각형 44"/>
            <p:cNvSpPr/>
            <p:nvPr/>
          </p:nvSpPr>
          <p:spPr>
            <a:xfrm>
              <a:off x="0" y="13692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직사각형 45"/>
            <p:cNvSpPr/>
            <p:nvPr/>
          </p:nvSpPr>
          <p:spPr>
            <a:xfrm>
              <a:off x="0" y="13692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억압</a:t>
              </a:r>
              <a:endParaRPr lang="en-US" altLang="ko-KR" sz="1600" b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(repression) </a:t>
              </a:r>
              <a:endParaRPr lang="ko-KR" altLang="en-US" sz="1600" b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7" name="그룹 17"/>
          <p:cNvGrpSpPr/>
          <p:nvPr/>
        </p:nvGrpSpPr>
        <p:grpSpPr>
          <a:xfrm>
            <a:off x="3428422" y="2071678"/>
            <a:ext cx="2053842" cy="1232305"/>
            <a:chOff x="2259226" y="136922"/>
            <a:chExt cx="2053842" cy="1232305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48" name="직사각형 47"/>
            <p:cNvSpPr/>
            <p:nvPr/>
          </p:nvSpPr>
          <p:spPr>
            <a:xfrm>
              <a:off x="2259226" y="13692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800000"/>
                <a:satOff val="-4167"/>
                <a:lumOff val="3750"/>
                <a:alphaOff val="0"/>
              </a:schemeClr>
            </a:fillRef>
            <a:effectRef idx="2">
              <a:schemeClr val="accent2">
                <a:hueOff val="-1800000"/>
                <a:satOff val="-4167"/>
                <a:lumOff val="375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직사각형 48"/>
            <p:cNvSpPr/>
            <p:nvPr/>
          </p:nvSpPr>
          <p:spPr>
            <a:xfrm>
              <a:off x="2259226" y="13692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부인</a:t>
              </a:r>
              <a:endParaRPr lang="en-US" altLang="ko-KR" sz="1600" b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(denial)</a:t>
              </a:r>
              <a:endParaRPr lang="ko-KR" altLang="en-US" sz="16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0" name="그룹 18"/>
          <p:cNvGrpSpPr/>
          <p:nvPr/>
        </p:nvGrpSpPr>
        <p:grpSpPr>
          <a:xfrm>
            <a:off x="5687649" y="2071678"/>
            <a:ext cx="2053842" cy="1232305"/>
            <a:chOff x="4518453" y="136922"/>
            <a:chExt cx="2053842" cy="1232305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51" name="직사각형 50"/>
            <p:cNvSpPr/>
            <p:nvPr/>
          </p:nvSpPr>
          <p:spPr>
            <a:xfrm>
              <a:off x="4518453" y="13692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3600000"/>
                <a:satOff val="-8333"/>
                <a:lumOff val="7500"/>
                <a:alphaOff val="0"/>
              </a:schemeClr>
            </a:fillRef>
            <a:effectRef idx="2">
              <a:schemeClr val="accent2">
                <a:hueOff val="-3600000"/>
                <a:satOff val="-8333"/>
                <a:lumOff val="75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직사각형 51"/>
            <p:cNvSpPr/>
            <p:nvPr/>
          </p:nvSpPr>
          <p:spPr>
            <a:xfrm>
              <a:off x="4518453" y="13692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투사</a:t>
              </a:r>
              <a:endParaRPr lang="en-US" altLang="ko-KR" sz="1600" b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(projection)</a:t>
              </a:r>
              <a:endParaRPr lang="ko-KR" altLang="en-US" sz="16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그룹 19"/>
          <p:cNvGrpSpPr/>
          <p:nvPr/>
        </p:nvGrpSpPr>
        <p:grpSpPr>
          <a:xfrm>
            <a:off x="1169196" y="3509368"/>
            <a:ext cx="2053842" cy="1232305"/>
            <a:chOff x="0" y="1574612"/>
            <a:chExt cx="2053842" cy="1232305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54" name="직사각형 53"/>
            <p:cNvSpPr/>
            <p:nvPr/>
          </p:nvSpPr>
          <p:spPr>
            <a:xfrm>
              <a:off x="0" y="157461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5400000"/>
                <a:satOff val="-12500"/>
                <a:lumOff val="11250"/>
                <a:alphaOff val="0"/>
              </a:schemeClr>
            </a:fillRef>
            <a:effectRef idx="2">
              <a:schemeClr val="accent2">
                <a:hueOff val="-5400000"/>
                <a:satOff val="-12500"/>
                <a:lumOff val="1125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직사각형 54"/>
            <p:cNvSpPr/>
            <p:nvPr/>
          </p:nvSpPr>
          <p:spPr>
            <a:xfrm>
              <a:off x="0" y="157461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동일시</a:t>
              </a:r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(identification)</a:t>
              </a:r>
              <a:endParaRPr lang="ko-KR" altLang="en-US" sz="16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6" name="그룹 20"/>
          <p:cNvGrpSpPr/>
          <p:nvPr/>
        </p:nvGrpSpPr>
        <p:grpSpPr>
          <a:xfrm>
            <a:off x="3428422" y="3509368"/>
            <a:ext cx="2053842" cy="1232305"/>
            <a:chOff x="2259226" y="1574612"/>
            <a:chExt cx="2053842" cy="1232305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57" name="직사각형 56"/>
            <p:cNvSpPr/>
            <p:nvPr/>
          </p:nvSpPr>
          <p:spPr>
            <a:xfrm>
              <a:off x="2259226" y="157461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7200000"/>
                <a:satOff val="-16667"/>
                <a:lumOff val="15000"/>
                <a:alphaOff val="0"/>
              </a:schemeClr>
            </a:fillRef>
            <a:effectRef idx="2">
              <a:schemeClr val="accent2">
                <a:hueOff val="-7200000"/>
                <a:satOff val="-16667"/>
                <a:lumOff val="15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직사각형 57"/>
            <p:cNvSpPr/>
            <p:nvPr/>
          </p:nvSpPr>
          <p:spPr>
            <a:xfrm>
              <a:off x="2259226" y="157461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퇴행</a:t>
              </a:r>
              <a:endParaRPr lang="en-US" altLang="ko-KR" sz="1600" b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(regression)</a:t>
              </a:r>
              <a:endParaRPr lang="ko-KR" altLang="en-US" sz="16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9" name="그룹 21"/>
          <p:cNvGrpSpPr/>
          <p:nvPr/>
        </p:nvGrpSpPr>
        <p:grpSpPr>
          <a:xfrm>
            <a:off x="5687649" y="3509368"/>
            <a:ext cx="2053842" cy="1232305"/>
            <a:chOff x="4518453" y="1574612"/>
            <a:chExt cx="2053842" cy="1232305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60" name="직사각형 59"/>
            <p:cNvSpPr/>
            <p:nvPr/>
          </p:nvSpPr>
          <p:spPr>
            <a:xfrm>
              <a:off x="4518453" y="157461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9000000"/>
                <a:satOff val="-20833"/>
                <a:lumOff val="18750"/>
                <a:alphaOff val="0"/>
              </a:schemeClr>
            </a:fillRef>
            <a:effectRef idx="2">
              <a:schemeClr val="accent2">
                <a:hueOff val="-9000000"/>
                <a:satOff val="-20833"/>
                <a:lumOff val="1875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직사각형 60"/>
            <p:cNvSpPr/>
            <p:nvPr/>
          </p:nvSpPr>
          <p:spPr>
            <a:xfrm>
              <a:off x="4518453" y="157461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1600" b="1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합리화</a:t>
              </a:r>
              <a:r>
                <a:rPr lang="en-US" altLang="ko-KR" sz="1600" b="1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(rationalization)</a:t>
              </a:r>
              <a:endParaRPr lang="ko-KR" altLang="en-US" sz="16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62" name="그룹 22"/>
          <p:cNvGrpSpPr/>
          <p:nvPr/>
        </p:nvGrpSpPr>
        <p:grpSpPr>
          <a:xfrm>
            <a:off x="1169196" y="4947058"/>
            <a:ext cx="2053842" cy="1232305"/>
            <a:chOff x="0" y="3012302"/>
            <a:chExt cx="2053842" cy="1232305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63" name="직사각형 62"/>
            <p:cNvSpPr/>
            <p:nvPr/>
          </p:nvSpPr>
          <p:spPr>
            <a:xfrm>
              <a:off x="0" y="301230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800000"/>
                <a:satOff val="-25000"/>
                <a:lumOff val="22500"/>
                <a:alphaOff val="0"/>
              </a:schemeClr>
            </a:fillRef>
            <a:effectRef idx="2">
              <a:schemeClr val="accent2">
                <a:hueOff val="-10800000"/>
                <a:satOff val="-25000"/>
                <a:lumOff val="225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직사각형 63"/>
            <p:cNvSpPr/>
            <p:nvPr/>
          </p:nvSpPr>
          <p:spPr>
            <a:xfrm>
              <a:off x="0" y="301230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승화</a:t>
              </a:r>
              <a:endParaRPr lang="en-US" altLang="ko-KR" sz="1600" b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(sublimation)</a:t>
              </a:r>
              <a:endParaRPr lang="ko-KR" altLang="en-US" sz="16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65" name="그룹 23"/>
          <p:cNvGrpSpPr/>
          <p:nvPr/>
        </p:nvGrpSpPr>
        <p:grpSpPr>
          <a:xfrm>
            <a:off x="3428422" y="4947058"/>
            <a:ext cx="2053842" cy="1232305"/>
            <a:chOff x="2259226" y="3012302"/>
            <a:chExt cx="2053842" cy="1232305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66" name="직사각형 65"/>
            <p:cNvSpPr/>
            <p:nvPr/>
          </p:nvSpPr>
          <p:spPr>
            <a:xfrm>
              <a:off x="2259226" y="301230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2600000"/>
                <a:satOff val="-29166"/>
                <a:lumOff val="26250"/>
                <a:alphaOff val="0"/>
              </a:schemeClr>
            </a:fillRef>
            <a:effectRef idx="2">
              <a:schemeClr val="accent2">
                <a:hueOff val="-12600000"/>
                <a:satOff val="-29166"/>
                <a:lumOff val="2625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직사각형 66"/>
            <p:cNvSpPr/>
            <p:nvPr/>
          </p:nvSpPr>
          <p:spPr>
            <a:xfrm>
              <a:off x="2259226" y="301230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치환</a:t>
              </a:r>
              <a:endParaRPr lang="en-US" altLang="ko-KR" sz="1600" b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(displacement)</a:t>
              </a:r>
              <a:endParaRPr lang="ko-KR" altLang="en-US" sz="16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68" name="그룹 24"/>
          <p:cNvGrpSpPr/>
          <p:nvPr/>
        </p:nvGrpSpPr>
        <p:grpSpPr>
          <a:xfrm>
            <a:off x="5687649" y="4947058"/>
            <a:ext cx="2053842" cy="1232305"/>
            <a:chOff x="4518453" y="3012302"/>
            <a:chExt cx="2053842" cy="1232305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69" name="직사각형 68"/>
            <p:cNvSpPr/>
            <p:nvPr/>
          </p:nvSpPr>
          <p:spPr>
            <a:xfrm>
              <a:off x="4518453" y="301230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4400000"/>
                <a:satOff val="-33333"/>
                <a:lumOff val="30000"/>
                <a:alphaOff val="0"/>
              </a:schemeClr>
            </a:fillRef>
            <a:effectRef idx="2">
              <a:schemeClr val="accent2">
                <a:hueOff val="-14400000"/>
                <a:satOff val="-33333"/>
                <a:lumOff val="300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직사각형 69"/>
            <p:cNvSpPr/>
            <p:nvPr/>
          </p:nvSpPr>
          <p:spPr>
            <a:xfrm>
              <a:off x="4518453" y="3012302"/>
              <a:ext cx="2053842" cy="123230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반동형성  </a:t>
              </a:r>
              <a:endParaRPr lang="en-US" altLang="ko-KR" sz="1600" b="1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(reaction formation) </a:t>
              </a:r>
              <a:endParaRPr lang="ko-KR" altLang="en-US" sz="16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71" name="AutoShape 5"/>
          <p:cNvSpPr>
            <a:spLocks noChangeArrowheads="1"/>
          </p:cNvSpPr>
          <p:nvPr/>
        </p:nvSpPr>
        <p:spPr bwMode="auto">
          <a:xfrm rot="16200000">
            <a:off x="6075436" y="3902075"/>
            <a:ext cx="4071938" cy="554037"/>
          </a:xfrm>
          <a:prstGeom prst="flowChartManualOperation">
            <a:avLst/>
          </a:prstGeom>
          <a:gradFill rotWithShape="1">
            <a:gsLst>
              <a:gs pos="0">
                <a:srgbClr val="2E4C6B"/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kern="0" dirty="0">
              <a:solidFill>
                <a:sysClr val="windowText" lastClr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7"/>
          <p:cNvSpPr txBox="1">
            <a:spLocks noChangeArrowheads="1"/>
          </p:cNvSpPr>
          <p:nvPr/>
        </p:nvSpPr>
        <p:spPr bwMode="auto">
          <a:xfrm>
            <a:off x="1741902" y="3208342"/>
            <a:ext cx="4308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ko-KR" altLang="ko-KR" sz="1600"/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366" name="Rectangle 9"/>
          <p:cNvSpPr>
            <a:spLocks noChangeArrowheads="1"/>
          </p:cNvSpPr>
          <p:nvPr/>
        </p:nvSpPr>
        <p:spPr bwMode="auto">
          <a:xfrm>
            <a:off x="395288" y="857250"/>
            <a:ext cx="94297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200" b="1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3200" b="1" dirty="0">
                <a:latin typeface="맑은 고딕" pitchFamily="50" charset="-127"/>
                <a:ea typeface="맑은 고딕" pitchFamily="50" charset="-127"/>
              </a:rPr>
              <a:t>심리적 문제의 형성 과정과 그 증상의 의미</a:t>
            </a:r>
          </a:p>
        </p:txBody>
      </p:sp>
      <p:grpSp>
        <p:nvGrpSpPr>
          <p:cNvPr id="2" name="그룹 37"/>
          <p:cNvGrpSpPr/>
          <p:nvPr/>
        </p:nvGrpSpPr>
        <p:grpSpPr>
          <a:xfrm>
            <a:off x="899592" y="2928934"/>
            <a:ext cx="1441230" cy="1297951"/>
            <a:chOff x="3296" y="1383024"/>
            <a:chExt cx="1441230" cy="1297951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모서리가 둥근 직사각형 56"/>
            <p:cNvSpPr/>
            <p:nvPr/>
          </p:nvSpPr>
          <p:spPr>
            <a:xfrm>
              <a:off x="3296" y="1383024"/>
              <a:ext cx="1441230" cy="129795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모서리가 둥근 직사각형 4"/>
            <p:cNvSpPr/>
            <p:nvPr/>
          </p:nvSpPr>
          <p:spPr>
            <a:xfrm>
              <a:off x="41312" y="1421040"/>
              <a:ext cx="1365198" cy="1221919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무의식적 </a:t>
              </a:r>
              <a:endParaRPr lang="en-US" altLang="ko-KR" sz="16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갈등 존재</a:t>
              </a:r>
            </a:p>
          </p:txBody>
        </p:sp>
      </p:grpSp>
      <p:grpSp>
        <p:nvGrpSpPr>
          <p:cNvPr id="3" name="그룹 38"/>
          <p:cNvGrpSpPr/>
          <p:nvPr/>
        </p:nvGrpSpPr>
        <p:grpSpPr>
          <a:xfrm>
            <a:off x="2484945" y="3399197"/>
            <a:ext cx="305540" cy="357425"/>
            <a:chOff x="1588649" y="1853287"/>
            <a:chExt cx="305540" cy="357425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5" name="오른쪽 화살표 54"/>
            <p:cNvSpPr/>
            <p:nvPr/>
          </p:nvSpPr>
          <p:spPr>
            <a:xfrm>
              <a:off x="1588649" y="1853287"/>
              <a:ext cx="305540" cy="357425"/>
            </a:xfrm>
            <a:prstGeom prst="rightArrow">
              <a:avLst>
                <a:gd name="adj1" fmla="val 60000"/>
                <a:gd name="adj2" fmla="val 5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오른쪽 화살표 6"/>
            <p:cNvSpPr/>
            <p:nvPr/>
          </p:nvSpPr>
          <p:spPr>
            <a:xfrm>
              <a:off x="1588649" y="1924772"/>
              <a:ext cx="213878" cy="21445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16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" name="그룹 39"/>
          <p:cNvGrpSpPr/>
          <p:nvPr/>
        </p:nvGrpSpPr>
        <p:grpSpPr>
          <a:xfrm>
            <a:off x="2917314" y="2928934"/>
            <a:ext cx="1441230" cy="1297951"/>
            <a:chOff x="2021018" y="1383024"/>
            <a:chExt cx="1441230" cy="1297951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3" name="모서리가 둥근 직사각형 52"/>
            <p:cNvSpPr/>
            <p:nvPr/>
          </p:nvSpPr>
          <p:spPr>
            <a:xfrm>
              <a:off x="2021018" y="1383024"/>
              <a:ext cx="1441230" cy="129795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11316"/>
                <a:lumOff val="5035"/>
                <a:alphaOff val="0"/>
              </a:schemeClr>
            </a:fillRef>
            <a:effectRef idx="0">
              <a:schemeClr val="accent1">
                <a:shade val="80000"/>
                <a:hueOff val="0"/>
                <a:satOff val="11316"/>
                <a:lumOff val="503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모서리가 둥근 직사각형 8"/>
            <p:cNvSpPr/>
            <p:nvPr/>
          </p:nvSpPr>
          <p:spPr>
            <a:xfrm>
              <a:off x="2059034" y="1421040"/>
              <a:ext cx="1365198" cy="1221919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현재 생활의 압력이나  </a:t>
              </a:r>
              <a:r>
                <a:rPr lang="en-US" altLang="ko-KR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갈등</a:t>
              </a:r>
            </a:p>
          </p:txBody>
        </p:sp>
      </p:grpSp>
      <p:grpSp>
        <p:nvGrpSpPr>
          <p:cNvPr id="5" name="그룹 40"/>
          <p:cNvGrpSpPr/>
          <p:nvPr/>
        </p:nvGrpSpPr>
        <p:grpSpPr>
          <a:xfrm>
            <a:off x="4502667" y="3399197"/>
            <a:ext cx="305540" cy="357425"/>
            <a:chOff x="3606371" y="1853287"/>
            <a:chExt cx="305540" cy="357425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1" name="오른쪽 화살표 50"/>
            <p:cNvSpPr/>
            <p:nvPr/>
          </p:nvSpPr>
          <p:spPr>
            <a:xfrm>
              <a:off x="3606371" y="1853287"/>
              <a:ext cx="305540" cy="357425"/>
            </a:xfrm>
            <a:prstGeom prst="rightArrow">
              <a:avLst>
                <a:gd name="adj1" fmla="val 60000"/>
                <a:gd name="adj2" fmla="val 5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shade val="90000"/>
                <a:hueOff val="0"/>
                <a:satOff val="9571"/>
                <a:lumOff val="5594"/>
                <a:alphaOff val="0"/>
              </a:schemeClr>
            </a:lnRef>
            <a:fillRef idx="1">
              <a:schemeClr val="accent1">
                <a:shade val="90000"/>
                <a:hueOff val="0"/>
                <a:satOff val="9571"/>
                <a:lumOff val="5594"/>
                <a:alphaOff val="0"/>
              </a:schemeClr>
            </a:fillRef>
            <a:effectRef idx="0">
              <a:schemeClr val="accent1">
                <a:shade val="90000"/>
                <a:hueOff val="0"/>
                <a:satOff val="9571"/>
                <a:lumOff val="559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오른쪽 화살표 10"/>
            <p:cNvSpPr/>
            <p:nvPr/>
          </p:nvSpPr>
          <p:spPr>
            <a:xfrm>
              <a:off x="3606371" y="1924772"/>
              <a:ext cx="213878" cy="21445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16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" name="그룹 41"/>
          <p:cNvGrpSpPr/>
          <p:nvPr/>
        </p:nvGrpSpPr>
        <p:grpSpPr>
          <a:xfrm>
            <a:off x="4935037" y="2928934"/>
            <a:ext cx="1441230" cy="1297951"/>
            <a:chOff x="4038741" y="1383024"/>
            <a:chExt cx="1441230" cy="1297951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9" name="모서리가 둥근 직사각형 48"/>
            <p:cNvSpPr/>
            <p:nvPr/>
          </p:nvSpPr>
          <p:spPr>
            <a:xfrm>
              <a:off x="4038741" y="1383024"/>
              <a:ext cx="1441230" cy="129795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22633"/>
                <a:lumOff val="10071"/>
                <a:alphaOff val="0"/>
              </a:schemeClr>
            </a:fillRef>
            <a:effectRef idx="0">
              <a:schemeClr val="accent1">
                <a:shade val="80000"/>
                <a:hueOff val="0"/>
                <a:satOff val="22633"/>
                <a:lumOff val="100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모서리가 둥근 직사각형 12"/>
            <p:cNvSpPr/>
            <p:nvPr/>
          </p:nvSpPr>
          <p:spPr>
            <a:xfrm>
              <a:off x="4076757" y="1421040"/>
              <a:ext cx="1365198" cy="1221919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무의식적 </a:t>
              </a:r>
            </a:p>
          </p:txBody>
        </p:sp>
      </p:grpSp>
      <p:grpSp>
        <p:nvGrpSpPr>
          <p:cNvPr id="7" name="그룹 42"/>
          <p:cNvGrpSpPr/>
          <p:nvPr/>
        </p:nvGrpSpPr>
        <p:grpSpPr>
          <a:xfrm>
            <a:off x="6520390" y="3399197"/>
            <a:ext cx="305540" cy="357425"/>
            <a:chOff x="5624094" y="1853287"/>
            <a:chExt cx="305540" cy="357425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7" name="오른쪽 화살표 46"/>
            <p:cNvSpPr/>
            <p:nvPr/>
          </p:nvSpPr>
          <p:spPr>
            <a:xfrm>
              <a:off x="5624094" y="1853287"/>
              <a:ext cx="305540" cy="357425"/>
            </a:xfrm>
            <a:prstGeom prst="rightArrow">
              <a:avLst>
                <a:gd name="adj1" fmla="val 60000"/>
                <a:gd name="adj2" fmla="val 5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shade val="90000"/>
                <a:hueOff val="0"/>
                <a:satOff val="19142"/>
                <a:lumOff val="11187"/>
                <a:alphaOff val="0"/>
              </a:schemeClr>
            </a:lnRef>
            <a:fillRef idx="1">
              <a:schemeClr val="accent1">
                <a:shade val="90000"/>
                <a:hueOff val="0"/>
                <a:satOff val="19142"/>
                <a:lumOff val="11187"/>
                <a:alphaOff val="0"/>
              </a:schemeClr>
            </a:fillRef>
            <a:effectRef idx="0">
              <a:schemeClr val="accent1">
                <a:shade val="90000"/>
                <a:hueOff val="0"/>
                <a:satOff val="19142"/>
                <a:lumOff val="1118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오른쪽 화살표 14"/>
            <p:cNvSpPr/>
            <p:nvPr/>
          </p:nvSpPr>
          <p:spPr>
            <a:xfrm>
              <a:off x="5624094" y="1924772"/>
              <a:ext cx="213878" cy="21445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16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" name="그룹 43"/>
          <p:cNvGrpSpPr/>
          <p:nvPr/>
        </p:nvGrpSpPr>
        <p:grpSpPr>
          <a:xfrm>
            <a:off x="6952759" y="2928934"/>
            <a:ext cx="1441230" cy="1297951"/>
            <a:chOff x="6056463" y="1383024"/>
            <a:chExt cx="1441230" cy="1297951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5" name="모서리가 둥근 직사각형 44"/>
            <p:cNvSpPr/>
            <p:nvPr/>
          </p:nvSpPr>
          <p:spPr>
            <a:xfrm>
              <a:off x="6056463" y="1383024"/>
              <a:ext cx="1441230" cy="129795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33949"/>
                <a:lumOff val="15106"/>
                <a:alphaOff val="0"/>
              </a:schemeClr>
            </a:fillRef>
            <a:effectRef idx="0">
              <a:schemeClr val="accent1">
                <a:shade val="80000"/>
                <a:hueOff val="0"/>
                <a:satOff val="33949"/>
                <a:lumOff val="1510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모서리가 둥근 직사각형 16"/>
            <p:cNvSpPr/>
            <p:nvPr/>
          </p:nvSpPr>
          <p:spPr>
            <a:xfrm>
              <a:off x="6094479" y="1421040"/>
              <a:ext cx="1365198" cy="1221919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갈등의 </a:t>
              </a:r>
              <a:endParaRPr lang="en-US" altLang="ko-KR" sz="16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정서적 재현</a:t>
              </a:r>
            </a:p>
          </p:txBody>
        </p:sp>
      </p:grpSp>
      <p:grpSp>
        <p:nvGrpSpPr>
          <p:cNvPr id="9" name="그룹 58"/>
          <p:cNvGrpSpPr/>
          <p:nvPr/>
        </p:nvGrpSpPr>
        <p:grpSpPr>
          <a:xfrm>
            <a:off x="923643" y="4500570"/>
            <a:ext cx="1441230" cy="1228308"/>
            <a:chOff x="3296" y="314539"/>
            <a:chExt cx="1441230" cy="1228308"/>
          </a:xfrm>
          <a:effectLst>
            <a:innerShdw blurRad="63500" dist="50800" dir="162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모서리가 둥근 직사각형 77"/>
            <p:cNvSpPr/>
            <p:nvPr/>
          </p:nvSpPr>
          <p:spPr>
            <a:xfrm>
              <a:off x="3296" y="314539"/>
              <a:ext cx="1441230" cy="1228308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모서리가 둥근 직사각형 4"/>
            <p:cNvSpPr/>
            <p:nvPr/>
          </p:nvSpPr>
          <p:spPr>
            <a:xfrm>
              <a:off x="39272" y="350515"/>
              <a:ext cx="1369278" cy="1156356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자아 불균형</a:t>
              </a:r>
              <a:endParaRPr lang="ko-KR" altLang="en-US" sz="160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그룹 59"/>
          <p:cNvGrpSpPr/>
          <p:nvPr/>
        </p:nvGrpSpPr>
        <p:grpSpPr>
          <a:xfrm>
            <a:off x="2508996" y="4936012"/>
            <a:ext cx="305540" cy="357425"/>
            <a:chOff x="1588649" y="749981"/>
            <a:chExt cx="305540" cy="357425"/>
          </a:xfrm>
          <a:effectLst>
            <a:innerShdw blurRad="63500" dist="50800" dir="162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오른쪽 화살표 75"/>
            <p:cNvSpPr/>
            <p:nvPr/>
          </p:nvSpPr>
          <p:spPr>
            <a:xfrm>
              <a:off x="1588649" y="749981"/>
              <a:ext cx="305540" cy="357425"/>
            </a:xfrm>
            <a:prstGeom prst="rightArrow">
              <a:avLst>
                <a:gd name="adj1" fmla="val 60000"/>
                <a:gd name="adj2" fmla="val 5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2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7" name="오른쪽 화살표 6"/>
            <p:cNvSpPr/>
            <p:nvPr/>
          </p:nvSpPr>
          <p:spPr>
            <a:xfrm>
              <a:off x="1588649" y="821466"/>
              <a:ext cx="213878" cy="21445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160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그룹 60"/>
          <p:cNvGrpSpPr/>
          <p:nvPr/>
        </p:nvGrpSpPr>
        <p:grpSpPr>
          <a:xfrm>
            <a:off x="2941365" y="4500570"/>
            <a:ext cx="1441230" cy="1228308"/>
            <a:chOff x="2021018" y="314539"/>
            <a:chExt cx="1441230" cy="1228308"/>
          </a:xfrm>
          <a:effectLst>
            <a:innerShdw blurRad="63500" dist="50800" dir="162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모서리가 둥근 직사각형 73"/>
            <p:cNvSpPr/>
            <p:nvPr/>
          </p:nvSpPr>
          <p:spPr>
            <a:xfrm>
              <a:off x="2021018" y="314539"/>
              <a:ext cx="1441230" cy="1228308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1829"/>
                <a:lumOff val="5847"/>
                <a:alphaOff val="0"/>
              </a:schemeClr>
            </a:fillRef>
            <a:effectRef idx="0">
              <a:schemeClr val="accent2">
                <a:shade val="80000"/>
                <a:hueOff val="0"/>
                <a:satOff val="1829"/>
                <a:lumOff val="584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모서리가 둥근 직사각형 8"/>
            <p:cNvSpPr/>
            <p:nvPr/>
          </p:nvSpPr>
          <p:spPr>
            <a:xfrm>
              <a:off x="2056994" y="350515"/>
              <a:ext cx="1369278" cy="1156356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불안형성</a:t>
              </a:r>
            </a:p>
          </p:txBody>
        </p:sp>
      </p:grpSp>
      <p:grpSp>
        <p:nvGrpSpPr>
          <p:cNvPr id="12" name="그룹 61"/>
          <p:cNvGrpSpPr/>
          <p:nvPr/>
        </p:nvGrpSpPr>
        <p:grpSpPr>
          <a:xfrm>
            <a:off x="4526718" y="4936012"/>
            <a:ext cx="305540" cy="357425"/>
            <a:chOff x="3606371" y="749981"/>
            <a:chExt cx="305540" cy="357425"/>
          </a:xfrm>
          <a:effectLst>
            <a:innerShdw blurRad="63500" dist="50800" dir="162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오른쪽 화살표 71"/>
            <p:cNvSpPr/>
            <p:nvPr/>
          </p:nvSpPr>
          <p:spPr>
            <a:xfrm>
              <a:off x="3606371" y="749981"/>
              <a:ext cx="305540" cy="357425"/>
            </a:xfrm>
            <a:prstGeom prst="rightArrow">
              <a:avLst>
                <a:gd name="adj1" fmla="val 60000"/>
                <a:gd name="adj2" fmla="val 5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2">
                <a:shade val="90000"/>
                <a:hueOff val="0"/>
                <a:satOff val="762"/>
                <a:lumOff val="7041"/>
                <a:alphaOff val="0"/>
              </a:schemeClr>
            </a:lnRef>
            <a:fillRef idx="1">
              <a:schemeClr val="accent2">
                <a:shade val="90000"/>
                <a:hueOff val="0"/>
                <a:satOff val="762"/>
                <a:lumOff val="7041"/>
                <a:alphaOff val="0"/>
              </a:schemeClr>
            </a:fillRef>
            <a:effectRef idx="0">
              <a:schemeClr val="accent2">
                <a:shade val="90000"/>
                <a:hueOff val="0"/>
                <a:satOff val="762"/>
                <a:lumOff val="704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오른쪽 화살표 10"/>
            <p:cNvSpPr/>
            <p:nvPr/>
          </p:nvSpPr>
          <p:spPr>
            <a:xfrm>
              <a:off x="3606371" y="821466"/>
              <a:ext cx="213878" cy="21445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160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그룹 62"/>
          <p:cNvGrpSpPr/>
          <p:nvPr/>
        </p:nvGrpSpPr>
        <p:grpSpPr>
          <a:xfrm>
            <a:off x="4959088" y="4500570"/>
            <a:ext cx="1441230" cy="1228308"/>
            <a:chOff x="4038741" y="314539"/>
            <a:chExt cx="1441230" cy="1228308"/>
          </a:xfrm>
          <a:effectLst>
            <a:innerShdw blurRad="63500" dist="50800" dir="162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모서리가 둥근 직사각형 69"/>
            <p:cNvSpPr/>
            <p:nvPr/>
          </p:nvSpPr>
          <p:spPr>
            <a:xfrm>
              <a:off x="4038741" y="314539"/>
              <a:ext cx="1441230" cy="1228308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3659"/>
                <a:lumOff val="11694"/>
                <a:alphaOff val="0"/>
              </a:schemeClr>
            </a:fillRef>
            <a:effectRef idx="0">
              <a:schemeClr val="accent2">
                <a:shade val="80000"/>
                <a:hueOff val="0"/>
                <a:satOff val="3659"/>
                <a:lumOff val="1169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모서리가 둥근 직사각형 12"/>
            <p:cNvSpPr/>
            <p:nvPr/>
          </p:nvSpPr>
          <p:spPr>
            <a:xfrm>
              <a:off x="4074717" y="350515"/>
              <a:ext cx="1369278" cy="1156356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방어기제    동원</a:t>
              </a:r>
            </a:p>
          </p:txBody>
        </p:sp>
      </p:grpSp>
      <p:grpSp>
        <p:nvGrpSpPr>
          <p:cNvPr id="14" name="그룹 63"/>
          <p:cNvGrpSpPr/>
          <p:nvPr/>
        </p:nvGrpSpPr>
        <p:grpSpPr>
          <a:xfrm>
            <a:off x="6544441" y="4936012"/>
            <a:ext cx="305540" cy="357425"/>
            <a:chOff x="5624094" y="749981"/>
            <a:chExt cx="305540" cy="357425"/>
          </a:xfrm>
          <a:effectLst>
            <a:innerShdw blurRad="63500" dist="50800" dir="162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오른쪽 화살표 67"/>
            <p:cNvSpPr/>
            <p:nvPr/>
          </p:nvSpPr>
          <p:spPr>
            <a:xfrm>
              <a:off x="5624094" y="749981"/>
              <a:ext cx="305540" cy="357425"/>
            </a:xfrm>
            <a:prstGeom prst="rightArrow">
              <a:avLst>
                <a:gd name="adj1" fmla="val 60000"/>
                <a:gd name="adj2" fmla="val 5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2">
                <a:shade val="90000"/>
                <a:hueOff val="0"/>
                <a:satOff val="1523"/>
                <a:lumOff val="14081"/>
                <a:alphaOff val="0"/>
              </a:schemeClr>
            </a:lnRef>
            <a:fillRef idx="1">
              <a:schemeClr val="accent2">
                <a:shade val="90000"/>
                <a:hueOff val="0"/>
                <a:satOff val="1523"/>
                <a:lumOff val="14081"/>
                <a:alphaOff val="0"/>
              </a:schemeClr>
            </a:fillRef>
            <a:effectRef idx="0">
              <a:schemeClr val="accent2">
                <a:shade val="90000"/>
                <a:hueOff val="0"/>
                <a:satOff val="1523"/>
                <a:lumOff val="1408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" name="오른쪽 화살표 14"/>
            <p:cNvSpPr/>
            <p:nvPr/>
          </p:nvSpPr>
          <p:spPr>
            <a:xfrm>
              <a:off x="5624094" y="821466"/>
              <a:ext cx="213878" cy="21445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160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그룹 64"/>
          <p:cNvGrpSpPr/>
          <p:nvPr/>
        </p:nvGrpSpPr>
        <p:grpSpPr>
          <a:xfrm>
            <a:off x="6976810" y="4500570"/>
            <a:ext cx="1441230" cy="1228308"/>
            <a:chOff x="6056463" y="314539"/>
            <a:chExt cx="1441230" cy="1228308"/>
          </a:xfrm>
          <a:effectLst>
            <a:innerShdw blurRad="63500" dist="50800" dir="162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6" name="모서리가 둥근 직사각형 65"/>
            <p:cNvSpPr/>
            <p:nvPr/>
          </p:nvSpPr>
          <p:spPr>
            <a:xfrm>
              <a:off x="6056463" y="314539"/>
              <a:ext cx="1441230" cy="1228308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5488"/>
                <a:lumOff val="17541"/>
                <a:alphaOff val="0"/>
              </a:schemeClr>
            </a:fillRef>
            <a:effectRef idx="0">
              <a:schemeClr val="accent2">
                <a:shade val="80000"/>
                <a:hueOff val="0"/>
                <a:satOff val="5488"/>
                <a:lumOff val="1754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모서리가 둥근 직사각형 16"/>
            <p:cNvSpPr/>
            <p:nvPr/>
          </p:nvSpPr>
          <p:spPr>
            <a:xfrm>
              <a:off x="6092439" y="350515"/>
              <a:ext cx="1369278" cy="1156356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심리적 증상 표출</a:t>
              </a:r>
            </a:p>
          </p:txBody>
        </p:sp>
      </p:grpSp>
      <p:sp>
        <p:nvSpPr>
          <p:cNvPr id="15381" name="Text Box 19"/>
          <p:cNvSpPr txBox="1">
            <a:spLocks noChangeArrowheads="1"/>
          </p:cNvSpPr>
          <p:nvPr/>
        </p:nvSpPr>
        <p:spPr bwMode="auto">
          <a:xfrm>
            <a:off x="827088" y="1754188"/>
            <a:ext cx="5087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심리적 문제의 형성 과정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855935" y="3212976"/>
            <a:ext cx="7560840" cy="15841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ko-KR" altLang="en-US" dirty="0"/>
          </a:p>
        </p:txBody>
      </p:sp>
      <p:sp>
        <p:nvSpPr>
          <p:cNvPr id="16390" name="Text Box 34"/>
          <p:cNvSpPr txBox="1">
            <a:spLocks noChangeArrowheads="1"/>
          </p:cNvSpPr>
          <p:nvPr/>
        </p:nvSpPr>
        <p:spPr bwMode="auto">
          <a:xfrm>
            <a:off x="1115616" y="3429000"/>
            <a:ext cx="834504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무의식적 갈등에 대해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내담자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스스로가 찾아낸 최선의 해결책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현재의 대인관계 또는 행동으로 나타남</a:t>
            </a:r>
          </a:p>
        </p:txBody>
      </p:sp>
      <p:sp>
        <p:nvSpPr>
          <p:cNvPr id="16392" name="Rectangle 9"/>
          <p:cNvSpPr>
            <a:spLocks noChangeArrowheads="1"/>
          </p:cNvSpPr>
          <p:nvPr/>
        </p:nvSpPr>
        <p:spPr bwMode="auto">
          <a:xfrm>
            <a:off x="395288" y="857250"/>
            <a:ext cx="94297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200" b="1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3200" b="1" dirty="0">
                <a:latin typeface="맑은 고딕" pitchFamily="50" charset="-127"/>
                <a:ea typeface="맑은 고딕" pitchFamily="50" charset="-127"/>
              </a:rPr>
              <a:t>심리적 문제의 형성 과정과 그 증상의 의미</a:t>
            </a:r>
          </a:p>
        </p:txBody>
      </p:sp>
      <p:sp>
        <p:nvSpPr>
          <p:cNvPr id="16393" name="Text Box 19"/>
          <p:cNvSpPr txBox="1">
            <a:spLocks noChangeArrowheads="1"/>
          </p:cNvSpPr>
          <p:nvPr/>
        </p:nvSpPr>
        <p:spPr bwMode="auto">
          <a:xfrm>
            <a:off x="827088" y="1754188"/>
            <a:ext cx="5087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2)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증상의 의미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1358056" y="2564904"/>
            <a:ext cx="7462415" cy="110876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/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2954338" y="2638425"/>
            <a:ext cx="5540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 sz="2400"/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17415" name="Group 20"/>
          <p:cNvGrpSpPr>
            <a:grpSpLocks/>
          </p:cNvGrpSpPr>
          <p:nvPr/>
        </p:nvGrpSpPr>
        <p:grpSpPr bwMode="auto">
          <a:xfrm>
            <a:off x="1258888" y="1989138"/>
            <a:ext cx="5491162" cy="544512"/>
            <a:chOff x="385" y="1201"/>
            <a:chExt cx="3856" cy="343"/>
          </a:xfrm>
        </p:grpSpPr>
        <p:sp>
          <p:nvSpPr>
            <p:cNvPr id="17425" name="Text Box 21"/>
            <p:cNvSpPr txBox="1">
              <a:spLocks noChangeArrowheads="1"/>
            </p:cNvSpPr>
            <p:nvPr/>
          </p:nvSpPr>
          <p:spPr bwMode="auto">
            <a:xfrm>
              <a:off x="612" y="1253"/>
              <a:ext cx="36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ko-KR" altLang="ko-KR" sz="24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426" name="Text Box 23"/>
            <p:cNvSpPr txBox="1">
              <a:spLocks noChangeArrowheads="1"/>
            </p:cNvSpPr>
            <p:nvPr/>
          </p:nvSpPr>
          <p:spPr bwMode="auto">
            <a:xfrm>
              <a:off x="385" y="1201"/>
              <a:ext cx="325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000" b="1" dirty="0">
                  <a:latin typeface="맑은 고딕" pitchFamily="50" charset="-127"/>
                  <a:ea typeface="맑은 고딕" pitchFamily="50" charset="-127"/>
                </a:rPr>
                <a:t>(1) </a:t>
              </a:r>
              <a:r>
                <a:rPr lang="ko-KR" altLang="en-US" sz="2000" b="1" dirty="0">
                  <a:latin typeface="맑은 고딕" pitchFamily="50" charset="-127"/>
                  <a:ea typeface="맑은 고딕" pitchFamily="50" charset="-127"/>
                </a:rPr>
                <a:t>상담 목표</a:t>
              </a:r>
            </a:p>
          </p:txBody>
        </p:sp>
      </p:grpSp>
      <p:sp>
        <p:nvSpPr>
          <p:cNvPr id="17416" name="Text Box 24"/>
          <p:cNvSpPr txBox="1">
            <a:spLocks noChangeArrowheads="1"/>
          </p:cNvSpPr>
          <p:nvPr/>
        </p:nvSpPr>
        <p:spPr bwMode="auto">
          <a:xfrm>
            <a:off x="1620192" y="2793122"/>
            <a:ext cx="8280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무의식을 의식화하여 개인 성격구조를 수정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본능 충동에 따르지 않고 현실에 맞게 행동하도록 자아 강화</a:t>
            </a:r>
          </a:p>
        </p:txBody>
      </p:sp>
      <p:sp>
        <p:nvSpPr>
          <p:cNvPr id="17417" name="Text Box 25"/>
          <p:cNvSpPr txBox="1">
            <a:spLocks noChangeArrowheads="1"/>
          </p:cNvSpPr>
          <p:nvPr/>
        </p:nvSpPr>
        <p:spPr bwMode="auto">
          <a:xfrm>
            <a:off x="2293938" y="3717925"/>
            <a:ext cx="5761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 sz="2400"/>
          </a:p>
        </p:txBody>
      </p:sp>
      <p:sp>
        <p:nvSpPr>
          <p:cNvPr id="17418" name="Text Box 27"/>
          <p:cNvSpPr txBox="1">
            <a:spLocks noChangeArrowheads="1"/>
          </p:cNvSpPr>
          <p:nvPr/>
        </p:nvSpPr>
        <p:spPr bwMode="auto">
          <a:xfrm>
            <a:off x="1273175" y="3903663"/>
            <a:ext cx="51593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(2)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상담자의 기능과 역할</a:t>
            </a:r>
          </a:p>
        </p:txBody>
      </p:sp>
      <p:sp>
        <p:nvSpPr>
          <p:cNvPr id="17419" name="Rectangle 9"/>
          <p:cNvSpPr>
            <a:spLocks noChangeArrowheads="1"/>
          </p:cNvSpPr>
          <p:nvPr/>
        </p:nvSpPr>
        <p:spPr bwMode="auto">
          <a:xfrm>
            <a:off x="714375" y="714375"/>
            <a:ext cx="5657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3600" b="1">
                <a:latin typeface="맑은 고딕" pitchFamily="50" charset="-127"/>
                <a:ea typeface="맑은 고딕" pitchFamily="50" charset="-127"/>
              </a:rPr>
              <a:t>상담과정과 그 기법</a:t>
            </a:r>
          </a:p>
        </p:txBody>
      </p:sp>
      <p:sp>
        <p:nvSpPr>
          <p:cNvPr id="17424" name="Text Box 19"/>
          <p:cNvSpPr txBox="1">
            <a:spLocks noChangeArrowheads="1"/>
          </p:cNvSpPr>
          <p:nvPr/>
        </p:nvSpPr>
        <p:spPr bwMode="auto">
          <a:xfrm>
            <a:off x="1116013" y="1412875"/>
            <a:ext cx="5086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상담 과정</a:t>
            </a:r>
          </a:p>
        </p:txBody>
      </p:sp>
      <p:grpSp>
        <p:nvGrpSpPr>
          <p:cNvPr id="26" name="그룹 26"/>
          <p:cNvGrpSpPr/>
          <p:nvPr/>
        </p:nvGrpSpPr>
        <p:grpSpPr>
          <a:xfrm>
            <a:off x="1358030" y="4459619"/>
            <a:ext cx="1826901" cy="1826901"/>
            <a:chOff x="1820" y="100925"/>
            <a:chExt cx="1826901" cy="1826901"/>
          </a:xfrm>
          <a:solidFill>
            <a:schemeClr val="accent2">
              <a:lumMod val="75000"/>
            </a:schemeClr>
          </a:solidFill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타원 26"/>
            <p:cNvSpPr/>
            <p:nvPr/>
          </p:nvSpPr>
          <p:spPr>
            <a:xfrm>
              <a:off x="1820" y="100925"/>
              <a:ext cx="1826901" cy="18269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8" name="타원 4"/>
            <p:cNvSpPr/>
            <p:nvPr/>
          </p:nvSpPr>
          <p:spPr>
            <a:xfrm>
              <a:off x="269364" y="368468"/>
              <a:ext cx="1291813" cy="12918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100540" tIns="22860" rIns="100540" bIns="2286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latin typeface="맑은 고딕" pitchFamily="50" charset="-127"/>
                  <a:ea typeface="맑은 고딕" pitchFamily="50" charset="-127"/>
                </a:rPr>
                <a:t>자유롭게 </a:t>
              </a:r>
              <a:endParaRPr lang="en-US" altLang="ko-KR" sz="1600" b="1" dirty="0"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latin typeface="맑은 고딕" pitchFamily="50" charset="-127"/>
                  <a:ea typeface="맑은 고딕" pitchFamily="50" charset="-127"/>
                </a:rPr>
                <a:t>표현</a:t>
              </a:r>
              <a:endParaRPr lang="ko-KR" altLang="en-US" sz="1600" b="1" dirty="0"/>
            </a:p>
          </p:txBody>
        </p:sp>
      </p:grpSp>
      <p:grpSp>
        <p:nvGrpSpPr>
          <p:cNvPr id="29" name="그룹 27"/>
          <p:cNvGrpSpPr/>
          <p:nvPr/>
        </p:nvGrpSpPr>
        <p:grpSpPr>
          <a:xfrm>
            <a:off x="2819551" y="4459619"/>
            <a:ext cx="1826901" cy="1826901"/>
            <a:chOff x="1463341" y="100925"/>
            <a:chExt cx="1826901" cy="1826901"/>
          </a:xfrm>
          <a:solidFill>
            <a:schemeClr val="accent6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타원 29"/>
            <p:cNvSpPr/>
            <p:nvPr/>
          </p:nvSpPr>
          <p:spPr>
            <a:xfrm>
              <a:off x="1463341" y="100925"/>
              <a:ext cx="1826901" cy="1826901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alpha val="50000"/>
                <a:hueOff val="0"/>
                <a:satOff val="-24955"/>
                <a:lumOff val="-8758"/>
                <a:alphaOff val="0"/>
              </a:schemeClr>
            </a:fillRef>
            <a:effectRef idx="0">
              <a:schemeClr val="accent5">
                <a:alpha val="50000"/>
                <a:hueOff val="0"/>
                <a:satOff val="-24955"/>
                <a:lumOff val="-8758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9" name="타원 6"/>
            <p:cNvSpPr/>
            <p:nvPr/>
          </p:nvSpPr>
          <p:spPr>
            <a:xfrm>
              <a:off x="1730885" y="368468"/>
              <a:ext cx="1291813" cy="12918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100540" tIns="22860" rIns="100540" bIns="2286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latin typeface="맑은 고딕" pitchFamily="50" charset="-127"/>
                  <a:ea typeface="맑은 고딕" pitchFamily="50" charset="-127"/>
                </a:rPr>
                <a:t>전이형성과 해석</a:t>
              </a:r>
              <a:endParaRPr lang="ko-KR" altLang="en-US" sz="1600" b="1" dirty="0"/>
            </a:p>
          </p:txBody>
        </p:sp>
      </p:grpSp>
      <p:grpSp>
        <p:nvGrpSpPr>
          <p:cNvPr id="40" name="그룹 28"/>
          <p:cNvGrpSpPr/>
          <p:nvPr/>
        </p:nvGrpSpPr>
        <p:grpSpPr>
          <a:xfrm>
            <a:off x="4281072" y="4459619"/>
            <a:ext cx="1826901" cy="1826901"/>
            <a:chOff x="2924862" y="100925"/>
            <a:chExt cx="1826901" cy="1826901"/>
          </a:xfrm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1" name="타원 40"/>
            <p:cNvSpPr/>
            <p:nvPr/>
          </p:nvSpPr>
          <p:spPr>
            <a:xfrm>
              <a:off x="2924862" y="100925"/>
              <a:ext cx="1826901" cy="1826901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alpha val="50000"/>
                <a:hueOff val="0"/>
                <a:satOff val="-49911"/>
                <a:lumOff val="-17517"/>
                <a:alphaOff val="0"/>
              </a:schemeClr>
            </a:fillRef>
            <a:effectRef idx="0">
              <a:schemeClr val="accent5">
                <a:alpha val="50000"/>
                <a:hueOff val="0"/>
                <a:satOff val="-49911"/>
                <a:lumOff val="-17517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2" name="타원 8"/>
            <p:cNvSpPr/>
            <p:nvPr/>
          </p:nvSpPr>
          <p:spPr>
            <a:xfrm>
              <a:off x="3192406" y="368468"/>
              <a:ext cx="1291813" cy="129181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100540" tIns="22860" rIns="100540" bIns="22860" spcCol="1270" anchor="ctr"/>
            <a:lstStyle/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latin typeface="맑은 고딕" pitchFamily="50" charset="-127"/>
                  <a:ea typeface="맑은 고딕" pitchFamily="50" charset="-127"/>
                </a:rPr>
                <a:t>저항 </a:t>
              </a:r>
              <a:endParaRPr lang="en-US" altLang="ko-KR" sz="1600" b="1" dirty="0"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ko-KR" altLang="en-US" sz="1600" b="1" dirty="0">
                  <a:latin typeface="맑은 고딕" pitchFamily="50" charset="-127"/>
                  <a:ea typeface="맑은 고딕" pitchFamily="50" charset="-127"/>
                </a:rPr>
                <a:t>다루기</a:t>
              </a:r>
              <a:endParaRPr lang="ko-KR" altLang="en-US" sz="1600" b="1" dirty="0"/>
            </a:p>
          </p:txBody>
        </p:sp>
      </p:grpSp>
      <p:grpSp>
        <p:nvGrpSpPr>
          <p:cNvPr id="43" name="그룹 29"/>
          <p:cNvGrpSpPr/>
          <p:nvPr/>
        </p:nvGrpSpPr>
        <p:grpSpPr>
          <a:xfrm>
            <a:off x="5742593" y="4459619"/>
            <a:ext cx="1826901" cy="1826901"/>
            <a:chOff x="4386383" y="100925"/>
            <a:chExt cx="1826901" cy="1826901"/>
          </a:xfrm>
          <a:solidFill>
            <a:schemeClr val="accent6">
              <a:lumMod val="40000"/>
              <a:lumOff val="60000"/>
            </a:schemeClr>
          </a:solidFill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4" name="타원 43"/>
            <p:cNvSpPr/>
            <p:nvPr/>
          </p:nvSpPr>
          <p:spPr>
            <a:xfrm>
              <a:off x="4386383" y="100925"/>
              <a:ext cx="1826901" cy="1826901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alpha val="50000"/>
                <a:hueOff val="0"/>
                <a:satOff val="-74866"/>
                <a:lumOff val="-26275"/>
                <a:alphaOff val="0"/>
              </a:schemeClr>
            </a:fillRef>
            <a:effectRef idx="0">
              <a:schemeClr val="accent5">
                <a:alpha val="50000"/>
                <a:hueOff val="0"/>
                <a:satOff val="-74866"/>
                <a:lumOff val="-26275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5" name="타원 10"/>
            <p:cNvSpPr/>
            <p:nvPr/>
          </p:nvSpPr>
          <p:spPr>
            <a:xfrm>
              <a:off x="4653927" y="510466"/>
              <a:ext cx="1291813" cy="1149817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100540" tIns="22860" rIns="100540" bIns="22860" spcCol="1270" anchor="ctr"/>
            <a:lstStyle/>
            <a:p>
              <a:pPr algn="ctr" defTabSz="800100">
                <a:spcAft>
                  <a:spcPct val="35000"/>
                </a:spcAft>
                <a:defRPr/>
              </a:pPr>
              <a:r>
                <a:rPr lang="ko-KR" altLang="en-US" sz="1600" b="1" dirty="0">
                  <a:latin typeface="맑은 고딕" pitchFamily="50" charset="-127"/>
                  <a:ea typeface="맑은 고딕" pitchFamily="50" charset="-127"/>
                </a:rPr>
                <a:t>관찰자로서 상담자</a:t>
              </a:r>
              <a:endParaRPr lang="en-US" altLang="ko-KR" sz="1600" b="1" dirty="0">
                <a:latin typeface="맑은 고딕" pitchFamily="50" charset="-127"/>
                <a:ea typeface="맑은 고딕" pitchFamily="50" charset="-127"/>
              </a:endParaRPr>
            </a:p>
            <a:p>
              <a:pPr algn="ctr" defTabSz="800100">
                <a:spcAft>
                  <a:spcPct val="35000"/>
                </a:spcAft>
                <a:defRPr/>
              </a:pPr>
              <a:r>
                <a:rPr lang="en-US" altLang="ko-KR" sz="1600" b="1" dirty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600" b="1" dirty="0">
                  <a:latin typeface="맑은 고딕" pitchFamily="50" charset="-127"/>
                  <a:ea typeface="맑은 고딕" pitchFamily="50" charset="-127"/>
                </a:rPr>
                <a:t>거울 되어주기</a:t>
              </a:r>
              <a:r>
                <a:rPr lang="en-US" altLang="ko-KR" sz="1600" b="1" dirty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600" b="1" dirty="0"/>
            </a:p>
          </p:txBody>
        </p: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3429744" y="3428430"/>
            <a:ext cx="3950568" cy="12967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2300288" y="1668463"/>
            <a:ext cx="4921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 sz="2000"/>
          </a:p>
        </p:txBody>
      </p:sp>
      <p:pic>
        <p:nvPicPr>
          <p:cNvPr id="18438" name="Picture 12" descr="C:\Users\서한나\AppData\Local\Microsoft\Windows\Temporary Internet Files\Content.IE5\G4XA28ZY\MPj0422529000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63" y="3286125"/>
            <a:ext cx="1368425" cy="1606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 Box 22"/>
          <p:cNvSpPr txBox="1">
            <a:spLocks noChangeArrowheads="1"/>
          </p:cNvSpPr>
          <p:nvPr/>
        </p:nvSpPr>
        <p:spPr bwMode="auto">
          <a:xfrm>
            <a:off x="1781175" y="2586038"/>
            <a:ext cx="7337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 sz="2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440" name="Text Box 23"/>
          <p:cNvSpPr txBox="1">
            <a:spLocks noChangeArrowheads="1"/>
          </p:cNvSpPr>
          <p:nvPr/>
        </p:nvSpPr>
        <p:spPr bwMode="auto">
          <a:xfrm>
            <a:off x="1785938" y="2714625"/>
            <a:ext cx="63452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치료동맹의 관계</a:t>
            </a:r>
          </a:p>
        </p:txBody>
      </p:sp>
      <p:sp>
        <p:nvSpPr>
          <p:cNvPr id="18441" name="Text Box 25"/>
          <p:cNvSpPr txBox="1">
            <a:spLocks noChangeArrowheads="1"/>
          </p:cNvSpPr>
          <p:nvPr/>
        </p:nvSpPr>
        <p:spPr bwMode="auto">
          <a:xfrm>
            <a:off x="3563888" y="3657798"/>
            <a:ext cx="371045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상담을 위해 내담자의 건강한 성격부분과 협력하는 것</a:t>
            </a:r>
          </a:p>
        </p:txBody>
      </p:sp>
      <p:sp>
        <p:nvSpPr>
          <p:cNvPr id="18442" name="Text Box 26"/>
          <p:cNvSpPr txBox="1">
            <a:spLocks noChangeArrowheads="1"/>
          </p:cNvSpPr>
          <p:nvPr/>
        </p:nvSpPr>
        <p:spPr bwMode="auto">
          <a:xfrm>
            <a:off x="1846263" y="5143500"/>
            <a:ext cx="693896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치료동맹을 통해 내담자의 신경증적이고 미숙한 부분을 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건강한 성격 구조로 수정</a:t>
            </a:r>
          </a:p>
        </p:txBody>
      </p:sp>
      <p:grpSp>
        <p:nvGrpSpPr>
          <p:cNvPr id="18443" name="Group 20"/>
          <p:cNvGrpSpPr>
            <a:grpSpLocks/>
          </p:cNvGrpSpPr>
          <p:nvPr/>
        </p:nvGrpSpPr>
        <p:grpSpPr bwMode="auto">
          <a:xfrm>
            <a:off x="1258888" y="2071690"/>
            <a:ext cx="5491162" cy="400050"/>
            <a:chOff x="385" y="1253"/>
            <a:chExt cx="3856" cy="252"/>
          </a:xfrm>
        </p:grpSpPr>
        <p:sp>
          <p:nvSpPr>
            <p:cNvPr id="18446" name="Text Box 21"/>
            <p:cNvSpPr txBox="1">
              <a:spLocks noChangeArrowheads="1"/>
            </p:cNvSpPr>
            <p:nvPr/>
          </p:nvSpPr>
          <p:spPr bwMode="auto">
            <a:xfrm>
              <a:off x="612" y="1253"/>
              <a:ext cx="36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ko-KR" altLang="ko-KR" sz="20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447" name="Text Box 23"/>
            <p:cNvSpPr txBox="1">
              <a:spLocks noChangeArrowheads="1"/>
            </p:cNvSpPr>
            <p:nvPr/>
          </p:nvSpPr>
          <p:spPr bwMode="auto">
            <a:xfrm>
              <a:off x="385" y="1253"/>
              <a:ext cx="325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000" b="1" dirty="0">
                  <a:latin typeface="맑은 고딕" pitchFamily="50" charset="-127"/>
                  <a:ea typeface="맑은 고딕" pitchFamily="50" charset="-127"/>
                </a:rPr>
                <a:t>(3) </a:t>
              </a:r>
              <a:r>
                <a:rPr lang="ko-KR" altLang="en-US" sz="2000" b="1" dirty="0">
                  <a:latin typeface="맑은 고딕" pitchFamily="50" charset="-127"/>
                  <a:ea typeface="맑은 고딕" pitchFamily="50" charset="-127"/>
                </a:rPr>
                <a:t>상담자와 내담자의 관계</a:t>
              </a:r>
            </a:p>
          </p:txBody>
        </p:sp>
      </p:grpSp>
      <p:sp>
        <p:nvSpPr>
          <p:cNvPr id="18444" name="Rectangle 9"/>
          <p:cNvSpPr>
            <a:spLocks noChangeArrowheads="1"/>
          </p:cNvSpPr>
          <p:nvPr/>
        </p:nvSpPr>
        <p:spPr bwMode="auto">
          <a:xfrm>
            <a:off x="714375" y="714375"/>
            <a:ext cx="5657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3600" b="1">
                <a:latin typeface="맑은 고딕" pitchFamily="50" charset="-127"/>
                <a:ea typeface="맑은 고딕" pitchFamily="50" charset="-127"/>
              </a:rPr>
              <a:t>상담과정과 그 기법</a:t>
            </a:r>
          </a:p>
        </p:txBody>
      </p:sp>
      <p:sp>
        <p:nvSpPr>
          <p:cNvPr id="18445" name="Text Box 19"/>
          <p:cNvSpPr txBox="1">
            <a:spLocks noChangeArrowheads="1"/>
          </p:cNvSpPr>
          <p:nvPr/>
        </p:nvSpPr>
        <p:spPr bwMode="auto">
          <a:xfrm>
            <a:off x="1116013" y="1412875"/>
            <a:ext cx="5086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상담 과정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직사각형 105"/>
          <p:cNvSpPr/>
          <p:nvPr/>
        </p:nvSpPr>
        <p:spPr bwMode="auto">
          <a:xfrm>
            <a:off x="3643313" y="4286250"/>
            <a:ext cx="5500687" cy="1214438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  <a:alpha val="23000"/>
                </a:schemeClr>
              </a:gs>
              <a:gs pos="100000">
                <a:schemeClr val="accent6">
                  <a:tint val="15000"/>
                  <a:satMod val="350000"/>
                  <a:alpha val="0"/>
                </a:scheme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5" name="직사각형 104"/>
          <p:cNvSpPr/>
          <p:nvPr/>
        </p:nvSpPr>
        <p:spPr bwMode="auto">
          <a:xfrm>
            <a:off x="1285875" y="3143250"/>
            <a:ext cx="5500688" cy="928688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  <a:alpha val="23000"/>
                </a:schemeClr>
              </a:gs>
              <a:gs pos="100000">
                <a:schemeClr val="accent6">
                  <a:tint val="15000"/>
                  <a:satMod val="350000"/>
                  <a:alpha val="0"/>
                </a:scheme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4" name="직사각형 103"/>
          <p:cNvSpPr/>
          <p:nvPr/>
        </p:nvSpPr>
        <p:spPr bwMode="auto">
          <a:xfrm>
            <a:off x="1357313" y="2071688"/>
            <a:ext cx="5500687" cy="714375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  <a:alpha val="23000"/>
                </a:schemeClr>
              </a:gs>
              <a:gs pos="100000">
                <a:schemeClr val="accent6">
                  <a:tint val="15000"/>
                  <a:satMod val="350000"/>
                  <a:alpha val="0"/>
                </a:scheme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3" name="직사각형 102"/>
          <p:cNvSpPr/>
          <p:nvPr/>
        </p:nvSpPr>
        <p:spPr bwMode="auto">
          <a:xfrm>
            <a:off x="2844800" y="1285875"/>
            <a:ext cx="3071813" cy="714375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  <a:alpha val="23000"/>
                </a:schemeClr>
              </a:gs>
              <a:gs pos="100000">
                <a:schemeClr val="accent6">
                  <a:tint val="15000"/>
                  <a:satMod val="350000"/>
                  <a:alpha val="0"/>
                </a:scheme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1" name="AutoShape 33"/>
          <p:cNvSpPr>
            <a:spLocks noChangeArrowheads="1"/>
          </p:cNvSpPr>
          <p:nvPr/>
        </p:nvSpPr>
        <p:spPr bwMode="auto">
          <a:xfrm>
            <a:off x="2071688" y="3257550"/>
            <a:ext cx="3000375" cy="714375"/>
          </a:xfrm>
          <a:prstGeom prst="roundRect">
            <a:avLst>
              <a:gd name="adj" fmla="val 8111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lIns="50531" tIns="33689" rIns="50531" bIns="33689" anchor="ctr"/>
          <a:lstStyle/>
          <a:p>
            <a:pPr>
              <a:defRPr/>
            </a:pPr>
            <a:r>
              <a:rPr lang="ko-KR" altLang="en-US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부정적 감정표현</a:t>
            </a:r>
            <a:r>
              <a:rPr lang="en-US" altLang="ko-KR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,</a:t>
            </a:r>
            <a:r>
              <a:rPr lang="ko-KR" altLang="en-US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의존</a:t>
            </a:r>
            <a:r>
              <a:rPr lang="en-US" altLang="ko-KR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,</a:t>
            </a:r>
            <a:r>
              <a:rPr lang="ko-KR" altLang="en-US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endParaRPr lang="en-US" altLang="ko-KR" b="1" kern="0" cap="all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>
              <a:defRPr/>
            </a:pPr>
            <a:r>
              <a:rPr lang="ko-KR" altLang="en-US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사랑과</a:t>
            </a:r>
            <a:r>
              <a:rPr lang="en-US" altLang="ko-KR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lang="ko-KR" altLang="en-US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욕구의 좌절에 대한 통찰</a:t>
            </a:r>
          </a:p>
        </p:txBody>
      </p:sp>
      <p:sp>
        <p:nvSpPr>
          <p:cNvPr id="19463" name="AutoShape 33"/>
          <p:cNvSpPr>
            <a:spLocks noChangeArrowheads="1"/>
          </p:cNvSpPr>
          <p:nvPr/>
        </p:nvSpPr>
        <p:spPr bwMode="auto">
          <a:xfrm>
            <a:off x="2500313" y="2143125"/>
            <a:ext cx="3643312" cy="642938"/>
          </a:xfrm>
          <a:prstGeom prst="roundRect">
            <a:avLst>
              <a:gd name="adj" fmla="val 8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50531" tIns="33689" rIns="50531" bIns="33689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전이 형성</a:t>
            </a:r>
            <a:r>
              <a:rPr lang="en-US" altLang="ko-KR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중립적 태도</a:t>
            </a:r>
            <a:r>
              <a:rPr lang="en-US" altLang="ko-KR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eaLnBrk="1" hangingPunct="1"/>
            <a:r>
              <a:rPr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해석 및 관찰자</a:t>
            </a:r>
            <a:r>
              <a:rPr lang="en-US" altLang="ko-KR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역할 요구됨</a:t>
            </a:r>
          </a:p>
        </p:txBody>
      </p:sp>
      <p:sp>
        <p:nvSpPr>
          <p:cNvPr id="62" name="Freeform 2"/>
          <p:cNvSpPr>
            <a:spLocks noEditPoints="1"/>
          </p:cNvSpPr>
          <p:nvPr/>
        </p:nvSpPr>
        <p:spPr bwMode="gray">
          <a:xfrm>
            <a:off x="357188" y="1928813"/>
            <a:ext cx="6072187" cy="45720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chemeClr val="bg1">
                <a:alpha val="50000"/>
              </a:scheme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grpSp>
        <p:nvGrpSpPr>
          <p:cNvPr id="19465" name="Group 73"/>
          <p:cNvGrpSpPr>
            <a:grpSpLocks/>
          </p:cNvGrpSpPr>
          <p:nvPr/>
        </p:nvGrpSpPr>
        <p:grpSpPr bwMode="auto">
          <a:xfrm>
            <a:off x="2428875" y="1296988"/>
            <a:ext cx="792163" cy="863600"/>
            <a:chOff x="1610" y="1344"/>
            <a:chExt cx="2041" cy="2223"/>
          </a:xfrm>
        </p:grpSpPr>
        <p:sp>
          <p:nvSpPr>
            <p:cNvPr id="64" name="Oval 74"/>
            <p:cNvSpPr>
              <a:spLocks noChangeArrowheads="1"/>
            </p:cNvSpPr>
            <p:nvPr/>
          </p:nvSpPr>
          <p:spPr bwMode="gray">
            <a:xfrm>
              <a:off x="1610" y="2705"/>
              <a:ext cx="2041" cy="86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shade val="0"/>
                    <a:invGamma/>
                    <a:alpha val="6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65" name="Oval 75"/>
            <p:cNvSpPr>
              <a:spLocks noChangeArrowheads="1"/>
            </p:cNvSpPr>
            <p:nvPr/>
          </p:nvSpPr>
          <p:spPr bwMode="gray">
            <a:xfrm>
              <a:off x="1700" y="1344"/>
              <a:ext cx="1861" cy="1859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100000">
                  <a:schemeClr val="tx1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66" name="Oval 76"/>
            <p:cNvSpPr>
              <a:spLocks noChangeArrowheads="1"/>
            </p:cNvSpPr>
            <p:nvPr/>
          </p:nvSpPr>
          <p:spPr bwMode="gray">
            <a:xfrm>
              <a:off x="1725" y="1352"/>
              <a:ext cx="1816" cy="181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67" name="Oval 77"/>
            <p:cNvSpPr>
              <a:spLocks noChangeArrowheads="1"/>
            </p:cNvSpPr>
            <p:nvPr/>
          </p:nvSpPr>
          <p:spPr bwMode="gray">
            <a:xfrm>
              <a:off x="1745" y="1373"/>
              <a:ext cx="1726" cy="169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shade val="79216"/>
                    <a:invGamma/>
                  </a:schemeClr>
                </a:gs>
                <a:gs pos="100000">
                  <a:schemeClr val="tx1">
                    <a:alpha val="4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68" name="Oval 78"/>
            <p:cNvSpPr>
              <a:spLocks noChangeArrowheads="1"/>
            </p:cNvSpPr>
            <p:nvPr/>
          </p:nvSpPr>
          <p:spPr bwMode="gray">
            <a:xfrm>
              <a:off x="1843" y="1422"/>
              <a:ext cx="1534" cy="1373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>
                    <a:alpha val="3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</p:grpSp>
      <p:grpSp>
        <p:nvGrpSpPr>
          <p:cNvPr id="19466" name="Group 61"/>
          <p:cNvGrpSpPr>
            <a:grpSpLocks/>
          </p:cNvGrpSpPr>
          <p:nvPr/>
        </p:nvGrpSpPr>
        <p:grpSpPr bwMode="auto">
          <a:xfrm>
            <a:off x="357188" y="3071813"/>
            <a:ext cx="1657350" cy="1871662"/>
            <a:chOff x="1610" y="1344"/>
            <a:chExt cx="2041" cy="2223"/>
          </a:xfrm>
        </p:grpSpPr>
        <p:sp>
          <p:nvSpPr>
            <p:cNvPr id="70" name="Oval 62"/>
            <p:cNvSpPr>
              <a:spLocks noChangeArrowheads="1"/>
            </p:cNvSpPr>
            <p:nvPr/>
          </p:nvSpPr>
          <p:spPr bwMode="gray">
            <a:xfrm>
              <a:off x="1610" y="2703"/>
              <a:ext cx="2041" cy="864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shade val="0"/>
                    <a:invGamma/>
                    <a:alpha val="6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71" name="Oval 63"/>
            <p:cNvSpPr>
              <a:spLocks noChangeArrowheads="1"/>
            </p:cNvSpPr>
            <p:nvPr/>
          </p:nvSpPr>
          <p:spPr bwMode="gray">
            <a:xfrm>
              <a:off x="1702" y="1344"/>
              <a:ext cx="1857" cy="1859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100000">
                  <a:schemeClr val="tx1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72" name="Oval 64"/>
            <p:cNvSpPr>
              <a:spLocks noChangeArrowheads="1"/>
            </p:cNvSpPr>
            <p:nvPr/>
          </p:nvSpPr>
          <p:spPr bwMode="gray">
            <a:xfrm>
              <a:off x="1725" y="1353"/>
              <a:ext cx="1814" cy="181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73" name="Oval 65"/>
            <p:cNvSpPr>
              <a:spLocks noChangeArrowheads="1"/>
            </p:cNvSpPr>
            <p:nvPr/>
          </p:nvSpPr>
          <p:spPr bwMode="gray">
            <a:xfrm>
              <a:off x="1745" y="1372"/>
              <a:ext cx="1724" cy="1695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shade val="79216"/>
                    <a:invGamma/>
                  </a:schemeClr>
                </a:gs>
                <a:gs pos="100000">
                  <a:schemeClr val="tx1">
                    <a:alpha val="4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74" name="Oval 66"/>
            <p:cNvSpPr>
              <a:spLocks noChangeArrowheads="1"/>
            </p:cNvSpPr>
            <p:nvPr/>
          </p:nvSpPr>
          <p:spPr bwMode="gray">
            <a:xfrm>
              <a:off x="1845" y="1419"/>
              <a:ext cx="1535" cy="137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>
                    <a:alpha val="3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</p:grpSp>
      <p:grpSp>
        <p:nvGrpSpPr>
          <p:cNvPr id="19467" name="Group 33"/>
          <p:cNvGrpSpPr>
            <a:grpSpLocks/>
          </p:cNvGrpSpPr>
          <p:nvPr/>
        </p:nvGrpSpPr>
        <p:grpSpPr bwMode="auto">
          <a:xfrm>
            <a:off x="2517775" y="4271963"/>
            <a:ext cx="2058988" cy="2228850"/>
            <a:chOff x="1610" y="1344"/>
            <a:chExt cx="2041" cy="2223"/>
          </a:xfrm>
        </p:grpSpPr>
        <p:sp>
          <p:nvSpPr>
            <p:cNvPr id="76" name="Oval 34"/>
            <p:cNvSpPr>
              <a:spLocks noChangeArrowheads="1"/>
            </p:cNvSpPr>
            <p:nvPr/>
          </p:nvSpPr>
          <p:spPr bwMode="gray">
            <a:xfrm>
              <a:off x="1610" y="2704"/>
              <a:ext cx="2041" cy="863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shade val="0"/>
                    <a:invGamma/>
                    <a:alpha val="6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77" name="Oval 35"/>
            <p:cNvSpPr>
              <a:spLocks noChangeArrowheads="1"/>
            </p:cNvSpPr>
            <p:nvPr/>
          </p:nvSpPr>
          <p:spPr bwMode="gray">
            <a:xfrm>
              <a:off x="1701" y="1344"/>
              <a:ext cx="1858" cy="1859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100000">
                  <a:schemeClr val="tx1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78" name="Oval 36"/>
            <p:cNvSpPr>
              <a:spLocks noChangeArrowheads="1"/>
            </p:cNvSpPr>
            <p:nvPr/>
          </p:nvSpPr>
          <p:spPr bwMode="gray">
            <a:xfrm>
              <a:off x="1725" y="1353"/>
              <a:ext cx="1814" cy="1815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79" name="Oval 37"/>
            <p:cNvSpPr>
              <a:spLocks noChangeArrowheads="1"/>
            </p:cNvSpPr>
            <p:nvPr/>
          </p:nvSpPr>
          <p:spPr bwMode="gray">
            <a:xfrm>
              <a:off x="1744" y="1372"/>
              <a:ext cx="1726" cy="169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shade val="79216"/>
                    <a:invGamma/>
                  </a:schemeClr>
                </a:gs>
                <a:gs pos="100000">
                  <a:schemeClr val="tx1">
                    <a:alpha val="4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80" name="Oval 38"/>
            <p:cNvSpPr>
              <a:spLocks noChangeArrowheads="1"/>
            </p:cNvSpPr>
            <p:nvPr/>
          </p:nvSpPr>
          <p:spPr bwMode="gray">
            <a:xfrm>
              <a:off x="1844" y="1420"/>
              <a:ext cx="1534" cy="137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>
                    <a:alpha val="3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</p:grpSp>
      <p:sp>
        <p:nvSpPr>
          <p:cNvPr id="19468" name="Text Box 39"/>
          <p:cNvSpPr txBox="1">
            <a:spLocks noChangeArrowheads="1"/>
          </p:cNvSpPr>
          <p:nvPr/>
        </p:nvSpPr>
        <p:spPr bwMode="gray">
          <a:xfrm>
            <a:off x="3033713" y="4829175"/>
            <a:ext cx="1004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3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훈습</a:t>
            </a:r>
            <a:endParaRPr kumimoji="0" lang="en-US" altLang="ko-KR" sz="32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69" name="Text Box 58"/>
          <p:cNvSpPr txBox="1">
            <a:spLocks noChangeArrowheads="1"/>
          </p:cNvSpPr>
          <p:nvPr/>
        </p:nvSpPr>
        <p:spPr bwMode="gray">
          <a:xfrm>
            <a:off x="720725" y="3524250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통찰</a:t>
            </a:r>
            <a:endParaRPr kumimoji="0" lang="en-US" altLang="ko-KR" sz="28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70" name="Text Box 60"/>
          <p:cNvSpPr txBox="1">
            <a:spLocks noChangeArrowheads="1"/>
          </p:cNvSpPr>
          <p:nvPr/>
        </p:nvSpPr>
        <p:spPr bwMode="gray">
          <a:xfrm>
            <a:off x="2525713" y="1476375"/>
            <a:ext cx="5953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초기</a:t>
            </a:r>
            <a:endParaRPr kumimoji="0" lang="en-US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9471" name="Group 67"/>
          <p:cNvGrpSpPr>
            <a:grpSpLocks/>
          </p:cNvGrpSpPr>
          <p:nvPr/>
        </p:nvGrpSpPr>
        <p:grpSpPr bwMode="auto">
          <a:xfrm>
            <a:off x="919163" y="1846263"/>
            <a:ext cx="1152525" cy="1225550"/>
            <a:chOff x="1610" y="1344"/>
            <a:chExt cx="2041" cy="2223"/>
          </a:xfrm>
        </p:grpSpPr>
        <p:sp>
          <p:nvSpPr>
            <p:cNvPr id="85" name="Oval 68"/>
            <p:cNvSpPr>
              <a:spLocks noChangeArrowheads="1"/>
            </p:cNvSpPr>
            <p:nvPr/>
          </p:nvSpPr>
          <p:spPr bwMode="gray">
            <a:xfrm>
              <a:off x="1610" y="2703"/>
              <a:ext cx="2041" cy="864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shade val="0"/>
                    <a:invGamma/>
                    <a:alpha val="6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86" name="Oval 69"/>
            <p:cNvSpPr>
              <a:spLocks noChangeArrowheads="1"/>
            </p:cNvSpPr>
            <p:nvPr/>
          </p:nvSpPr>
          <p:spPr bwMode="gray">
            <a:xfrm>
              <a:off x="1700" y="1344"/>
              <a:ext cx="1861" cy="186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100000">
                  <a:schemeClr val="tx1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87" name="Oval 70"/>
            <p:cNvSpPr>
              <a:spLocks noChangeArrowheads="1"/>
            </p:cNvSpPr>
            <p:nvPr/>
          </p:nvSpPr>
          <p:spPr bwMode="gray">
            <a:xfrm>
              <a:off x="1725" y="1353"/>
              <a:ext cx="1813" cy="1814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88" name="Oval 71"/>
            <p:cNvSpPr>
              <a:spLocks noChangeArrowheads="1"/>
            </p:cNvSpPr>
            <p:nvPr/>
          </p:nvSpPr>
          <p:spPr bwMode="gray">
            <a:xfrm>
              <a:off x="1745" y="1373"/>
              <a:ext cx="1726" cy="1693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shade val="79216"/>
                    <a:invGamma/>
                  </a:schemeClr>
                </a:gs>
                <a:gs pos="100000">
                  <a:schemeClr val="tx1">
                    <a:alpha val="4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89" name="Oval 72"/>
            <p:cNvSpPr>
              <a:spLocks noChangeArrowheads="1"/>
            </p:cNvSpPr>
            <p:nvPr/>
          </p:nvSpPr>
          <p:spPr bwMode="gray">
            <a:xfrm>
              <a:off x="1843" y="1419"/>
              <a:ext cx="1535" cy="137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>
                    <a:alpha val="38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</p:grpSp>
      <p:sp>
        <p:nvSpPr>
          <p:cNvPr id="19472" name="Text Box 59"/>
          <p:cNvSpPr txBox="1">
            <a:spLocks noChangeArrowheads="1"/>
          </p:cNvSpPr>
          <p:nvPr/>
        </p:nvSpPr>
        <p:spPr bwMode="gray">
          <a:xfrm>
            <a:off x="1150938" y="2111375"/>
            <a:ext cx="696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20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전이</a:t>
            </a:r>
            <a:endParaRPr kumimoji="0" lang="en-US" altLang="ko-KR" sz="20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AutoShape 33"/>
          <p:cNvSpPr>
            <a:spLocks noChangeArrowheads="1"/>
          </p:cNvSpPr>
          <p:nvPr/>
        </p:nvSpPr>
        <p:spPr bwMode="auto">
          <a:xfrm>
            <a:off x="3559175" y="1285875"/>
            <a:ext cx="1643063" cy="714375"/>
          </a:xfrm>
          <a:prstGeom prst="roundRect">
            <a:avLst>
              <a:gd name="adj" fmla="val 8111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lIns="50531" tIns="33689" rIns="50531" bIns="33689" anchor="ctr"/>
          <a:lstStyle/>
          <a:p>
            <a:pPr>
              <a:defRPr/>
            </a:pPr>
            <a:r>
              <a:rPr lang="en-US" altLang="ko-KR" sz="1600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lang="ko-KR" altLang="en-US" sz="1600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신뢰관계 형성</a:t>
            </a:r>
            <a:r>
              <a:rPr lang="en-US" altLang="ko-KR" sz="1600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/>
            </a:r>
            <a:br>
              <a:rPr lang="en-US" altLang="ko-KR" sz="1600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</a:br>
            <a:r>
              <a:rPr lang="en-US" altLang="ko-KR" sz="1600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lang="ko-KR" altLang="en-US" sz="1600" b="1" kern="0" cap="all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치료동맹 맺기</a:t>
            </a:r>
            <a:endParaRPr lang="ko-KR" altLang="en-US" dirty="0"/>
          </a:p>
        </p:txBody>
      </p:sp>
      <p:sp>
        <p:nvSpPr>
          <p:cNvPr id="102" name="AutoShape 33"/>
          <p:cNvSpPr>
            <a:spLocks noChangeArrowheads="1"/>
          </p:cNvSpPr>
          <p:nvPr/>
        </p:nvSpPr>
        <p:spPr bwMode="auto">
          <a:xfrm>
            <a:off x="4643438" y="4500563"/>
            <a:ext cx="2500312" cy="714375"/>
          </a:xfrm>
          <a:prstGeom prst="roundRect">
            <a:avLst>
              <a:gd name="adj" fmla="val 8111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lIns="50531" tIns="33689" rIns="50531" bIns="33689" anchor="ctr"/>
          <a:lstStyle/>
          <a:p>
            <a:pPr>
              <a:defRPr/>
            </a:pPr>
            <a:r>
              <a:rPr lang="ko-KR" altLang="en-US" sz="2000" b="1" kern="0" cap="all" dirty="0">
                <a:latin typeface="맑은 고딕" pitchFamily="50" charset="-127"/>
                <a:ea typeface="맑은 고딕" pitchFamily="50" charset="-127"/>
                <a:cs typeface="+mj-cs"/>
              </a:rPr>
              <a:t>통찰을 현실에 적용하려는 노력</a:t>
            </a:r>
            <a:endParaRPr lang="en-US" altLang="ko-KR" sz="2000" b="1" kern="0" cap="all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>
              <a:defRPr/>
            </a:pPr>
            <a:r>
              <a:rPr lang="ko-KR" altLang="en-US" sz="2000" b="1" kern="0" cap="all" dirty="0">
                <a:latin typeface="맑은 고딕" pitchFamily="50" charset="-127"/>
                <a:ea typeface="맑은 고딕" pitchFamily="50" charset="-127"/>
                <a:cs typeface="+mj-cs"/>
              </a:rPr>
              <a:t>행동변화</a:t>
            </a:r>
          </a:p>
        </p:txBody>
      </p:sp>
      <p:sp>
        <p:nvSpPr>
          <p:cNvPr id="19475" name="Text Box 21"/>
          <p:cNvSpPr txBox="1">
            <a:spLocks noChangeArrowheads="1"/>
          </p:cNvSpPr>
          <p:nvPr/>
        </p:nvSpPr>
        <p:spPr bwMode="auto">
          <a:xfrm>
            <a:off x="6429375" y="857250"/>
            <a:ext cx="4735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(4)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상담과정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5" grpId="0" animBg="1"/>
      <p:bldP spid="104" grpId="0" animBg="1"/>
      <p:bldP spid="10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6"/>
          <p:cNvGrpSpPr>
            <a:grpSpLocks/>
          </p:cNvGrpSpPr>
          <p:nvPr/>
        </p:nvGrpSpPr>
        <p:grpSpPr bwMode="auto">
          <a:xfrm>
            <a:off x="971550" y="4076700"/>
            <a:ext cx="7345363" cy="2427288"/>
            <a:chOff x="916" y="2196"/>
            <a:chExt cx="4072" cy="1614"/>
          </a:xfrm>
        </p:grpSpPr>
        <p:sp>
          <p:nvSpPr>
            <p:cNvPr id="20527" name="Oval 7"/>
            <p:cNvSpPr>
              <a:spLocks noChangeArrowheads="1"/>
            </p:cNvSpPr>
            <p:nvPr/>
          </p:nvSpPr>
          <p:spPr bwMode="auto">
            <a:xfrm>
              <a:off x="916" y="2258"/>
              <a:ext cx="4072" cy="1552"/>
            </a:xfrm>
            <a:prstGeom prst="ellipse">
              <a:avLst/>
            </a:prstGeom>
            <a:solidFill>
              <a:srgbClr val="808080">
                <a:alpha val="1294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0528" name="Group 8"/>
            <p:cNvGrpSpPr>
              <a:grpSpLocks/>
            </p:cNvGrpSpPr>
            <p:nvPr/>
          </p:nvGrpSpPr>
          <p:grpSpPr bwMode="auto">
            <a:xfrm>
              <a:off x="929" y="2196"/>
              <a:ext cx="4034" cy="1523"/>
              <a:chOff x="929" y="2196"/>
              <a:chExt cx="4034" cy="1523"/>
            </a:xfrm>
          </p:grpSpPr>
          <p:grpSp>
            <p:nvGrpSpPr>
              <p:cNvPr id="20529" name="Group 9"/>
              <p:cNvGrpSpPr>
                <a:grpSpLocks/>
              </p:cNvGrpSpPr>
              <p:nvPr/>
            </p:nvGrpSpPr>
            <p:grpSpPr bwMode="auto">
              <a:xfrm>
                <a:off x="929" y="2207"/>
                <a:ext cx="4033" cy="1512"/>
                <a:chOff x="831" y="1303"/>
                <a:chExt cx="4033" cy="2918"/>
              </a:xfrm>
            </p:grpSpPr>
            <p:sp>
              <p:nvSpPr>
                <p:cNvPr id="20533" name="Freeform 10"/>
                <p:cNvSpPr>
                  <a:spLocks noEditPoints="1"/>
                </p:cNvSpPr>
                <p:nvPr/>
              </p:nvSpPr>
              <p:spPr bwMode="auto">
                <a:xfrm>
                  <a:off x="831" y="1303"/>
                  <a:ext cx="4033" cy="2918"/>
                </a:xfrm>
                <a:custGeom>
                  <a:avLst/>
                  <a:gdLst>
                    <a:gd name="T0" fmla="*/ 1657 w 4033"/>
                    <a:gd name="T1" fmla="*/ 77 h 2918"/>
                    <a:gd name="T2" fmla="*/ 1220 w 4033"/>
                    <a:gd name="T3" fmla="*/ 170 h 2918"/>
                    <a:gd name="T4" fmla="*/ 843 w 4033"/>
                    <a:gd name="T5" fmla="*/ 324 h 2918"/>
                    <a:gd name="T6" fmla="*/ 544 w 4033"/>
                    <a:gd name="T7" fmla="*/ 532 h 2918"/>
                    <a:gd name="T8" fmla="*/ 339 w 4033"/>
                    <a:gd name="T9" fmla="*/ 781 h 2918"/>
                    <a:gd name="T10" fmla="*/ 244 w 4033"/>
                    <a:gd name="T11" fmla="*/ 1062 h 2918"/>
                    <a:gd name="T12" fmla="*/ 276 w 4033"/>
                    <a:gd name="T13" fmla="*/ 1354 h 2918"/>
                    <a:gd name="T14" fmla="*/ 429 w 4033"/>
                    <a:gd name="T15" fmla="*/ 1622 h 2918"/>
                    <a:gd name="T16" fmla="*/ 683 w 4033"/>
                    <a:gd name="T17" fmla="*/ 1851 h 2918"/>
                    <a:gd name="T18" fmla="*/ 1023 w 4033"/>
                    <a:gd name="T19" fmla="*/ 2033 h 2918"/>
                    <a:gd name="T20" fmla="*/ 1432 w 4033"/>
                    <a:gd name="T21" fmla="*/ 2158 h 2918"/>
                    <a:gd name="T22" fmla="*/ 1894 w 4033"/>
                    <a:gd name="T23" fmla="*/ 2215 h 2918"/>
                    <a:gd name="T24" fmla="*/ 2373 w 4033"/>
                    <a:gd name="T25" fmla="*/ 2196 h 2918"/>
                    <a:gd name="T26" fmla="*/ 2812 w 4033"/>
                    <a:gd name="T27" fmla="*/ 2103 h 2918"/>
                    <a:gd name="T28" fmla="*/ 3190 w 4033"/>
                    <a:gd name="T29" fmla="*/ 1949 h 2918"/>
                    <a:gd name="T30" fmla="*/ 3489 w 4033"/>
                    <a:gd name="T31" fmla="*/ 1741 h 2918"/>
                    <a:gd name="T32" fmla="*/ 3695 w 4033"/>
                    <a:gd name="T33" fmla="*/ 1492 h 2918"/>
                    <a:gd name="T34" fmla="*/ 3789 w 4033"/>
                    <a:gd name="T35" fmla="*/ 1211 h 2918"/>
                    <a:gd name="T36" fmla="*/ 3757 w 4033"/>
                    <a:gd name="T37" fmla="*/ 919 h 2918"/>
                    <a:gd name="T38" fmla="*/ 3604 w 4033"/>
                    <a:gd name="T39" fmla="*/ 651 h 2918"/>
                    <a:gd name="T40" fmla="*/ 3350 w 4033"/>
                    <a:gd name="T41" fmla="*/ 422 h 2918"/>
                    <a:gd name="T42" fmla="*/ 3009 w 4033"/>
                    <a:gd name="T43" fmla="*/ 240 h 2918"/>
                    <a:gd name="T44" fmla="*/ 2600 w 4033"/>
                    <a:gd name="T45" fmla="*/ 115 h 2918"/>
                    <a:gd name="T46" fmla="*/ 2138 w 4033"/>
                    <a:gd name="T47" fmla="*/ 57 h 2918"/>
                    <a:gd name="T48" fmla="*/ 2272 w 4033"/>
                    <a:gd name="T49" fmla="*/ 11 h 2918"/>
                    <a:gd name="T50" fmla="*/ 2747 w 4033"/>
                    <a:gd name="T51" fmla="*/ 94 h 2918"/>
                    <a:gd name="T52" fmla="*/ 3170 w 4033"/>
                    <a:gd name="T53" fmla="*/ 250 h 2918"/>
                    <a:gd name="T54" fmla="*/ 3526 w 4033"/>
                    <a:gd name="T55" fmla="*/ 473 h 2918"/>
                    <a:gd name="T56" fmla="*/ 3797 w 4033"/>
                    <a:gd name="T57" fmla="*/ 751 h 2918"/>
                    <a:gd name="T58" fmla="*/ 3972 w 4033"/>
                    <a:gd name="T59" fmla="*/ 1075 h 2918"/>
                    <a:gd name="T60" fmla="*/ 4033 w 4033"/>
                    <a:gd name="T61" fmla="*/ 1437 h 2918"/>
                    <a:gd name="T62" fmla="*/ 3972 w 4033"/>
                    <a:gd name="T63" fmla="*/ 1801 h 2918"/>
                    <a:gd name="T64" fmla="*/ 3797 w 4033"/>
                    <a:gd name="T65" fmla="*/ 2134 h 2918"/>
                    <a:gd name="T66" fmla="*/ 3524 w 4033"/>
                    <a:gd name="T67" fmla="*/ 2421 h 2918"/>
                    <a:gd name="T68" fmla="*/ 3168 w 4033"/>
                    <a:gd name="T69" fmla="*/ 2653 h 2918"/>
                    <a:gd name="T70" fmla="*/ 2745 w 4033"/>
                    <a:gd name="T71" fmla="*/ 2818 h 2918"/>
                    <a:gd name="T72" fmla="*/ 2268 w 4033"/>
                    <a:gd name="T73" fmla="*/ 2907 h 2918"/>
                    <a:gd name="T74" fmla="*/ 1762 w 4033"/>
                    <a:gd name="T75" fmla="*/ 2907 h 2918"/>
                    <a:gd name="T76" fmla="*/ 1287 w 4033"/>
                    <a:gd name="T77" fmla="*/ 2818 h 2918"/>
                    <a:gd name="T78" fmla="*/ 864 w 4033"/>
                    <a:gd name="T79" fmla="*/ 2653 h 2918"/>
                    <a:gd name="T80" fmla="*/ 508 w 4033"/>
                    <a:gd name="T81" fmla="*/ 2421 h 2918"/>
                    <a:gd name="T82" fmla="*/ 236 w 4033"/>
                    <a:gd name="T83" fmla="*/ 2134 h 2918"/>
                    <a:gd name="T84" fmla="*/ 61 w 4033"/>
                    <a:gd name="T85" fmla="*/ 1801 h 2918"/>
                    <a:gd name="T86" fmla="*/ 0 w 4033"/>
                    <a:gd name="T87" fmla="*/ 1437 h 2918"/>
                    <a:gd name="T88" fmla="*/ 57 w 4033"/>
                    <a:gd name="T89" fmla="*/ 1088 h 2918"/>
                    <a:gd name="T90" fmla="*/ 220 w 4033"/>
                    <a:gd name="T91" fmla="*/ 773 h 2918"/>
                    <a:gd name="T92" fmla="*/ 475 w 4033"/>
                    <a:gd name="T93" fmla="*/ 501 h 2918"/>
                    <a:gd name="T94" fmla="*/ 809 w 4033"/>
                    <a:gd name="T95" fmla="*/ 280 h 2918"/>
                    <a:gd name="T96" fmla="*/ 1208 w 4033"/>
                    <a:gd name="T97" fmla="*/ 117 h 2918"/>
                    <a:gd name="T98" fmla="*/ 1656 w 4033"/>
                    <a:gd name="T99" fmla="*/ 22 h 291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4033"/>
                    <a:gd name="T151" fmla="*/ 0 h 2918"/>
                    <a:gd name="T152" fmla="*/ 4033 w 4033"/>
                    <a:gd name="T153" fmla="*/ 2918 h 2918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4033" h="2918">
                      <a:moveTo>
                        <a:pt x="2015" y="55"/>
                      </a:moveTo>
                      <a:lnTo>
                        <a:pt x="1894" y="57"/>
                      </a:lnTo>
                      <a:lnTo>
                        <a:pt x="1775" y="65"/>
                      </a:lnTo>
                      <a:lnTo>
                        <a:pt x="1657" y="77"/>
                      </a:lnTo>
                      <a:lnTo>
                        <a:pt x="1544" y="94"/>
                      </a:lnTo>
                      <a:lnTo>
                        <a:pt x="1432" y="115"/>
                      </a:lnTo>
                      <a:lnTo>
                        <a:pt x="1325" y="141"/>
                      </a:lnTo>
                      <a:lnTo>
                        <a:pt x="1220" y="170"/>
                      </a:lnTo>
                      <a:lnTo>
                        <a:pt x="1120" y="203"/>
                      </a:lnTo>
                      <a:lnTo>
                        <a:pt x="1023" y="240"/>
                      </a:lnTo>
                      <a:lnTo>
                        <a:pt x="931" y="280"/>
                      </a:lnTo>
                      <a:lnTo>
                        <a:pt x="843" y="324"/>
                      </a:lnTo>
                      <a:lnTo>
                        <a:pt x="760" y="371"/>
                      </a:lnTo>
                      <a:lnTo>
                        <a:pt x="683" y="422"/>
                      </a:lnTo>
                      <a:lnTo>
                        <a:pt x="611" y="475"/>
                      </a:lnTo>
                      <a:lnTo>
                        <a:pt x="544" y="532"/>
                      </a:lnTo>
                      <a:lnTo>
                        <a:pt x="483" y="590"/>
                      </a:lnTo>
                      <a:lnTo>
                        <a:pt x="429" y="651"/>
                      </a:lnTo>
                      <a:lnTo>
                        <a:pt x="380" y="715"/>
                      </a:lnTo>
                      <a:lnTo>
                        <a:pt x="339" y="781"/>
                      </a:lnTo>
                      <a:lnTo>
                        <a:pt x="304" y="849"/>
                      </a:lnTo>
                      <a:lnTo>
                        <a:pt x="276" y="919"/>
                      </a:lnTo>
                      <a:lnTo>
                        <a:pt x="257" y="990"/>
                      </a:lnTo>
                      <a:lnTo>
                        <a:pt x="244" y="1062"/>
                      </a:lnTo>
                      <a:lnTo>
                        <a:pt x="241" y="1136"/>
                      </a:lnTo>
                      <a:lnTo>
                        <a:pt x="244" y="1211"/>
                      </a:lnTo>
                      <a:lnTo>
                        <a:pt x="257" y="1283"/>
                      </a:lnTo>
                      <a:lnTo>
                        <a:pt x="276" y="1354"/>
                      </a:lnTo>
                      <a:lnTo>
                        <a:pt x="304" y="1424"/>
                      </a:lnTo>
                      <a:lnTo>
                        <a:pt x="339" y="1492"/>
                      </a:lnTo>
                      <a:lnTo>
                        <a:pt x="380" y="1558"/>
                      </a:lnTo>
                      <a:lnTo>
                        <a:pt x="429" y="1622"/>
                      </a:lnTo>
                      <a:lnTo>
                        <a:pt x="483" y="1683"/>
                      </a:lnTo>
                      <a:lnTo>
                        <a:pt x="544" y="1741"/>
                      </a:lnTo>
                      <a:lnTo>
                        <a:pt x="611" y="1797"/>
                      </a:lnTo>
                      <a:lnTo>
                        <a:pt x="683" y="1851"/>
                      </a:lnTo>
                      <a:lnTo>
                        <a:pt x="760" y="1901"/>
                      </a:lnTo>
                      <a:lnTo>
                        <a:pt x="843" y="1949"/>
                      </a:lnTo>
                      <a:lnTo>
                        <a:pt x="931" y="1993"/>
                      </a:lnTo>
                      <a:lnTo>
                        <a:pt x="1023" y="2033"/>
                      </a:lnTo>
                      <a:lnTo>
                        <a:pt x="1120" y="2070"/>
                      </a:lnTo>
                      <a:lnTo>
                        <a:pt x="1220" y="2103"/>
                      </a:lnTo>
                      <a:lnTo>
                        <a:pt x="1325" y="2132"/>
                      </a:lnTo>
                      <a:lnTo>
                        <a:pt x="1432" y="2158"/>
                      </a:lnTo>
                      <a:lnTo>
                        <a:pt x="1544" y="2179"/>
                      </a:lnTo>
                      <a:lnTo>
                        <a:pt x="1657" y="2196"/>
                      </a:lnTo>
                      <a:lnTo>
                        <a:pt x="1775" y="2208"/>
                      </a:lnTo>
                      <a:lnTo>
                        <a:pt x="1894" y="2215"/>
                      </a:lnTo>
                      <a:lnTo>
                        <a:pt x="2015" y="2218"/>
                      </a:lnTo>
                      <a:lnTo>
                        <a:pt x="2138" y="2215"/>
                      </a:lnTo>
                      <a:lnTo>
                        <a:pt x="2257" y="2208"/>
                      </a:lnTo>
                      <a:lnTo>
                        <a:pt x="2373" y="2196"/>
                      </a:lnTo>
                      <a:lnTo>
                        <a:pt x="2488" y="2179"/>
                      </a:lnTo>
                      <a:lnTo>
                        <a:pt x="2600" y="2158"/>
                      </a:lnTo>
                      <a:lnTo>
                        <a:pt x="2707" y="2132"/>
                      </a:lnTo>
                      <a:lnTo>
                        <a:pt x="2812" y="2103"/>
                      </a:lnTo>
                      <a:lnTo>
                        <a:pt x="2912" y="2070"/>
                      </a:lnTo>
                      <a:lnTo>
                        <a:pt x="3009" y="2033"/>
                      </a:lnTo>
                      <a:lnTo>
                        <a:pt x="3102" y="1993"/>
                      </a:lnTo>
                      <a:lnTo>
                        <a:pt x="3190" y="1949"/>
                      </a:lnTo>
                      <a:lnTo>
                        <a:pt x="3273" y="1901"/>
                      </a:lnTo>
                      <a:lnTo>
                        <a:pt x="3350" y="1851"/>
                      </a:lnTo>
                      <a:lnTo>
                        <a:pt x="3422" y="1797"/>
                      </a:lnTo>
                      <a:lnTo>
                        <a:pt x="3489" y="1741"/>
                      </a:lnTo>
                      <a:lnTo>
                        <a:pt x="3550" y="1683"/>
                      </a:lnTo>
                      <a:lnTo>
                        <a:pt x="3604" y="1622"/>
                      </a:lnTo>
                      <a:lnTo>
                        <a:pt x="3653" y="1558"/>
                      </a:lnTo>
                      <a:lnTo>
                        <a:pt x="3695" y="1492"/>
                      </a:lnTo>
                      <a:lnTo>
                        <a:pt x="3729" y="1424"/>
                      </a:lnTo>
                      <a:lnTo>
                        <a:pt x="3757" y="1354"/>
                      </a:lnTo>
                      <a:lnTo>
                        <a:pt x="3777" y="1283"/>
                      </a:lnTo>
                      <a:lnTo>
                        <a:pt x="3789" y="1211"/>
                      </a:lnTo>
                      <a:lnTo>
                        <a:pt x="3792" y="1136"/>
                      </a:lnTo>
                      <a:lnTo>
                        <a:pt x="3789" y="1062"/>
                      </a:lnTo>
                      <a:lnTo>
                        <a:pt x="3777" y="990"/>
                      </a:lnTo>
                      <a:lnTo>
                        <a:pt x="3757" y="919"/>
                      </a:lnTo>
                      <a:lnTo>
                        <a:pt x="3729" y="849"/>
                      </a:lnTo>
                      <a:lnTo>
                        <a:pt x="3695" y="781"/>
                      </a:lnTo>
                      <a:lnTo>
                        <a:pt x="3653" y="715"/>
                      </a:lnTo>
                      <a:lnTo>
                        <a:pt x="3604" y="651"/>
                      </a:lnTo>
                      <a:lnTo>
                        <a:pt x="3550" y="590"/>
                      </a:lnTo>
                      <a:lnTo>
                        <a:pt x="3489" y="532"/>
                      </a:lnTo>
                      <a:lnTo>
                        <a:pt x="3422" y="475"/>
                      </a:lnTo>
                      <a:lnTo>
                        <a:pt x="3350" y="422"/>
                      </a:lnTo>
                      <a:lnTo>
                        <a:pt x="3273" y="371"/>
                      </a:lnTo>
                      <a:lnTo>
                        <a:pt x="3190" y="324"/>
                      </a:lnTo>
                      <a:lnTo>
                        <a:pt x="3102" y="280"/>
                      </a:lnTo>
                      <a:lnTo>
                        <a:pt x="3009" y="240"/>
                      </a:lnTo>
                      <a:lnTo>
                        <a:pt x="2912" y="203"/>
                      </a:lnTo>
                      <a:lnTo>
                        <a:pt x="2812" y="170"/>
                      </a:lnTo>
                      <a:lnTo>
                        <a:pt x="2707" y="141"/>
                      </a:lnTo>
                      <a:lnTo>
                        <a:pt x="2600" y="115"/>
                      </a:lnTo>
                      <a:lnTo>
                        <a:pt x="2488" y="94"/>
                      </a:lnTo>
                      <a:lnTo>
                        <a:pt x="2373" y="77"/>
                      </a:lnTo>
                      <a:lnTo>
                        <a:pt x="2257" y="65"/>
                      </a:lnTo>
                      <a:lnTo>
                        <a:pt x="2138" y="57"/>
                      </a:lnTo>
                      <a:lnTo>
                        <a:pt x="2015" y="55"/>
                      </a:lnTo>
                      <a:close/>
                      <a:moveTo>
                        <a:pt x="2019" y="0"/>
                      </a:moveTo>
                      <a:lnTo>
                        <a:pt x="2146" y="2"/>
                      </a:lnTo>
                      <a:lnTo>
                        <a:pt x="2272" y="11"/>
                      </a:lnTo>
                      <a:lnTo>
                        <a:pt x="2395" y="24"/>
                      </a:lnTo>
                      <a:lnTo>
                        <a:pt x="2515" y="43"/>
                      </a:lnTo>
                      <a:lnTo>
                        <a:pt x="2634" y="66"/>
                      </a:lnTo>
                      <a:lnTo>
                        <a:pt x="2747" y="94"/>
                      </a:lnTo>
                      <a:lnTo>
                        <a:pt x="2859" y="127"/>
                      </a:lnTo>
                      <a:lnTo>
                        <a:pt x="2967" y="164"/>
                      </a:lnTo>
                      <a:lnTo>
                        <a:pt x="3071" y="205"/>
                      </a:lnTo>
                      <a:lnTo>
                        <a:pt x="3170" y="250"/>
                      </a:lnTo>
                      <a:lnTo>
                        <a:pt x="3267" y="301"/>
                      </a:lnTo>
                      <a:lnTo>
                        <a:pt x="3357" y="354"/>
                      </a:lnTo>
                      <a:lnTo>
                        <a:pt x="3444" y="412"/>
                      </a:lnTo>
                      <a:lnTo>
                        <a:pt x="3526" y="473"/>
                      </a:lnTo>
                      <a:lnTo>
                        <a:pt x="3602" y="538"/>
                      </a:lnTo>
                      <a:lnTo>
                        <a:pt x="3673" y="606"/>
                      </a:lnTo>
                      <a:lnTo>
                        <a:pt x="3739" y="677"/>
                      </a:lnTo>
                      <a:lnTo>
                        <a:pt x="3797" y="751"/>
                      </a:lnTo>
                      <a:lnTo>
                        <a:pt x="3851" y="828"/>
                      </a:lnTo>
                      <a:lnTo>
                        <a:pt x="3898" y="908"/>
                      </a:lnTo>
                      <a:lnTo>
                        <a:pt x="3938" y="990"/>
                      </a:lnTo>
                      <a:lnTo>
                        <a:pt x="3972" y="1075"/>
                      </a:lnTo>
                      <a:lnTo>
                        <a:pt x="3998" y="1162"/>
                      </a:lnTo>
                      <a:lnTo>
                        <a:pt x="4017" y="1252"/>
                      </a:lnTo>
                      <a:lnTo>
                        <a:pt x="4030" y="1344"/>
                      </a:lnTo>
                      <a:lnTo>
                        <a:pt x="4033" y="1437"/>
                      </a:lnTo>
                      <a:lnTo>
                        <a:pt x="4030" y="1531"/>
                      </a:lnTo>
                      <a:lnTo>
                        <a:pt x="4017" y="1623"/>
                      </a:lnTo>
                      <a:lnTo>
                        <a:pt x="3998" y="1713"/>
                      </a:lnTo>
                      <a:lnTo>
                        <a:pt x="3972" y="1801"/>
                      </a:lnTo>
                      <a:lnTo>
                        <a:pt x="3938" y="1888"/>
                      </a:lnTo>
                      <a:lnTo>
                        <a:pt x="3898" y="1972"/>
                      </a:lnTo>
                      <a:lnTo>
                        <a:pt x="3850" y="2054"/>
                      </a:lnTo>
                      <a:lnTo>
                        <a:pt x="3797" y="2134"/>
                      </a:lnTo>
                      <a:lnTo>
                        <a:pt x="3737" y="2209"/>
                      </a:lnTo>
                      <a:lnTo>
                        <a:pt x="3671" y="2283"/>
                      </a:lnTo>
                      <a:lnTo>
                        <a:pt x="3601" y="2353"/>
                      </a:lnTo>
                      <a:lnTo>
                        <a:pt x="3524" y="2421"/>
                      </a:lnTo>
                      <a:lnTo>
                        <a:pt x="3443" y="2484"/>
                      </a:lnTo>
                      <a:lnTo>
                        <a:pt x="3356" y="2544"/>
                      </a:lnTo>
                      <a:lnTo>
                        <a:pt x="3264" y="2600"/>
                      </a:lnTo>
                      <a:lnTo>
                        <a:pt x="3168" y="2653"/>
                      </a:lnTo>
                      <a:lnTo>
                        <a:pt x="3068" y="2700"/>
                      </a:lnTo>
                      <a:lnTo>
                        <a:pt x="2964" y="2744"/>
                      </a:lnTo>
                      <a:lnTo>
                        <a:pt x="2856" y="2784"/>
                      </a:lnTo>
                      <a:lnTo>
                        <a:pt x="2745" y="2818"/>
                      </a:lnTo>
                      <a:lnTo>
                        <a:pt x="2630" y="2848"/>
                      </a:lnTo>
                      <a:lnTo>
                        <a:pt x="2513" y="2873"/>
                      </a:lnTo>
                      <a:lnTo>
                        <a:pt x="2392" y="2892"/>
                      </a:lnTo>
                      <a:lnTo>
                        <a:pt x="2268" y="2907"/>
                      </a:lnTo>
                      <a:lnTo>
                        <a:pt x="2142" y="2916"/>
                      </a:lnTo>
                      <a:lnTo>
                        <a:pt x="2015" y="2918"/>
                      </a:lnTo>
                      <a:lnTo>
                        <a:pt x="1888" y="2916"/>
                      </a:lnTo>
                      <a:lnTo>
                        <a:pt x="1762" y="2907"/>
                      </a:lnTo>
                      <a:lnTo>
                        <a:pt x="1640" y="2892"/>
                      </a:lnTo>
                      <a:lnTo>
                        <a:pt x="1519" y="2873"/>
                      </a:lnTo>
                      <a:lnTo>
                        <a:pt x="1402" y="2848"/>
                      </a:lnTo>
                      <a:lnTo>
                        <a:pt x="1287" y="2818"/>
                      </a:lnTo>
                      <a:lnTo>
                        <a:pt x="1176" y="2784"/>
                      </a:lnTo>
                      <a:lnTo>
                        <a:pt x="1068" y="2744"/>
                      </a:lnTo>
                      <a:lnTo>
                        <a:pt x="964" y="2700"/>
                      </a:lnTo>
                      <a:lnTo>
                        <a:pt x="864" y="2653"/>
                      </a:lnTo>
                      <a:lnTo>
                        <a:pt x="769" y="2600"/>
                      </a:lnTo>
                      <a:lnTo>
                        <a:pt x="677" y="2544"/>
                      </a:lnTo>
                      <a:lnTo>
                        <a:pt x="590" y="2484"/>
                      </a:lnTo>
                      <a:lnTo>
                        <a:pt x="508" y="2421"/>
                      </a:lnTo>
                      <a:lnTo>
                        <a:pt x="433" y="2353"/>
                      </a:lnTo>
                      <a:lnTo>
                        <a:pt x="362" y="2283"/>
                      </a:lnTo>
                      <a:lnTo>
                        <a:pt x="296" y="2209"/>
                      </a:lnTo>
                      <a:lnTo>
                        <a:pt x="236" y="2134"/>
                      </a:lnTo>
                      <a:lnTo>
                        <a:pt x="183" y="2054"/>
                      </a:lnTo>
                      <a:lnTo>
                        <a:pt x="136" y="1972"/>
                      </a:lnTo>
                      <a:lnTo>
                        <a:pt x="95" y="1888"/>
                      </a:lnTo>
                      <a:lnTo>
                        <a:pt x="61" y="1801"/>
                      </a:lnTo>
                      <a:lnTo>
                        <a:pt x="35" y="1713"/>
                      </a:lnTo>
                      <a:lnTo>
                        <a:pt x="16" y="1623"/>
                      </a:lnTo>
                      <a:lnTo>
                        <a:pt x="4" y="1531"/>
                      </a:lnTo>
                      <a:lnTo>
                        <a:pt x="0" y="1437"/>
                      </a:lnTo>
                      <a:lnTo>
                        <a:pt x="4" y="1347"/>
                      </a:lnTo>
                      <a:lnTo>
                        <a:pt x="15" y="1259"/>
                      </a:lnTo>
                      <a:lnTo>
                        <a:pt x="33" y="1172"/>
                      </a:lnTo>
                      <a:lnTo>
                        <a:pt x="57" y="1088"/>
                      </a:lnTo>
                      <a:lnTo>
                        <a:pt x="89" y="1006"/>
                      </a:lnTo>
                      <a:lnTo>
                        <a:pt x="127" y="926"/>
                      </a:lnTo>
                      <a:lnTo>
                        <a:pt x="170" y="848"/>
                      </a:lnTo>
                      <a:lnTo>
                        <a:pt x="220" y="773"/>
                      </a:lnTo>
                      <a:lnTo>
                        <a:pt x="276" y="701"/>
                      </a:lnTo>
                      <a:lnTo>
                        <a:pt x="337" y="632"/>
                      </a:lnTo>
                      <a:lnTo>
                        <a:pt x="403" y="565"/>
                      </a:lnTo>
                      <a:lnTo>
                        <a:pt x="475" y="501"/>
                      </a:lnTo>
                      <a:lnTo>
                        <a:pt x="552" y="441"/>
                      </a:lnTo>
                      <a:lnTo>
                        <a:pt x="633" y="384"/>
                      </a:lnTo>
                      <a:lnTo>
                        <a:pt x="719" y="330"/>
                      </a:lnTo>
                      <a:lnTo>
                        <a:pt x="809" y="280"/>
                      </a:lnTo>
                      <a:lnTo>
                        <a:pt x="903" y="233"/>
                      </a:lnTo>
                      <a:lnTo>
                        <a:pt x="1001" y="191"/>
                      </a:lnTo>
                      <a:lnTo>
                        <a:pt x="1102" y="153"/>
                      </a:lnTo>
                      <a:lnTo>
                        <a:pt x="1208" y="117"/>
                      </a:lnTo>
                      <a:lnTo>
                        <a:pt x="1315" y="87"/>
                      </a:lnTo>
                      <a:lnTo>
                        <a:pt x="1426" y="61"/>
                      </a:lnTo>
                      <a:lnTo>
                        <a:pt x="1540" y="39"/>
                      </a:lnTo>
                      <a:lnTo>
                        <a:pt x="1656" y="22"/>
                      </a:lnTo>
                      <a:lnTo>
                        <a:pt x="1776" y="10"/>
                      </a:lnTo>
                      <a:lnTo>
                        <a:pt x="1897" y="2"/>
                      </a:lnTo>
                      <a:lnTo>
                        <a:pt x="2019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3EAABF"/>
                    </a:gs>
                    <a:gs pos="100000">
                      <a:srgbClr val="0A93AE"/>
                    </a:gs>
                  </a:gsLst>
                  <a:lin ang="5400000" scaled="1"/>
                </a:gradFill>
                <a:ln>
                  <a:noFill/>
                </a:ln>
                <a:effectLst>
                  <a:prstShdw prst="shdw17" dist="25400" dir="5400000">
                    <a:srgbClr val="065868"/>
                  </a:prstShdw>
                </a:effectLst>
                <a:extLst>
                  <a:ext uri="{91240B29-F687-4F45-9708-019B960494DF}">
                    <a14:hiddenLine xmlns:a14="http://schemas.microsoft.com/office/drawing/2010/main" w="0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 sz="1600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20534" name="Freeform 11"/>
                <p:cNvSpPr>
                  <a:spLocks/>
                </p:cNvSpPr>
                <p:nvPr/>
              </p:nvSpPr>
              <p:spPr bwMode="auto">
                <a:xfrm>
                  <a:off x="1072" y="1358"/>
                  <a:ext cx="3551" cy="2163"/>
                </a:xfrm>
                <a:custGeom>
                  <a:avLst/>
                  <a:gdLst>
                    <a:gd name="T0" fmla="*/ 1897 w 3551"/>
                    <a:gd name="T1" fmla="*/ 2 h 2163"/>
                    <a:gd name="T2" fmla="*/ 2132 w 3551"/>
                    <a:gd name="T3" fmla="*/ 22 h 2163"/>
                    <a:gd name="T4" fmla="*/ 2359 w 3551"/>
                    <a:gd name="T5" fmla="*/ 60 h 2163"/>
                    <a:gd name="T6" fmla="*/ 2571 w 3551"/>
                    <a:gd name="T7" fmla="*/ 115 h 2163"/>
                    <a:gd name="T8" fmla="*/ 2768 w 3551"/>
                    <a:gd name="T9" fmla="*/ 185 h 2163"/>
                    <a:gd name="T10" fmla="*/ 2949 w 3551"/>
                    <a:gd name="T11" fmla="*/ 269 h 2163"/>
                    <a:gd name="T12" fmla="*/ 3109 w 3551"/>
                    <a:gd name="T13" fmla="*/ 367 h 2163"/>
                    <a:gd name="T14" fmla="*/ 3248 w 3551"/>
                    <a:gd name="T15" fmla="*/ 477 h 2163"/>
                    <a:gd name="T16" fmla="*/ 3363 w 3551"/>
                    <a:gd name="T17" fmla="*/ 596 h 2163"/>
                    <a:gd name="T18" fmla="*/ 3454 w 3551"/>
                    <a:gd name="T19" fmla="*/ 726 h 2163"/>
                    <a:gd name="T20" fmla="*/ 3516 w 3551"/>
                    <a:gd name="T21" fmla="*/ 864 h 2163"/>
                    <a:gd name="T22" fmla="*/ 3548 w 3551"/>
                    <a:gd name="T23" fmla="*/ 1007 h 2163"/>
                    <a:gd name="T24" fmla="*/ 3548 w 3551"/>
                    <a:gd name="T25" fmla="*/ 1156 h 2163"/>
                    <a:gd name="T26" fmla="*/ 3516 w 3551"/>
                    <a:gd name="T27" fmla="*/ 1299 h 2163"/>
                    <a:gd name="T28" fmla="*/ 3454 w 3551"/>
                    <a:gd name="T29" fmla="*/ 1437 h 2163"/>
                    <a:gd name="T30" fmla="*/ 3363 w 3551"/>
                    <a:gd name="T31" fmla="*/ 1567 h 2163"/>
                    <a:gd name="T32" fmla="*/ 3248 w 3551"/>
                    <a:gd name="T33" fmla="*/ 1686 h 2163"/>
                    <a:gd name="T34" fmla="*/ 3109 w 3551"/>
                    <a:gd name="T35" fmla="*/ 1796 h 2163"/>
                    <a:gd name="T36" fmla="*/ 2949 w 3551"/>
                    <a:gd name="T37" fmla="*/ 1894 h 2163"/>
                    <a:gd name="T38" fmla="*/ 2768 w 3551"/>
                    <a:gd name="T39" fmla="*/ 1978 h 2163"/>
                    <a:gd name="T40" fmla="*/ 2571 w 3551"/>
                    <a:gd name="T41" fmla="*/ 2048 h 2163"/>
                    <a:gd name="T42" fmla="*/ 2359 w 3551"/>
                    <a:gd name="T43" fmla="*/ 2103 h 2163"/>
                    <a:gd name="T44" fmla="*/ 2132 w 3551"/>
                    <a:gd name="T45" fmla="*/ 2141 h 2163"/>
                    <a:gd name="T46" fmla="*/ 1897 w 3551"/>
                    <a:gd name="T47" fmla="*/ 2160 h 2163"/>
                    <a:gd name="T48" fmla="*/ 1653 w 3551"/>
                    <a:gd name="T49" fmla="*/ 2160 h 2163"/>
                    <a:gd name="T50" fmla="*/ 1416 w 3551"/>
                    <a:gd name="T51" fmla="*/ 2141 h 2163"/>
                    <a:gd name="T52" fmla="*/ 1191 w 3551"/>
                    <a:gd name="T53" fmla="*/ 2103 h 2163"/>
                    <a:gd name="T54" fmla="*/ 979 w 3551"/>
                    <a:gd name="T55" fmla="*/ 2048 h 2163"/>
                    <a:gd name="T56" fmla="*/ 782 w 3551"/>
                    <a:gd name="T57" fmla="*/ 1978 h 2163"/>
                    <a:gd name="T58" fmla="*/ 602 w 3551"/>
                    <a:gd name="T59" fmla="*/ 1894 h 2163"/>
                    <a:gd name="T60" fmla="*/ 442 w 3551"/>
                    <a:gd name="T61" fmla="*/ 1796 h 2163"/>
                    <a:gd name="T62" fmla="*/ 303 w 3551"/>
                    <a:gd name="T63" fmla="*/ 1686 h 2163"/>
                    <a:gd name="T64" fmla="*/ 188 w 3551"/>
                    <a:gd name="T65" fmla="*/ 1567 h 2163"/>
                    <a:gd name="T66" fmla="*/ 98 w 3551"/>
                    <a:gd name="T67" fmla="*/ 1437 h 2163"/>
                    <a:gd name="T68" fmla="*/ 35 w 3551"/>
                    <a:gd name="T69" fmla="*/ 1299 h 2163"/>
                    <a:gd name="T70" fmla="*/ 3 w 3551"/>
                    <a:gd name="T71" fmla="*/ 1156 h 2163"/>
                    <a:gd name="T72" fmla="*/ 3 w 3551"/>
                    <a:gd name="T73" fmla="*/ 1007 h 2163"/>
                    <a:gd name="T74" fmla="*/ 35 w 3551"/>
                    <a:gd name="T75" fmla="*/ 864 h 2163"/>
                    <a:gd name="T76" fmla="*/ 98 w 3551"/>
                    <a:gd name="T77" fmla="*/ 726 h 2163"/>
                    <a:gd name="T78" fmla="*/ 188 w 3551"/>
                    <a:gd name="T79" fmla="*/ 596 h 2163"/>
                    <a:gd name="T80" fmla="*/ 303 w 3551"/>
                    <a:gd name="T81" fmla="*/ 477 h 2163"/>
                    <a:gd name="T82" fmla="*/ 442 w 3551"/>
                    <a:gd name="T83" fmla="*/ 367 h 2163"/>
                    <a:gd name="T84" fmla="*/ 602 w 3551"/>
                    <a:gd name="T85" fmla="*/ 269 h 2163"/>
                    <a:gd name="T86" fmla="*/ 782 w 3551"/>
                    <a:gd name="T87" fmla="*/ 185 h 2163"/>
                    <a:gd name="T88" fmla="*/ 979 w 3551"/>
                    <a:gd name="T89" fmla="*/ 115 h 2163"/>
                    <a:gd name="T90" fmla="*/ 1191 w 3551"/>
                    <a:gd name="T91" fmla="*/ 60 h 2163"/>
                    <a:gd name="T92" fmla="*/ 1416 w 3551"/>
                    <a:gd name="T93" fmla="*/ 22 h 2163"/>
                    <a:gd name="T94" fmla="*/ 1653 w 3551"/>
                    <a:gd name="T95" fmla="*/ 2 h 216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3551"/>
                    <a:gd name="T145" fmla="*/ 0 h 2163"/>
                    <a:gd name="T146" fmla="*/ 3551 w 3551"/>
                    <a:gd name="T147" fmla="*/ 2163 h 216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3551" h="2163">
                      <a:moveTo>
                        <a:pt x="1774" y="0"/>
                      </a:moveTo>
                      <a:lnTo>
                        <a:pt x="1897" y="2"/>
                      </a:lnTo>
                      <a:lnTo>
                        <a:pt x="2016" y="10"/>
                      </a:lnTo>
                      <a:lnTo>
                        <a:pt x="2132" y="22"/>
                      </a:lnTo>
                      <a:lnTo>
                        <a:pt x="2247" y="39"/>
                      </a:lnTo>
                      <a:lnTo>
                        <a:pt x="2359" y="60"/>
                      </a:lnTo>
                      <a:lnTo>
                        <a:pt x="2466" y="86"/>
                      </a:lnTo>
                      <a:lnTo>
                        <a:pt x="2571" y="115"/>
                      </a:lnTo>
                      <a:lnTo>
                        <a:pt x="2671" y="148"/>
                      </a:lnTo>
                      <a:lnTo>
                        <a:pt x="2768" y="185"/>
                      </a:lnTo>
                      <a:lnTo>
                        <a:pt x="2861" y="225"/>
                      </a:lnTo>
                      <a:lnTo>
                        <a:pt x="2949" y="269"/>
                      </a:lnTo>
                      <a:lnTo>
                        <a:pt x="3032" y="316"/>
                      </a:lnTo>
                      <a:lnTo>
                        <a:pt x="3109" y="367"/>
                      </a:lnTo>
                      <a:lnTo>
                        <a:pt x="3181" y="420"/>
                      </a:lnTo>
                      <a:lnTo>
                        <a:pt x="3248" y="477"/>
                      </a:lnTo>
                      <a:lnTo>
                        <a:pt x="3309" y="535"/>
                      </a:lnTo>
                      <a:lnTo>
                        <a:pt x="3363" y="596"/>
                      </a:lnTo>
                      <a:lnTo>
                        <a:pt x="3412" y="660"/>
                      </a:lnTo>
                      <a:lnTo>
                        <a:pt x="3454" y="726"/>
                      </a:lnTo>
                      <a:lnTo>
                        <a:pt x="3488" y="794"/>
                      </a:lnTo>
                      <a:lnTo>
                        <a:pt x="3516" y="864"/>
                      </a:lnTo>
                      <a:lnTo>
                        <a:pt x="3536" y="935"/>
                      </a:lnTo>
                      <a:lnTo>
                        <a:pt x="3548" y="1007"/>
                      </a:lnTo>
                      <a:lnTo>
                        <a:pt x="3551" y="1081"/>
                      </a:lnTo>
                      <a:lnTo>
                        <a:pt x="3548" y="1156"/>
                      </a:lnTo>
                      <a:lnTo>
                        <a:pt x="3536" y="1228"/>
                      </a:lnTo>
                      <a:lnTo>
                        <a:pt x="3516" y="1299"/>
                      </a:lnTo>
                      <a:lnTo>
                        <a:pt x="3488" y="1369"/>
                      </a:lnTo>
                      <a:lnTo>
                        <a:pt x="3454" y="1437"/>
                      </a:lnTo>
                      <a:lnTo>
                        <a:pt x="3412" y="1503"/>
                      </a:lnTo>
                      <a:lnTo>
                        <a:pt x="3363" y="1567"/>
                      </a:lnTo>
                      <a:lnTo>
                        <a:pt x="3309" y="1628"/>
                      </a:lnTo>
                      <a:lnTo>
                        <a:pt x="3248" y="1686"/>
                      </a:lnTo>
                      <a:lnTo>
                        <a:pt x="3181" y="1742"/>
                      </a:lnTo>
                      <a:lnTo>
                        <a:pt x="3109" y="1796"/>
                      </a:lnTo>
                      <a:lnTo>
                        <a:pt x="3032" y="1846"/>
                      </a:lnTo>
                      <a:lnTo>
                        <a:pt x="2949" y="1894"/>
                      </a:lnTo>
                      <a:lnTo>
                        <a:pt x="2861" y="1938"/>
                      </a:lnTo>
                      <a:lnTo>
                        <a:pt x="2768" y="1978"/>
                      </a:lnTo>
                      <a:lnTo>
                        <a:pt x="2671" y="2015"/>
                      </a:lnTo>
                      <a:lnTo>
                        <a:pt x="2571" y="2048"/>
                      </a:lnTo>
                      <a:lnTo>
                        <a:pt x="2466" y="2077"/>
                      </a:lnTo>
                      <a:lnTo>
                        <a:pt x="2359" y="2103"/>
                      </a:lnTo>
                      <a:lnTo>
                        <a:pt x="2247" y="2124"/>
                      </a:lnTo>
                      <a:lnTo>
                        <a:pt x="2132" y="2141"/>
                      </a:lnTo>
                      <a:lnTo>
                        <a:pt x="2016" y="2153"/>
                      </a:lnTo>
                      <a:lnTo>
                        <a:pt x="1897" y="2160"/>
                      </a:lnTo>
                      <a:lnTo>
                        <a:pt x="1774" y="2163"/>
                      </a:lnTo>
                      <a:lnTo>
                        <a:pt x="1653" y="2160"/>
                      </a:lnTo>
                      <a:lnTo>
                        <a:pt x="1534" y="2153"/>
                      </a:lnTo>
                      <a:lnTo>
                        <a:pt x="1416" y="2141"/>
                      </a:lnTo>
                      <a:lnTo>
                        <a:pt x="1303" y="2124"/>
                      </a:lnTo>
                      <a:lnTo>
                        <a:pt x="1191" y="2103"/>
                      </a:lnTo>
                      <a:lnTo>
                        <a:pt x="1084" y="2077"/>
                      </a:lnTo>
                      <a:lnTo>
                        <a:pt x="979" y="2048"/>
                      </a:lnTo>
                      <a:lnTo>
                        <a:pt x="879" y="2015"/>
                      </a:lnTo>
                      <a:lnTo>
                        <a:pt x="782" y="1978"/>
                      </a:lnTo>
                      <a:lnTo>
                        <a:pt x="690" y="1938"/>
                      </a:lnTo>
                      <a:lnTo>
                        <a:pt x="602" y="1894"/>
                      </a:lnTo>
                      <a:lnTo>
                        <a:pt x="519" y="1846"/>
                      </a:lnTo>
                      <a:lnTo>
                        <a:pt x="442" y="1796"/>
                      </a:lnTo>
                      <a:lnTo>
                        <a:pt x="370" y="1742"/>
                      </a:lnTo>
                      <a:lnTo>
                        <a:pt x="303" y="1686"/>
                      </a:lnTo>
                      <a:lnTo>
                        <a:pt x="242" y="1628"/>
                      </a:lnTo>
                      <a:lnTo>
                        <a:pt x="188" y="1567"/>
                      </a:lnTo>
                      <a:lnTo>
                        <a:pt x="139" y="1503"/>
                      </a:lnTo>
                      <a:lnTo>
                        <a:pt x="98" y="1437"/>
                      </a:lnTo>
                      <a:lnTo>
                        <a:pt x="63" y="1369"/>
                      </a:lnTo>
                      <a:lnTo>
                        <a:pt x="35" y="1299"/>
                      </a:lnTo>
                      <a:lnTo>
                        <a:pt x="16" y="1228"/>
                      </a:lnTo>
                      <a:lnTo>
                        <a:pt x="3" y="1156"/>
                      </a:lnTo>
                      <a:lnTo>
                        <a:pt x="0" y="1081"/>
                      </a:lnTo>
                      <a:lnTo>
                        <a:pt x="3" y="1007"/>
                      </a:lnTo>
                      <a:lnTo>
                        <a:pt x="16" y="935"/>
                      </a:lnTo>
                      <a:lnTo>
                        <a:pt x="35" y="864"/>
                      </a:lnTo>
                      <a:lnTo>
                        <a:pt x="63" y="794"/>
                      </a:lnTo>
                      <a:lnTo>
                        <a:pt x="98" y="726"/>
                      </a:lnTo>
                      <a:lnTo>
                        <a:pt x="139" y="660"/>
                      </a:lnTo>
                      <a:lnTo>
                        <a:pt x="188" y="596"/>
                      </a:lnTo>
                      <a:lnTo>
                        <a:pt x="242" y="535"/>
                      </a:lnTo>
                      <a:lnTo>
                        <a:pt x="303" y="477"/>
                      </a:lnTo>
                      <a:lnTo>
                        <a:pt x="370" y="420"/>
                      </a:lnTo>
                      <a:lnTo>
                        <a:pt x="442" y="367"/>
                      </a:lnTo>
                      <a:lnTo>
                        <a:pt x="519" y="316"/>
                      </a:lnTo>
                      <a:lnTo>
                        <a:pt x="602" y="269"/>
                      </a:lnTo>
                      <a:lnTo>
                        <a:pt x="690" y="225"/>
                      </a:lnTo>
                      <a:lnTo>
                        <a:pt x="782" y="185"/>
                      </a:lnTo>
                      <a:lnTo>
                        <a:pt x="879" y="148"/>
                      </a:lnTo>
                      <a:lnTo>
                        <a:pt x="979" y="115"/>
                      </a:lnTo>
                      <a:lnTo>
                        <a:pt x="1084" y="86"/>
                      </a:lnTo>
                      <a:lnTo>
                        <a:pt x="1191" y="60"/>
                      </a:lnTo>
                      <a:lnTo>
                        <a:pt x="1303" y="39"/>
                      </a:lnTo>
                      <a:lnTo>
                        <a:pt x="1416" y="22"/>
                      </a:lnTo>
                      <a:lnTo>
                        <a:pt x="1534" y="10"/>
                      </a:lnTo>
                      <a:lnTo>
                        <a:pt x="1653" y="2"/>
                      </a:lnTo>
                      <a:lnTo>
                        <a:pt x="1774" y="0"/>
                      </a:lnTo>
                      <a:close/>
                    </a:path>
                  </a:pathLst>
                </a:custGeom>
                <a:solidFill>
                  <a:srgbClr val="EBEBEB">
                    <a:alpha val="2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ko-KR" altLang="en-US" sz="1600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316" name="Freeform 12"/>
              <p:cNvSpPr>
                <a:spLocks noEditPoints="1"/>
              </p:cNvSpPr>
              <p:nvPr/>
            </p:nvSpPr>
            <p:spPr bwMode="auto">
              <a:xfrm>
                <a:off x="930" y="2196"/>
                <a:ext cx="4033" cy="1512"/>
              </a:xfrm>
              <a:custGeom>
                <a:avLst/>
                <a:gdLst/>
                <a:ahLst/>
                <a:cxnLst>
                  <a:cxn ang="0">
                    <a:pos x="1657" y="77"/>
                  </a:cxn>
                  <a:cxn ang="0">
                    <a:pos x="1220" y="170"/>
                  </a:cxn>
                  <a:cxn ang="0">
                    <a:pos x="843" y="324"/>
                  </a:cxn>
                  <a:cxn ang="0">
                    <a:pos x="544" y="532"/>
                  </a:cxn>
                  <a:cxn ang="0">
                    <a:pos x="339" y="781"/>
                  </a:cxn>
                  <a:cxn ang="0">
                    <a:pos x="244" y="1062"/>
                  </a:cxn>
                  <a:cxn ang="0">
                    <a:pos x="276" y="1354"/>
                  </a:cxn>
                  <a:cxn ang="0">
                    <a:pos x="429" y="1622"/>
                  </a:cxn>
                  <a:cxn ang="0">
                    <a:pos x="683" y="1851"/>
                  </a:cxn>
                  <a:cxn ang="0">
                    <a:pos x="1023" y="2033"/>
                  </a:cxn>
                  <a:cxn ang="0">
                    <a:pos x="1432" y="2158"/>
                  </a:cxn>
                  <a:cxn ang="0">
                    <a:pos x="1894" y="2215"/>
                  </a:cxn>
                  <a:cxn ang="0">
                    <a:pos x="2373" y="2196"/>
                  </a:cxn>
                  <a:cxn ang="0">
                    <a:pos x="2812" y="2103"/>
                  </a:cxn>
                  <a:cxn ang="0">
                    <a:pos x="3190" y="1949"/>
                  </a:cxn>
                  <a:cxn ang="0">
                    <a:pos x="3489" y="1741"/>
                  </a:cxn>
                  <a:cxn ang="0">
                    <a:pos x="3695" y="1492"/>
                  </a:cxn>
                  <a:cxn ang="0">
                    <a:pos x="3789" y="1211"/>
                  </a:cxn>
                  <a:cxn ang="0">
                    <a:pos x="3757" y="919"/>
                  </a:cxn>
                  <a:cxn ang="0">
                    <a:pos x="3604" y="651"/>
                  </a:cxn>
                  <a:cxn ang="0">
                    <a:pos x="3350" y="422"/>
                  </a:cxn>
                  <a:cxn ang="0">
                    <a:pos x="3009" y="240"/>
                  </a:cxn>
                  <a:cxn ang="0">
                    <a:pos x="2600" y="115"/>
                  </a:cxn>
                  <a:cxn ang="0">
                    <a:pos x="2138" y="57"/>
                  </a:cxn>
                  <a:cxn ang="0">
                    <a:pos x="2272" y="11"/>
                  </a:cxn>
                  <a:cxn ang="0">
                    <a:pos x="2747" y="94"/>
                  </a:cxn>
                  <a:cxn ang="0">
                    <a:pos x="3170" y="250"/>
                  </a:cxn>
                  <a:cxn ang="0">
                    <a:pos x="3526" y="473"/>
                  </a:cxn>
                  <a:cxn ang="0">
                    <a:pos x="3797" y="751"/>
                  </a:cxn>
                  <a:cxn ang="0">
                    <a:pos x="3972" y="1075"/>
                  </a:cxn>
                  <a:cxn ang="0">
                    <a:pos x="4033" y="1437"/>
                  </a:cxn>
                  <a:cxn ang="0">
                    <a:pos x="3972" y="1801"/>
                  </a:cxn>
                  <a:cxn ang="0">
                    <a:pos x="3797" y="2134"/>
                  </a:cxn>
                  <a:cxn ang="0">
                    <a:pos x="3524" y="2421"/>
                  </a:cxn>
                  <a:cxn ang="0">
                    <a:pos x="3168" y="2653"/>
                  </a:cxn>
                  <a:cxn ang="0">
                    <a:pos x="2745" y="2818"/>
                  </a:cxn>
                  <a:cxn ang="0">
                    <a:pos x="2268" y="2907"/>
                  </a:cxn>
                  <a:cxn ang="0">
                    <a:pos x="1762" y="2907"/>
                  </a:cxn>
                  <a:cxn ang="0">
                    <a:pos x="1287" y="2818"/>
                  </a:cxn>
                  <a:cxn ang="0">
                    <a:pos x="864" y="2653"/>
                  </a:cxn>
                  <a:cxn ang="0">
                    <a:pos x="508" y="2421"/>
                  </a:cxn>
                  <a:cxn ang="0">
                    <a:pos x="236" y="2134"/>
                  </a:cxn>
                  <a:cxn ang="0">
                    <a:pos x="61" y="1801"/>
                  </a:cxn>
                  <a:cxn ang="0">
                    <a:pos x="0" y="1437"/>
                  </a:cxn>
                  <a:cxn ang="0">
                    <a:pos x="57" y="1088"/>
                  </a:cxn>
                  <a:cxn ang="0">
                    <a:pos x="220" y="773"/>
                  </a:cxn>
                  <a:cxn ang="0">
                    <a:pos x="475" y="501"/>
                  </a:cxn>
                  <a:cxn ang="0">
                    <a:pos x="809" y="280"/>
                  </a:cxn>
                  <a:cxn ang="0">
                    <a:pos x="1208" y="117"/>
                  </a:cxn>
                  <a:cxn ang="0">
                    <a:pos x="1656" y="22"/>
                  </a:cxn>
                </a:cxnLst>
                <a:rect l="0" t="0" r="r" b="b"/>
                <a:pathLst>
                  <a:path w="4033" h="2918">
                    <a:moveTo>
                      <a:pt x="2015" y="55"/>
                    </a:moveTo>
                    <a:lnTo>
                      <a:pt x="1894" y="57"/>
                    </a:lnTo>
                    <a:lnTo>
                      <a:pt x="1775" y="65"/>
                    </a:lnTo>
                    <a:lnTo>
                      <a:pt x="1657" y="77"/>
                    </a:lnTo>
                    <a:lnTo>
                      <a:pt x="1544" y="94"/>
                    </a:lnTo>
                    <a:lnTo>
                      <a:pt x="1432" y="115"/>
                    </a:lnTo>
                    <a:lnTo>
                      <a:pt x="1325" y="141"/>
                    </a:lnTo>
                    <a:lnTo>
                      <a:pt x="1220" y="170"/>
                    </a:lnTo>
                    <a:lnTo>
                      <a:pt x="1120" y="203"/>
                    </a:lnTo>
                    <a:lnTo>
                      <a:pt x="1023" y="240"/>
                    </a:lnTo>
                    <a:lnTo>
                      <a:pt x="931" y="280"/>
                    </a:lnTo>
                    <a:lnTo>
                      <a:pt x="843" y="324"/>
                    </a:lnTo>
                    <a:lnTo>
                      <a:pt x="760" y="371"/>
                    </a:lnTo>
                    <a:lnTo>
                      <a:pt x="683" y="422"/>
                    </a:lnTo>
                    <a:lnTo>
                      <a:pt x="611" y="475"/>
                    </a:lnTo>
                    <a:lnTo>
                      <a:pt x="544" y="532"/>
                    </a:lnTo>
                    <a:lnTo>
                      <a:pt x="483" y="590"/>
                    </a:lnTo>
                    <a:lnTo>
                      <a:pt x="429" y="651"/>
                    </a:lnTo>
                    <a:lnTo>
                      <a:pt x="380" y="715"/>
                    </a:lnTo>
                    <a:lnTo>
                      <a:pt x="339" y="781"/>
                    </a:lnTo>
                    <a:lnTo>
                      <a:pt x="304" y="849"/>
                    </a:lnTo>
                    <a:lnTo>
                      <a:pt x="276" y="919"/>
                    </a:lnTo>
                    <a:lnTo>
                      <a:pt x="257" y="990"/>
                    </a:lnTo>
                    <a:lnTo>
                      <a:pt x="244" y="1062"/>
                    </a:lnTo>
                    <a:lnTo>
                      <a:pt x="241" y="1136"/>
                    </a:lnTo>
                    <a:lnTo>
                      <a:pt x="244" y="1211"/>
                    </a:lnTo>
                    <a:lnTo>
                      <a:pt x="257" y="1283"/>
                    </a:lnTo>
                    <a:lnTo>
                      <a:pt x="276" y="1354"/>
                    </a:lnTo>
                    <a:lnTo>
                      <a:pt x="304" y="1424"/>
                    </a:lnTo>
                    <a:lnTo>
                      <a:pt x="339" y="1492"/>
                    </a:lnTo>
                    <a:lnTo>
                      <a:pt x="380" y="1558"/>
                    </a:lnTo>
                    <a:lnTo>
                      <a:pt x="429" y="1622"/>
                    </a:lnTo>
                    <a:lnTo>
                      <a:pt x="483" y="1683"/>
                    </a:lnTo>
                    <a:lnTo>
                      <a:pt x="544" y="1741"/>
                    </a:lnTo>
                    <a:lnTo>
                      <a:pt x="611" y="1797"/>
                    </a:lnTo>
                    <a:lnTo>
                      <a:pt x="683" y="1851"/>
                    </a:lnTo>
                    <a:lnTo>
                      <a:pt x="760" y="1901"/>
                    </a:lnTo>
                    <a:lnTo>
                      <a:pt x="843" y="1949"/>
                    </a:lnTo>
                    <a:lnTo>
                      <a:pt x="931" y="1993"/>
                    </a:lnTo>
                    <a:lnTo>
                      <a:pt x="1023" y="2033"/>
                    </a:lnTo>
                    <a:lnTo>
                      <a:pt x="1120" y="2070"/>
                    </a:lnTo>
                    <a:lnTo>
                      <a:pt x="1220" y="2103"/>
                    </a:lnTo>
                    <a:lnTo>
                      <a:pt x="1325" y="2132"/>
                    </a:lnTo>
                    <a:lnTo>
                      <a:pt x="1432" y="2158"/>
                    </a:lnTo>
                    <a:lnTo>
                      <a:pt x="1544" y="2179"/>
                    </a:lnTo>
                    <a:lnTo>
                      <a:pt x="1657" y="2196"/>
                    </a:lnTo>
                    <a:lnTo>
                      <a:pt x="1775" y="2208"/>
                    </a:lnTo>
                    <a:lnTo>
                      <a:pt x="1894" y="2215"/>
                    </a:lnTo>
                    <a:lnTo>
                      <a:pt x="2015" y="2218"/>
                    </a:lnTo>
                    <a:lnTo>
                      <a:pt x="2138" y="2215"/>
                    </a:lnTo>
                    <a:lnTo>
                      <a:pt x="2257" y="2208"/>
                    </a:lnTo>
                    <a:lnTo>
                      <a:pt x="2373" y="2196"/>
                    </a:lnTo>
                    <a:lnTo>
                      <a:pt x="2488" y="2179"/>
                    </a:lnTo>
                    <a:lnTo>
                      <a:pt x="2600" y="2158"/>
                    </a:lnTo>
                    <a:lnTo>
                      <a:pt x="2707" y="2132"/>
                    </a:lnTo>
                    <a:lnTo>
                      <a:pt x="2812" y="2103"/>
                    </a:lnTo>
                    <a:lnTo>
                      <a:pt x="2912" y="2070"/>
                    </a:lnTo>
                    <a:lnTo>
                      <a:pt x="3009" y="2033"/>
                    </a:lnTo>
                    <a:lnTo>
                      <a:pt x="3102" y="1993"/>
                    </a:lnTo>
                    <a:lnTo>
                      <a:pt x="3190" y="1949"/>
                    </a:lnTo>
                    <a:lnTo>
                      <a:pt x="3273" y="1901"/>
                    </a:lnTo>
                    <a:lnTo>
                      <a:pt x="3350" y="1851"/>
                    </a:lnTo>
                    <a:lnTo>
                      <a:pt x="3422" y="1797"/>
                    </a:lnTo>
                    <a:lnTo>
                      <a:pt x="3489" y="1741"/>
                    </a:lnTo>
                    <a:lnTo>
                      <a:pt x="3550" y="1683"/>
                    </a:lnTo>
                    <a:lnTo>
                      <a:pt x="3604" y="1622"/>
                    </a:lnTo>
                    <a:lnTo>
                      <a:pt x="3653" y="1558"/>
                    </a:lnTo>
                    <a:lnTo>
                      <a:pt x="3695" y="1492"/>
                    </a:lnTo>
                    <a:lnTo>
                      <a:pt x="3729" y="1424"/>
                    </a:lnTo>
                    <a:lnTo>
                      <a:pt x="3757" y="1354"/>
                    </a:lnTo>
                    <a:lnTo>
                      <a:pt x="3777" y="1283"/>
                    </a:lnTo>
                    <a:lnTo>
                      <a:pt x="3789" y="1211"/>
                    </a:lnTo>
                    <a:lnTo>
                      <a:pt x="3792" y="1136"/>
                    </a:lnTo>
                    <a:lnTo>
                      <a:pt x="3789" y="1062"/>
                    </a:lnTo>
                    <a:lnTo>
                      <a:pt x="3777" y="990"/>
                    </a:lnTo>
                    <a:lnTo>
                      <a:pt x="3757" y="919"/>
                    </a:lnTo>
                    <a:lnTo>
                      <a:pt x="3729" y="849"/>
                    </a:lnTo>
                    <a:lnTo>
                      <a:pt x="3695" y="781"/>
                    </a:lnTo>
                    <a:lnTo>
                      <a:pt x="3653" y="715"/>
                    </a:lnTo>
                    <a:lnTo>
                      <a:pt x="3604" y="651"/>
                    </a:lnTo>
                    <a:lnTo>
                      <a:pt x="3550" y="590"/>
                    </a:lnTo>
                    <a:lnTo>
                      <a:pt x="3489" y="532"/>
                    </a:lnTo>
                    <a:lnTo>
                      <a:pt x="3422" y="475"/>
                    </a:lnTo>
                    <a:lnTo>
                      <a:pt x="3350" y="422"/>
                    </a:lnTo>
                    <a:lnTo>
                      <a:pt x="3273" y="371"/>
                    </a:lnTo>
                    <a:lnTo>
                      <a:pt x="3190" y="324"/>
                    </a:lnTo>
                    <a:lnTo>
                      <a:pt x="3102" y="280"/>
                    </a:lnTo>
                    <a:lnTo>
                      <a:pt x="3009" y="240"/>
                    </a:lnTo>
                    <a:lnTo>
                      <a:pt x="2912" y="203"/>
                    </a:lnTo>
                    <a:lnTo>
                      <a:pt x="2812" y="170"/>
                    </a:lnTo>
                    <a:lnTo>
                      <a:pt x="2707" y="141"/>
                    </a:lnTo>
                    <a:lnTo>
                      <a:pt x="2600" y="115"/>
                    </a:lnTo>
                    <a:lnTo>
                      <a:pt x="2488" y="94"/>
                    </a:lnTo>
                    <a:lnTo>
                      <a:pt x="2373" y="77"/>
                    </a:lnTo>
                    <a:lnTo>
                      <a:pt x="2257" y="65"/>
                    </a:lnTo>
                    <a:lnTo>
                      <a:pt x="2138" y="57"/>
                    </a:lnTo>
                    <a:lnTo>
                      <a:pt x="2015" y="55"/>
                    </a:lnTo>
                    <a:close/>
                    <a:moveTo>
                      <a:pt x="2019" y="0"/>
                    </a:moveTo>
                    <a:lnTo>
                      <a:pt x="2146" y="2"/>
                    </a:lnTo>
                    <a:lnTo>
                      <a:pt x="2272" y="11"/>
                    </a:lnTo>
                    <a:lnTo>
                      <a:pt x="2395" y="24"/>
                    </a:lnTo>
                    <a:lnTo>
                      <a:pt x="2515" y="43"/>
                    </a:lnTo>
                    <a:lnTo>
                      <a:pt x="2634" y="66"/>
                    </a:lnTo>
                    <a:lnTo>
                      <a:pt x="2747" y="94"/>
                    </a:lnTo>
                    <a:lnTo>
                      <a:pt x="2859" y="127"/>
                    </a:lnTo>
                    <a:lnTo>
                      <a:pt x="2967" y="164"/>
                    </a:lnTo>
                    <a:lnTo>
                      <a:pt x="3071" y="205"/>
                    </a:lnTo>
                    <a:lnTo>
                      <a:pt x="3170" y="250"/>
                    </a:lnTo>
                    <a:lnTo>
                      <a:pt x="3267" y="301"/>
                    </a:lnTo>
                    <a:lnTo>
                      <a:pt x="3357" y="354"/>
                    </a:lnTo>
                    <a:lnTo>
                      <a:pt x="3444" y="412"/>
                    </a:lnTo>
                    <a:lnTo>
                      <a:pt x="3526" y="473"/>
                    </a:lnTo>
                    <a:lnTo>
                      <a:pt x="3602" y="538"/>
                    </a:lnTo>
                    <a:lnTo>
                      <a:pt x="3673" y="606"/>
                    </a:lnTo>
                    <a:lnTo>
                      <a:pt x="3739" y="677"/>
                    </a:lnTo>
                    <a:lnTo>
                      <a:pt x="3797" y="751"/>
                    </a:lnTo>
                    <a:lnTo>
                      <a:pt x="3851" y="828"/>
                    </a:lnTo>
                    <a:lnTo>
                      <a:pt x="3898" y="908"/>
                    </a:lnTo>
                    <a:lnTo>
                      <a:pt x="3938" y="990"/>
                    </a:lnTo>
                    <a:lnTo>
                      <a:pt x="3972" y="1075"/>
                    </a:lnTo>
                    <a:lnTo>
                      <a:pt x="3998" y="1162"/>
                    </a:lnTo>
                    <a:lnTo>
                      <a:pt x="4017" y="1252"/>
                    </a:lnTo>
                    <a:lnTo>
                      <a:pt x="4030" y="1344"/>
                    </a:lnTo>
                    <a:lnTo>
                      <a:pt x="4033" y="1437"/>
                    </a:lnTo>
                    <a:lnTo>
                      <a:pt x="4030" y="1531"/>
                    </a:lnTo>
                    <a:lnTo>
                      <a:pt x="4017" y="1623"/>
                    </a:lnTo>
                    <a:lnTo>
                      <a:pt x="3998" y="1713"/>
                    </a:lnTo>
                    <a:lnTo>
                      <a:pt x="3972" y="1801"/>
                    </a:lnTo>
                    <a:lnTo>
                      <a:pt x="3938" y="1888"/>
                    </a:lnTo>
                    <a:lnTo>
                      <a:pt x="3898" y="1972"/>
                    </a:lnTo>
                    <a:lnTo>
                      <a:pt x="3850" y="2054"/>
                    </a:lnTo>
                    <a:lnTo>
                      <a:pt x="3797" y="2134"/>
                    </a:lnTo>
                    <a:lnTo>
                      <a:pt x="3737" y="2209"/>
                    </a:lnTo>
                    <a:lnTo>
                      <a:pt x="3671" y="2283"/>
                    </a:lnTo>
                    <a:lnTo>
                      <a:pt x="3601" y="2353"/>
                    </a:lnTo>
                    <a:lnTo>
                      <a:pt x="3524" y="2421"/>
                    </a:lnTo>
                    <a:lnTo>
                      <a:pt x="3443" y="2484"/>
                    </a:lnTo>
                    <a:lnTo>
                      <a:pt x="3356" y="2544"/>
                    </a:lnTo>
                    <a:lnTo>
                      <a:pt x="3264" y="2600"/>
                    </a:lnTo>
                    <a:lnTo>
                      <a:pt x="3168" y="2653"/>
                    </a:lnTo>
                    <a:lnTo>
                      <a:pt x="3068" y="2700"/>
                    </a:lnTo>
                    <a:lnTo>
                      <a:pt x="2964" y="2744"/>
                    </a:lnTo>
                    <a:lnTo>
                      <a:pt x="2856" y="2784"/>
                    </a:lnTo>
                    <a:lnTo>
                      <a:pt x="2745" y="2818"/>
                    </a:lnTo>
                    <a:lnTo>
                      <a:pt x="2630" y="2848"/>
                    </a:lnTo>
                    <a:lnTo>
                      <a:pt x="2513" y="2873"/>
                    </a:lnTo>
                    <a:lnTo>
                      <a:pt x="2392" y="2892"/>
                    </a:lnTo>
                    <a:lnTo>
                      <a:pt x="2268" y="2907"/>
                    </a:lnTo>
                    <a:lnTo>
                      <a:pt x="2142" y="2916"/>
                    </a:lnTo>
                    <a:lnTo>
                      <a:pt x="2015" y="2918"/>
                    </a:lnTo>
                    <a:lnTo>
                      <a:pt x="1888" y="2916"/>
                    </a:lnTo>
                    <a:lnTo>
                      <a:pt x="1762" y="2907"/>
                    </a:lnTo>
                    <a:lnTo>
                      <a:pt x="1640" y="2892"/>
                    </a:lnTo>
                    <a:lnTo>
                      <a:pt x="1519" y="2873"/>
                    </a:lnTo>
                    <a:lnTo>
                      <a:pt x="1402" y="2848"/>
                    </a:lnTo>
                    <a:lnTo>
                      <a:pt x="1287" y="2818"/>
                    </a:lnTo>
                    <a:lnTo>
                      <a:pt x="1176" y="2784"/>
                    </a:lnTo>
                    <a:lnTo>
                      <a:pt x="1068" y="2744"/>
                    </a:lnTo>
                    <a:lnTo>
                      <a:pt x="964" y="2700"/>
                    </a:lnTo>
                    <a:lnTo>
                      <a:pt x="864" y="2653"/>
                    </a:lnTo>
                    <a:lnTo>
                      <a:pt x="769" y="2600"/>
                    </a:lnTo>
                    <a:lnTo>
                      <a:pt x="677" y="2544"/>
                    </a:lnTo>
                    <a:lnTo>
                      <a:pt x="590" y="2484"/>
                    </a:lnTo>
                    <a:lnTo>
                      <a:pt x="508" y="2421"/>
                    </a:lnTo>
                    <a:lnTo>
                      <a:pt x="433" y="2353"/>
                    </a:lnTo>
                    <a:lnTo>
                      <a:pt x="362" y="2283"/>
                    </a:lnTo>
                    <a:lnTo>
                      <a:pt x="296" y="2209"/>
                    </a:lnTo>
                    <a:lnTo>
                      <a:pt x="236" y="2134"/>
                    </a:lnTo>
                    <a:lnTo>
                      <a:pt x="183" y="2054"/>
                    </a:lnTo>
                    <a:lnTo>
                      <a:pt x="136" y="1972"/>
                    </a:lnTo>
                    <a:lnTo>
                      <a:pt x="95" y="1888"/>
                    </a:lnTo>
                    <a:lnTo>
                      <a:pt x="61" y="1801"/>
                    </a:lnTo>
                    <a:lnTo>
                      <a:pt x="35" y="1713"/>
                    </a:lnTo>
                    <a:lnTo>
                      <a:pt x="16" y="1623"/>
                    </a:lnTo>
                    <a:lnTo>
                      <a:pt x="4" y="1531"/>
                    </a:lnTo>
                    <a:lnTo>
                      <a:pt x="0" y="1437"/>
                    </a:lnTo>
                    <a:lnTo>
                      <a:pt x="4" y="1347"/>
                    </a:lnTo>
                    <a:lnTo>
                      <a:pt x="15" y="1259"/>
                    </a:lnTo>
                    <a:lnTo>
                      <a:pt x="33" y="1172"/>
                    </a:lnTo>
                    <a:lnTo>
                      <a:pt x="57" y="1088"/>
                    </a:lnTo>
                    <a:lnTo>
                      <a:pt x="89" y="1006"/>
                    </a:lnTo>
                    <a:lnTo>
                      <a:pt x="127" y="926"/>
                    </a:lnTo>
                    <a:lnTo>
                      <a:pt x="170" y="848"/>
                    </a:lnTo>
                    <a:lnTo>
                      <a:pt x="220" y="773"/>
                    </a:lnTo>
                    <a:lnTo>
                      <a:pt x="276" y="701"/>
                    </a:lnTo>
                    <a:lnTo>
                      <a:pt x="337" y="632"/>
                    </a:lnTo>
                    <a:lnTo>
                      <a:pt x="403" y="565"/>
                    </a:lnTo>
                    <a:lnTo>
                      <a:pt x="475" y="501"/>
                    </a:lnTo>
                    <a:lnTo>
                      <a:pt x="552" y="441"/>
                    </a:lnTo>
                    <a:lnTo>
                      <a:pt x="633" y="384"/>
                    </a:lnTo>
                    <a:lnTo>
                      <a:pt x="719" y="330"/>
                    </a:lnTo>
                    <a:lnTo>
                      <a:pt x="809" y="280"/>
                    </a:lnTo>
                    <a:lnTo>
                      <a:pt x="903" y="233"/>
                    </a:lnTo>
                    <a:lnTo>
                      <a:pt x="1001" y="191"/>
                    </a:lnTo>
                    <a:lnTo>
                      <a:pt x="1102" y="153"/>
                    </a:lnTo>
                    <a:lnTo>
                      <a:pt x="1208" y="117"/>
                    </a:lnTo>
                    <a:lnTo>
                      <a:pt x="1315" y="87"/>
                    </a:lnTo>
                    <a:lnTo>
                      <a:pt x="1426" y="61"/>
                    </a:lnTo>
                    <a:lnTo>
                      <a:pt x="1540" y="39"/>
                    </a:lnTo>
                    <a:lnTo>
                      <a:pt x="1656" y="22"/>
                    </a:lnTo>
                    <a:lnTo>
                      <a:pt x="1776" y="10"/>
                    </a:lnTo>
                    <a:lnTo>
                      <a:pt x="1897" y="2"/>
                    </a:lnTo>
                    <a:lnTo>
                      <a:pt x="2019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tint val="0"/>
                      <a:invGamma/>
                      <a:alpha val="0"/>
                    </a:srgbClr>
                  </a:gs>
                  <a:gs pos="50000">
                    <a:srgbClr val="FFFFFF">
                      <a:alpha val="50000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18900000" scaled="1"/>
              </a:gra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 sz="16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20483" name="Group 13"/>
          <p:cNvGrpSpPr>
            <a:grpSpLocks/>
          </p:cNvGrpSpPr>
          <p:nvPr/>
        </p:nvGrpSpPr>
        <p:grpSpPr bwMode="auto">
          <a:xfrm>
            <a:off x="5137150" y="2636838"/>
            <a:ext cx="1371600" cy="1546225"/>
            <a:chOff x="3243" y="1167"/>
            <a:chExt cx="755" cy="851"/>
          </a:xfrm>
        </p:grpSpPr>
        <p:sp>
          <p:nvSpPr>
            <p:cNvPr id="20522" name="Oval 14"/>
            <p:cNvSpPr>
              <a:spLocks noChangeArrowheads="1"/>
            </p:cNvSpPr>
            <p:nvPr/>
          </p:nvSpPr>
          <p:spPr bwMode="auto">
            <a:xfrm rot="629488">
              <a:off x="3498" y="1970"/>
              <a:ext cx="244" cy="48"/>
            </a:xfrm>
            <a:prstGeom prst="ellipse">
              <a:avLst/>
            </a:prstGeom>
            <a:solidFill>
              <a:srgbClr val="34A3B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0523" name="Group 15"/>
            <p:cNvGrpSpPr>
              <a:grpSpLocks/>
            </p:cNvGrpSpPr>
            <p:nvPr/>
          </p:nvGrpSpPr>
          <p:grpSpPr bwMode="auto">
            <a:xfrm>
              <a:off x="3243" y="1167"/>
              <a:ext cx="755" cy="756"/>
              <a:chOff x="3282" y="801"/>
              <a:chExt cx="1084" cy="1086"/>
            </a:xfrm>
          </p:grpSpPr>
          <p:sp>
            <p:nvSpPr>
              <p:cNvPr id="20524" name="Oval 17"/>
              <p:cNvSpPr>
                <a:spLocks noChangeAspect="1" noChangeArrowheads="1"/>
              </p:cNvSpPr>
              <p:nvPr/>
            </p:nvSpPr>
            <p:spPr bwMode="auto">
              <a:xfrm>
                <a:off x="3282" y="801"/>
                <a:ext cx="1084" cy="1086"/>
              </a:xfrm>
              <a:prstGeom prst="ellipse">
                <a:avLst/>
              </a:prstGeom>
              <a:solidFill>
                <a:srgbClr val="B64A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/>
                <a:r>
                  <a:rPr kumimoji="0" lang="ko-KR" altLang="ko-KR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</a:p>
            </p:txBody>
          </p:sp>
          <p:sp>
            <p:nvSpPr>
              <p:cNvPr id="20525" name="Freeform 17"/>
              <p:cNvSpPr>
                <a:spLocks/>
              </p:cNvSpPr>
              <p:nvPr/>
            </p:nvSpPr>
            <p:spPr bwMode="auto">
              <a:xfrm>
                <a:off x="3320" y="831"/>
                <a:ext cx="1005" cy="594"/>
              </a:xfrm>
              <a:custGeom>
                <a:avLst/>
                <a:gdLst>
                  <a:gd name="T0" fmla="*/ 823 w 1639"/>
                  <a:gd name="T1" fmla="*/ 0 h 1035"/>
                  <a:gd name="T2" fmla="*/ 898 w 1639"/>
                  <a:gd name="T3" fmla="*/ 3 h 1035"/>
                  <a:gd name="T4" fmla="*/ 971 w 1639"/>
                  <a:gd name="T5" fmla="*/ 12 h 1035"/>
                  <a:gd name="T6" fmla="*/ 1043 w 1639"/>
                  <a:gd name="T7" fmla="*/ 28 h 1035"/>
                  <a:gd name="T8" fmla="*/ 1111 w 1639"/>
                  <a:gd name="T9" fmla="*/ 50 h 1035"/>
                  <a:gd name="T10" fmla="*/ 1177 w 1639"/>
                  <a:gd name="T11" fmla="*/ 78 h 1035"/>
                  <a:gd name="T12" fmla="*/ 1239 w 1639"/>
                  <a:gd name="T13" fmla="*/ 111 h 1035"/>
                  <a:gd name="T14" fmla="*/ 1299 w 1639"/>
                  <a:gd name="T15" fmla="*/ 149 h 1035"/>
                  <a:gd name="T16" fmla="*/ 1355 w 1639"/>
                  <a:gd name="T17" fmla="*/ 192 h 1035"/>
                  <a:gd name="T18" fmla="*/ 1407 w 1639"/>
                  <a:gd name="T19" fmla="*/ 239 h 1035"/>
                  <a:gd name="T20" fmla="*/ 1455 w 1639"/>
                  <a:gd name="T21" fmla="*/ 290 h 1035"/>
                  <a:gd name="T22" fmla="*/ 1499 w 1639"/>
                  <a:gd name="T23" fmla="*/ 346 h 1035"/>
                  <a:gd name="T24" fmla="*/ 1538 w 1639"/>
                  <a:gd name="T25" fmla="*/ 404 h 1035"/>
                  <a:gd name="T26" fmla="*/ 1572 w 1639"/>
                  <a:gd name="T27" fmla="*/ 466 h 1035"/>
                  <a:gd name="T28" fmla="*/ 1600 w 1639"/>
                  <a:gd name="T29" fmla="*/ 532 h 1035"/>
                  <a:gd name="T30" fmla="*/ 1622 w 1639"/>
                  <a:gd name="T31" fmla="*/ 601 h 1035"/>
                  <a:gd name="T32" fmla="*/ 1639 w 1639"/>
                  <a:gd name="T33" fmla="*/ 671 h 1035"/>
                  <a:gd name="T34" fmla="*/ 1591 w 1639"/>
                  <a:gd name="T35" fmla="*/ 724 h 1035"/>
                  <a:gd name="T36" fmla="*/ 1538 w 1639"/>
                  <a:gd name="T37" fmla="*/ 774 h 1035"/>
                  <a:gd name="T38" fmla="*/ 1480 w 1639"/>
                  <a:gd name="T39" fmla="*/ 820 h 1035"/>
                  <a:gd name="T40" fmla="*/ 1417 w 1639"/>
                  <a:gd name="T41" fmla="*/ 863 h 1035"/>
                  <a:gd name="T42" fmla="*/ 1352 w 1639"/>
                  <a:gd name="T43" fmla="*/ 901 h 1035"/>
                  <a:gd name="T44" fmla="*/ 1282 w 1639"/>
                  <a:gd name="T45" fmla="*/ 935 h 1035"/>
                  <a:gd name="T46" fmla="*/ 1208 w 1639"/>
                  <a:gd name="T47" fmla="*/ 965 h 1035"/>
                  <a:gd name="T48" fmla="*/ 1132 w 1639"/>
                  <a:gd name="T49" fmla="*/ 989 h 1035"/>
                  <a:gd name="T50" fmla="*/ 1053 w 1639"/>
                  <a:gd name="T51" fmla="*/ 1009 h 1035"/>
                  <a:gd name="T52" fmla="*/ 970 w 1639"/>
                  <a:gd name="T53" fmla="*/ 1024 h 1035"/>
                  <a:gd name="T54" fmla="*/ 886 w 1639"/>
                  <a:gd name="T55" fmla="*/ 1032 h 1035"/>
                  <a:gd name="T56" fmla="*/ 800 w 1639"/>
                  <a:gd name="T57" fmla="*/ 1035 h 1035"/>
                  <a:gd name="T58" fmla="*/ 713 w 1639"/>
                  <a:gd name="T59" fmla="*/ 1032 h 1035"/>
                  <a:gd name="T60" fmla="*/ 627 w 1639"/>
                  <a:gd name="T61" fmla="*/ 1023 h 1035"/>
                  <a:gd name="T62" fmla="*/ 544 w 1639"/>
                  <a:gd name="T63" fmla="*/ 1009 h 1035"/>
                  <a:gd name="T64" fmla="*/ 463 w 1639"/>
                  <a:gd name="T65" fmla="*/ 988 h 1035"/>
                  <a:gd name="T66" fmla="*/ 385 w 1639"/>
                  <a:gd name="T67" fmla="*/ 963 h 1035"/>
                  <a:gd name="T68" fmla="*/ 312 w 1639"/>
                  <a:gd name="T69" fmla="*/ 933 h 1035"/>
                  <a:gd name="T70" fmla="*/ 240 w 1639"/>
                  <a:gd name="T71" fmla="*/ 897 h 1035"/>
                  <a:gd name="T72" fmla="*/ 174 w 1639"/>
                  <a:gd name="T73" fmla="*/ 858 h 1035"/>
                  <a:gd name="T74" fmla="*/ 112 w 1639"/>
                  <a:gd name="T75" fmla="*/ 815 h 1035"/>
                  <a:gd name="T76" fmla="*/ 53 w 1639"/>
                  <a:gd name="T77" fmla="*/ 767 h 1035"/>
                  <a:gd name="T78" fmla="*/ 0 w 1639"/>
                  <a:gd name="T79" fmla="*/ 716 h 1035"/>
                  <a:gd name="T80" fmla="*/ 14 w 1639"/>
                  <a:gd name="T81" fmla="*/ 641 h 1035"/>
                  <a:gd name="T82" fmla="*/ 35 w 1639"/>
                  <a:gd name="T83" fmla="*/ 569 h 1035"/>
                  <a:gd name="T84" fmla="*/ 61 w 1639"/>
                  <a:gd name="T85" fmla="*/ 500 h 1035"/>
                  <a:gd name="T86" fmla="*/ 93 w 1639"/>
                  <a:gd name="T87" fmla="*/ 433 h 1035"/>
                  <a:gd name="T88" fmla="*/ 131 w 1639"/>
                  <a:gd name="T89" fmla="*/ 371 h 1035"/>
                  <a:gd name="T90" fmla="*/ 175 w 1639"/>
                  <a:gd name="T91" fmla="*/ 311 h 1035"/>
                  <a:gd name="T92" fmla="*/ 223 w 1639"/>
                  <a:gd name="T93" fmla="*/ 256 h 1035"/>
                  <a:gd name="T94" fmla="*/ 275 w 1639"/>
                  <a:gd name="T95" fmla="*/ 205 h 1035"/>
                  <a:gd name="T96" fmla="*/ 332 w 1639"/>
                  <a:gd name="T97" fmla="*/ 161 h 1035"/>
                  <a:gd name="T98" fmla="*/ 393 w 1639"/>
                  <a:gd name="T99" fmla="*/ 119 h 1035"/>
                  <a:gd name="T100" fmla="*/ 458 w 1639"/>
                  <a:gd name="T101" fmla="*/ 85 h 1035"/>
                  <a:gd name="T102" fmla="*/ 526 w 1639"/>
                  <a:gd name="T103" fmla="*/ 55 h 1035"/>
                  <a:gd name="T104" fmla="*/ 597 w 1639"/>
                  <a:gd name="T105" fmla="*/ 31 h 1035"/>
                  <a:gd name="T106" fmla="*/ 669 w 1639"/>
                  <a:gd name="T107" fmla="*/ 13 h 1035"/>
                  <a:gd name="T108" fmla="*/ 745 w 1639"/>
                  <a:gd name="T109" fmla="*/ 3 h 1035"/>
                  <a:gd name="T110" fmla="*/ 823 w 1639"/>
                  <a:gd name="T111" fmla="*/ 0 h 10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639"/>
                  <a:gd name="T169" fmla="*/ 0 h 1035"/>
                  <a:gd name="T170" fmla="*/ 1639 w 1639"/>
                  <a:gd name="T171" fmla="*/ 1035 h 10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639" h="1035">
                    <a:moveTo>
                      <a:pt x="823" y="0"/>
                    </a:moveTo>
                    <a:lnTo>
                      <a:pt x="898" y="3"/>
                    </a:lnTo>
                    <a:lnTo>
                      <a:pt x="971" y="12"/>
                    </a:lnTo>
                    <a:lnTo>
                      <a:pt x="1043" y="28"/>
                    </a:lnTo>
                    <a:lnTo>
                      <a:pt x="1111" y="50"/>
                    </a:lnTo>
                    <a:lnTo>
                      <a:pt x="1177" y="78"/>
                    </a:lnTo>
                    <a:lnTo>
                      <a:pt x="1239" y="111"/>
                    </a:lnTo>
                    <a:lnTo>
                      <a:pt x="1299" y="149"/>
                    </a:lnTo>
                    <a:lnTo>
                      <a:pt x="1355" y="192"/>
                    </a:lnTo>
                    <a:lnTo>
                      <a:pt x="1407" y="239"/>
                    </a:lnTo>
                    <a:lnTo>
                      <a:pt x="1455" y="290"/>
                    </a:lnTo>
                    <a:lnTo>
                      <a:pt x="1499" y="346"/>
                    </a:lnTo>
                    <a:lnTo>
                      <a:pt x="1538" y="404"/>
                    </a:lnTo>
                    <a:lnTo>
                      <a:pt x="1572" y="466"/>
                    </a:lnTo>
                    <a:lnTo>
                      <a:pt x="1600" y="532"/>
                    </a:lnTo>
                    <a:lnTo>
                      <a:pt x="1622" y="601"/>
                    </a:lnTo>
                    <a:lnTo>
                      <a:pt x="1639" y="671"/>
                    </a:lnTo>
                    <a:lnTo>
                      <a:pt x="1591" y="724"/>
                    </a:lnTo>
                    <a:lnTo>
                      <a:pt x="1538" y="774"/>
                    </a:lnTo>
                    <a:lnTo>
                      <a:pt x="1480" y="820"/>
                    </a:lnTo>
                    <a:lnTo>
                      <a:pt x="1417" y="863"/>
                    </a:lnTo>
                    <a:lnTo>
                      <a:pt x="1352" y="901"/>
                    </a:lnTo>
                    <a:lnTo>
                      <a:pt x="1282" y="935"/>
                    </a:lnTo>
                    <a:lnTo>
                      <a:pt x="1208" y="965"/>
                    </a:lnTo>
                    <a:lnTo>
                      <a:pt x="1132" y="989"/>
                    </a:lnTo>
                    <a:lnTo>
                      <a:pt x="1053" y="1009"/>
                    </a:lnTo>
                    <a:lnTo>
                      <a:pt x="970" y="1024"/>
                    </a:lnTo>
                    <a:lnTo>
                      <a:pt x="886" y="1032"/>
                    </a:lnTo>
                    <a:lnTo>
                      <a:pt x="800" y="1035"/>
                    </a:lnTo>
                    <a:lnTo>
                      <a:pt x="713" y="1032"/>
                    </a:lnTo>
                    <a:lnTo>
                      <a:pt x="627" y="1023"/>
                    </a:lnTo>
                    <a:lnTo>
                      <a:pt x="544" y="1009"/>
                    </a:lnTo>
                    <a:lnTo>
                      <a:pt x="463" y="988"/>
                    </a:lnTo>
                    <a:lnTo>
                      <a:pt x="385" y="963"/>
                    </a:lnTo>
                    <a:lnTo>
                      <a:pt x="312" y="933"/>
                    </a:lnTo>
                    <a:lnTo>
                      <a:pt x="240" y="897"/>
                    </a:lnTo>
                    <a:lnTo>
                      <a:pt x="174" y="858"/>
                    </a:lnTo>
                    <a:lnTo>
                      <a:pt x="112" y="815"/>
                    </a:lnTo>
                    <a:lnTo>
                      <a:pt x="53" y="767"/>
                    </a:lnTo>
                    <a:lnTo>
                      <a:pt x="0" y="716"/>
                    </a:lnTo>
                    <a:lnTo>
                      <a:pt x="14" y="641"/>
                    </a:lnTo>
                    <a:lnTo>
                      <a:pt x="35" y="569"/>
                    </a:lnTo>
                    <a:lnTo>
                      <a:pt x="61" y="500"/>
                    </a:lnTo>
                    <a:lnTo>
                      <a:pt x="93" y="433"/>
                    </a:lnTo>
                    <a:lnTo>
                      <a:pt x="131" y="371"/>
                    </a:lnTo>
                    <a:lnTo>
                      <a:pt x="175" y="311"/>
                    </a:lnTo>
                    <a:lnTo>
                      <a:pt x="223" y="256"/>
                    </a:lnTo>
                    <a:lnTo>
                      <a:pt x="275" y="205"/>
                    </a:lnTo>
                    <a:lnTo>
                      <a:pt x="332" y="161"/>
                    </a:lnTo>
                    <a:lnTo>
                      <a:pt x="393" y="119"/>
                    </a:lnTo>
                    <a:lnTo>
                      <a:pt x="458" y="85"/>
                    </a:lnTo>
                    <a:lnTo>
                      <a:pt x="526" y="55"/>
                    </a:lnTo>
                    <a:lnTo>
                      <a:pt x="597" y="31"/>
                    </a:lnTo>
                    <a:lnTo>
                      <a:pt x="669" y="13"/>
                    </a:lnTo>
                    <a:lnTo>
                      <a:pt x="745" y="3"/>
                    </a:lnTo>
                    <a:lnTo>
                      <a:pt x="82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EAEAEA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526" name="Freeform 18"/>
              <p:cNvSpPr>
                <a:spLocks/>
              </p:cNvSpPr>
              <p:nvPr/>
            </p:nvSpPr>
            <p:spPr bwMode="auto">
              <a:xfrm>
                <a:off x="3357" y="1502"/>
                <a:ext cx="950" cy="348"/>
              </a:xfrm>
              <a:custGeom>
                <a:avLst/>
                <a:gdLst>
                  <a:gd name="T0" fmla="*/ 0 w 1681"/>
                  <a:gd name="T1" fmla="*/ 0 h 697"/>
                  <a:gd name="T2" fmla="*/ 49 w 1681"/>
                  <a:gd name="T3" fmla="*/ 53 h 697"/>
                  <a:gd name="T4" fmla="*/ 103 w 1681"/>
                  <a:gd name="T5" fmla="*/ 103 h 697"/>
                  <a:gd name="T6" fmla="*/ 162 w 1681"/>
                  <a:gd name="T7" fmla="*/ 148 h 697"/>
                  <a:gd name="T8" fmla="*/ 224 w 1681"/>
                  <a:gd name="T9" fmla="*/ 191 h 697"/>
                  <a:gd name="T10" fmla="*/ 291 w 1681"/>
                  <a:gd name="T11" fmla="*/ 229 h 697"/>
                  <a:gd name="T12" fmla="*/ 360 w 1681"/>
                  <a:gd name="T13" fmla="*/ 262 h 697"/>
                  <a:gd name="T14" fmla="*/ 433 w 1681"/>
                  <a:gd name="T15" fmla="*/ 291 h 697"/>
                  <a:gd name="T16" fmla="*/ 509 w 1681"/>
                  <a:gd name="T17" fmla="*/ 315 h 697"/>
                  <a:gd name="T18" fmla="*/ 589 w 1681"/>
                  <a:gd name="T19" fmla="*/ 335 h 697"/>
                  <a:gd name="T20" fmla="*/ 670 w 1681"/>
                  <a:gd name="T21" fmla="*/ 349 h 697"/>
                  <a:gd name="T22" fmla="*/ 754 w 1681"/>
                  <a:gd name="T23" fmla="*/ 357 h 697"/>
                  <a:gd name="T24" fmla="*/ 840 w 1681"/>
                  <a:gd name="T25" fmla="*/ 360 h 697"/>
                  <a:gd name="T26" fmla="*/ 926 w 1681"/>
                  <a:gd name="T27" fmla="*/ 357 h 697"/>
                  <a:gd name="T28" fmla="*/ 1010 w 1681"/>
                  <a:gd name="T29" fmla="*/ 349 h 697"/>
                  <a:gd name="T30" fmla="*/ 1092 w 1681"/>
                  <a:gd name="T31" fmla="*/ 335 h 697"/>
                  <a:gd name="T32" fmla="*/ 1171 w 1681"/>
                  <a:gd name="T33" fmla="*/ 315 h 697"/>
                  <a:gd name="T34" fmla="*/ 1247 w 1681"/>
                  <a:gd name="T35" fmla="*/ 291 h 697"/>
                  <a:gd name="T36" fmla="*/ 1321 w 1681"/>
                  <a:gd name="T37" fmla="*/ 262 h 697"/>
                  <a:gd name="T38" fmla="*/ 1390 w 1681"/>
                  <a:gd name="T39" fmla="*/ 229 h 697"/>
                  <a:gd name="T40" fmla="*/ 1456 w 1681"/>
                  <a:gd name="T41" fmla="*/ 191 h 697"/>
                  <a:gd name="T42" fmla="*/ 1518 w 1681"/>
                  <a:gd name="T43" fmla="*/ 148 h 697"/>
                  <a:gd name="T44" fmla="*/ 1577 w 1681"/>
                  <a:gd name="T45" fmla="*/ 103 h 697"/>
                  <a:gd name="T46" fmla="*/ 1631 w 1681"/>
                  <a:gd name="T47" fmla="*/ 53 h 697"/>
                  <a:gd name="T48" fmla="*/ 1681 w 1681"/>
                  <a:gd name="T49" fmla="*/ 0 h 697"/>
                  <a:gd name="T50" fmla="*/ 1663 w 1681"/>
                  <a:gd name="T51" fmla="*/ 74 h 697"/>
                  <a:gd name="T52" fmla="*/ 1640 w 1681"/>
                  <a:gd name="T53" fmla="*/ 144 h 697"/>
                  <a:gd name="T54" fmla="*/ 1612 w 1681"/>
                  <a:gd name="T55" fmla="*/ 212 h 697"/>
                  <a:gd name="T56" fmla="*/ 1577 w 1681"/>
                  <a:gd name="T57" fmla="*/ 276 h 697"/>
                  <a:gd name="T58" fmla="*/ 1537 w 1681"/>
                  <a:gd name="T59" fmla="*/ 337 h 697"/>
                  <a:gd name="T60" fmla="*/ 1492 w 1681"/>
                  <a:gd name="T61" fmla="*/ 394 h 697"/>
                  <a:gd name="T62" fmla="*/ 1443 w 1681"/>
                  <a:gd name="T63" fmla="*/ 449 h 697"/>
                  <a:gd name="T64" fmla="*/ 1390 w 1681"/>
                  <a:gd name="T65" fmla="*/ 497 h 697"/>
                  <a:gd name="T66" fmla="*/ 1331 w 1681"/>
                  <a:gd name="T67" fmla="*/ 542 h 697"/>
                  <a:gd name="T68" fmla="*/ 1270 w 1681"/>
                  <a:gd name="T69" fmla="*/ 581 h 697"/>
                  <a:gd name="T70" fmla="*/ 1206 w 1681"/>
                  <a:gd name="T71" fmla="*/ 615 h 697"/>
                  <a:gd name="T72" fmla="*/ 1138 w 1681"/>
                  <a:gd name="T73" fmla="*/ 644 h 697"/>
                  <a:gd name="T74" fmla="*/ 1067 w 1681"/>
                  <a:gd name="T75" fmla="*/ 667 h 697"/>
                  <a:gd name="T76" fmla="*/ 993 w 1681"/>
                  <a:gd name="T77" fmla="*/ 683 h 697"/>
                  <a:gd name="T78" fmla="*/ 917 w 1681"/>
                  <a:gd name="T79" fmla="*/ 693 h 697"/>
                  <a:gd name="T80" fmla="*/ 840 w 1681"/>
                  <a:gd name="T81" fmla="*/ 697 h 697"/>
                  <a:gd name="T82" fmla="*/ 763 w 1681"/>
                  <a:gd name="T83" fmla="*/ 693 h 697"/>
                  <a:gd name="T84" fmla="*/ 687 w 1681"/>
                  <a:gd name="T85" fmla="*/ 683 h 697"/>
                  <a:gd name="T86" fmla="*/ 614 w 1681"/>
                  <a:gd name="T87" fmla="*/ 667 h 697"/>
                  <a:gd name="T88" fmla="*/ 543 w 1681"/>
                  <a:gd name="T89" fmla="*/ 644 h 697"/>
                  <a:gd name="T90" fmla="*/ 475 w 1681"/>
                  <a:gd name="T91" fmla="*/ 615 h 697"/>
                  <a:gd name="T92" fmla="*/ 410 w 1681"/>
                  <a:gd name="T93" fmla="*/ 581 h 697"/>
                  <a:gd name="T94" fmla="*/ 349 w 1681"/>
                  <a:gd name="T95" fmla="*/ 542 h 697"/>
                  <a:gd name="T96" fmla="*/ 291 w 1681"/>
                  <a:gd name="T97" fmla="*/ 497 h 697"/>
                  <a:gd name="T98" fmla="*/ 238 w 1681"/>
                  <a:gd name="T99" fmla="*/ 449 h 697"/>
                  <a:gd name="T100" fmla="*/ 189 w 1681"/>
                  <a:gd name="T101" fmla="*/ 394 h 697"/>
                  <a:gd name="T102" fmla="*/ 144 w 1681"/>
                  <a:gd name="T103" fmla="*/ 337 h 697"/>
                  <a:gd name="T104" fmla="*/ 103 w 1681"/>
                  <a:gd name="T105" fmla="*/ 276 h 697"/>
                  <a:gd name="T106" fmla="*/ 69 w 1681"/>
                  <a:gd name="T107" fmla="*/ 212 h 697"/>
                  <a:gd name="T108" fmla="*/ 40 w 1681"/>
                  <a:gd name="T109" fmla="*/ 144 h 697"/>
                  <a:gd name="T110" fmla="*/ 17 w 1681"/>
                  <a:gd name="T111" fmla="*/ 74 h 697"/>
                  <a:gd name="T112" fmla="*/ 0 w 1681"/>
                  <a:gd name="T113" fmla="*/ 0 h 69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681"/>
                  <a:gd name="T172" fmla="*/ 0 h 697"/>
                  <a:gd name="T173" fmla="*/ 1681 w 1681"/>
                  <a:gd name="T174" fmla="*/ 697 h 69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681" h="697">
                    <a:moveTo>
                      <a:pt x="0" y="0"/>
                    </a:moveTo>
                    <a:lnTo>
                      <a:pt x="49" y="53"/>
                    </a:lnTo>
                    <a:lnTo>
                      <a:pt x="103" y="103"/>
                    </a:lnTo>
                    <a:lnTo>
                      <a:pt x="162" y="148"/>
                    </a:lnTo>
                    <a:lnTo>
                      <a:pt x="224" y="191"/>
                    </a:lnTo>
                    <a:lnTo>
                      <a:pt x="291" y="229"/>
                    </a:lnTo>
                    <a:lnTo>
                      <a:pt x="360" y="262"/>
                    </a:lnTo>
                    <a:lnTo>
                      <a:pt x="433" y="291"/>
                    </a:lnTo>
                    <a:lnTo>
                      <a:pt x="509" y="315"/>
                    </a:lnTo>
                    <a:lnTo>
                      <a:pt x="589" y="335"/>
                    </a:lnTo>
                    <a:lnTo>
                      <a:pt x="670" y="349"/>
                    </a:lnTo>
                    <a:lnTo>
                      <a:pt x="754" y="357"/>
                    </a:lnTo>
                    <a:lnTo>
                      <a:pt x="840" y="360"/>
                    </a:lnTo>
                    <a:lnTo>
                      <a:pt x="926" y="357"/>
                    </a:lnTo>
                    <a:lnTo>
                      <a:pt x="1010" y="349"/>
                    </a:lnTo>
                    <a:lnTo>
                      <a:pt x="1092" y="335"/>
                    </a:lnTo>
                    <a:lnTo>
                      <a:pt x="1171" y="315"/>
                    </a:lnTo>
                    <a:lnTo>
                      <a:pt x="1247" y="291"/>
                    </a:lnTo>
                    <a:lnTo>
                      <a:pt x="1321" y="262"/>
                    </a:lnTo>
                    <a:lnTo>
                      <a:pt x="1390" y="229"/>
                    </a:lnTo>
                    <a:lnTo>
                      <a:pt x="1456" y="191"/>
                    </a:lnTo>
                    <a:lnTo>
                      <a:pt x="1518" y="148"/>
                    </a:lnTo>
                    <a:lnTo>
                      <a:pt x="1577" y="103"/>
                    </a:lnTo>
                    <a:lnTo>
                      <a:pt x="1631" y="53"/>
                    </a:lnTo>
                    <a:lnTo>
                      <a:pt x="1681" y="0"/>
                    </a:lnTo>
                    <a:lnTo>
                      <a:pt x="1663" y="74"/>
                    </a:lnTo>
                    <a:lnTo>
                      <a:pt x="1640" y="144"/>
                    </a:lnTo>
                    <a:lnTo>
                      <a:pt x="1612" y="212"/>
                    </a:lnTo>
                    <a:lnTo>
                      <a:pt x="1577" y="276"/>
                    </a:lnTo>
                    <a:lnTo>
                      <a:pt x="1537" y="337"/>
                    </a:lnTo>
                    <a:lnTo>
                      <a:pt x="1492" y="394"/>
                    </a:lnTo>
                    <a:lnTo>
                      <a:pt x="1443" y="449"/>
                    </a:lnTo>
                    <a:lnTo>
                      <a:pt x="1390" y="497"/>
                    </a:lnTo>
                    <a:lnTo>
                      <a:pt x="1331" y="542"/>
                    </a:lnTo>
                    <a:lnTo>
                      <a:pt x="1270" y="581"/>
                    </a:lnTo>
                    <a:lnTo>
                      <a:pt x="1206" y="615"/>
                    </a:lnTo>
                    <a:lnTo>
                      <a:pt x="1138" y="644"/>
                    </a:lnTo>
                    <a:lnTo>
                      <a:pt x="1067" y="667"/>
                    </a:lnTo>
                    <a:lnTo>
                      <a:pt x="993" y="683"/>
                    </a:lnTo>
                    <a:lnTo>
                      <a:pt x="917" y="693"/>
                    </a:lnTo>
                    <a:lnTo>
                      <a:pt x="840" y="697"/>
                    </a:lnTo>
                    <a:lnTo>
                      <a:pt x="763" y="693"/>
                    </a:lnTo>
                    <a:lnTo>
                      <a:pt x="687" y="683"/>
                    </a:lnTo>
                    <a:lnTo>
                      <a:pt x="614" y="667"/>
                    </a:lnTo>
                    <a:lnTo>
                      <a:pt x="543" y="644"/>
                    </a:lnTo>
                    <a:lnTo>
                      <a:pt x="475" y="615"/>
                    </a:lnTo>
                    <a:lnTo>
                      <a:pt x="410" y="581"/>
                    </a:lnTo>
                    <a:lnTo>
                      <a:pt x="349" y="542"/>
                    </a:lnTo>
                    <a:lnTo>
                      <a:pt x="291" y="497"/>
                    </a:lnTo>
                    <a:lnTo>
                      <a:pt x="238" y="449"/>
                    </a:lnTo>
                    <a:lnTo>
                      <a:pt x="189" y="394"/>
                    </a:lnTo>
                    <a:lnTo>
                      <a:pt x="144" y="337"/>
                    </a:lnTo>
                    <a:lnTo>
                      <a:pt x="103" y="276"/>
                    </a:lnTo>
                    <a:lnTo>
                      <a:pt x="69" y="212"/>
                    </a:lnTo>
                    <a:lnTo>
                      <a:pt x="40" y="144"/>
                    </a:lnTo>
                    <a:lnTo>
                      <a:pt x="17" y="7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20484" name="Group 19"/>
          <p:cNvGrpSpPr>
            <a:grpSpLocks/>
          </p:cNvGrpSpPr>
          <p:nvPr/>
        </p:nvGrpSpPr>
        <p:grpSpPr bwMode="auto">
          <a:xfrm>
            <a:off x="2843213" y="2686050"/>
            <a:ext cx="1308100" cy="1471613"/>
            <a:chOff x="1786" y="1167"/>
            <a:chExt cx="755" cy="849"/>
          </a:xfrm>
        </p:grpSpPr>
        <p:sp>
          <p:nvSpPr>
            <p:cNvPr id="20517" name="Oval 20"/>
            <p:cNvSpPr>
              <a:spLocks noChangeArrowheads="1"/>
            </p:cNvSpPr>
            <p:nvPr/>
          </p:nvSpPr>
          <p:spPr bwMode="auto">
            <a:xfrm rot="20970512" flipH="1">
              <a:off x="2071" y="1972"/>
              <a:ext cx="201" cy="44"/>
            </a:xfrm>
            <a:prstGeom prst="ellipse">
              <a:avLst/>
            </a:prstGeom>
            <a:solidFill>
              <a:srgbClr val="34A3B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0518" name="Group 21"/>
            <p:cNvGrpSpPr>
              <a:grpSpLocks/>
            </p:cNvGrpSpPr>
            <p:nvPr/>
          </p:nvGrpSpPr>
          <p:grpSpPr bwMode="auto">
            <a:xfrm>
              <a:off x="1786" y="1167"/>
              <a:ext cx="755" cy="756"/>
              <a:chOff x="4676" y="801"/>
              <a:chExt cx="1084" cy="1086"/>
            </a:xfrm>
          </p:grpSpPr>
          <p:sp>
            <p:nvSpPr>
              <p:cNvPr id="20519" name="Oval 17"/>
              <p:cNvSpPr>
                <a:spLocks noChangeAspect="1" noChangeArrowheads="1"/>
              </p:cNvSpPr>
              <p:nvPr/>
            </p:nvSpPr>
            <p:spPr bwMode="auto">
              <a:xfrm>
                <a:off x="4676" y="801"/>
                <a:ext cx="1084" cy="1086"/>
              </a:xfrm>
              <a:prstGeom prst="ellipse">
                <a:avLst/>
              </a:prstGeom>
              <a:gradFill rotWithShape="1">
                <a:gsLst>
                  <a:gs pos="0">
                    <a:srgbClr val="D7DF21"/>
                  </a:gs>
                  <a:gs pos="100000">
                    <a:srgbClr val="C4CB1E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/>
                <a:r>
                  <a:rPr kumimoji="0" lang="ko-KR" altLang="ko-KR" sz="160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</a:p>
            </p:txBody>
          </p:sp>
          <p:sp>
            <p:nvSpPr>
              <p:cNvPr id="20520" name="Freeform 23"/>
              <p:cNvSpPr>
                <a:spLocks/>
              </p:cNvSpPr>
              <p:nvPr/>
            </p:nvSpPr>
            <p:spPr bwMode="auto">
              <a:xfrm>
                <a:off x="4714" y="831"/>
                <a:ext cx="1005" cy="594"/>
              </a:xfrm>
              <a:custGeom>
                <a:avLst/>
                <a:gdLst>
                  <a:gd name="T0" fmla="*/ 823 w 1639"/>
                  <a:gd name="T1" fmla="*/ 0 h 1035"/>
                  <a:gd name="T2" fmla="*/ 898 w 1639"/>
                  <a:gd name="T3" fmla="*/ 3 h 1035"/>
                  <a:gd name="T4" fmla="*/ 971 w 1639"/>
                  <a:gd name="T5" fmla="*/ 12 h 1035"/>
                  <a:gd name="T6" fmla="*/ 1043 w 1639"/>
                  <a:gd name="T7" fmla="*/ 28 h 1035"/>
                  <a:gd name="T8" fmla="*/ 1111 w 1639"/>
                  <a:gd name="T9" fmla="*/ 50 h 1035"/>
                  <a:gd name="T10" fmla="*/ 1177 w 1639"/>
                  <a:gd name="T11" fmla="*/ 78 h 1035"/>
                  <a:gd name="T12" fmla="*/ 1239 w 1639"/>
                  <a:gd name="T13" fmla="*/ 111 h 1035"/>
                  <a:gd name="T14" fmla="*/ 1299 w 1639"/>
                  <a:gd name="T15" fmla="*/ 149 h 1035"/>
                  <a:gd name="T16" fmla="*/ 1355 w 1639"/>
                  <a:gd name="T17" fmla="*/ 192 h 1035"/>
                  <a:gd name="T18" fmla="*/ 1407 w 1639"/>
                  <a:gd name="T19" fmla="*/ 239 h 1035"/>
                  <a:gd name="T20" fmla="*/ 1455 w 1639"/>
                  <a:gd name="T21" fmla="*/ 290 h 1035"/>
                  <a:gd name="T22" fmla="*/ 1499 w 1639"/>
                  <a:gd name="T23" fmla="*/ 346 h 1035"/>
                  <a:gd name="T24" fmla="*/ 1538 w 1639"/>
                  <a:gd name="T25" fmla="*/ 404 h 1035"/>
                  <a:gd name="T26" fmla="*/ 1572 w 1639"/>
                  <a:gd name="T27" fmla="*/ 466 h 1035"/>
                  <a:gd name="T28" fmla="*/ 1600 w 1639"/>
                  <a:gd name="T29" fmla="*/ 532 h 1035"/>
                  <a:gd name="T30" fmla="*/ 1622 w 1639"/>
                  <a:gd name="T31" fmla="*/ 601 h 1035"/>
                  <a:gd name="T32" fmla="*/ 1639 w 1639"/>
                  <a:gd name="T33" fmla="*/ 671 h 1035"/>
                  <a:gd name="T34" fmla="*/ 1591 w 1639"/>
                  <a:gd name="T35" fmla="*/ 724 h 1035"/>
                  <a:gd name="T36" fmla="*/ 1538 w 1639"/>
                  <a:gd name="T37" fmla="*/ 774 h 1035"/>
                  <a:gd name="T38" fmla="*/ 1480 w 1639"/>
                  <a:gd name="T39" fmla="*/ 820 h 1035"/>
                  <a:gd name="T40" fmla="*/ 1417 w 1639"/>
                  <a:gd name="T41" fmla="*/ 863 h 1035"/>
                  <a:gd name="T42" fmla="*/ 1352 w 1639"/>
                  <a:gd name="T43" fmla="*/ 901 h 1035"/>
                  <a:gd name="T44" fmla="*/ 1282 w 1639"/>
                  <a:gd name="T45" fmla="*/ 935 h 1035"/>
                  <a:gd name="T46" fmla="*/ 1208 w 1639"/>
                  <a:gd name="T47" fmla="*/ 965 h 1035"/>
                  <a:gd name="T48" fmla="*/ 1132 w 1639"/>
                  <a:gd name="T49" fmla="*/ 989 h 1035"/>
                  <a:gd name="T50" fmla="*/ 1053 w 1639"/>
                  <a:gd name="T51" fmla="*/ 1009 h 1035"/>
                  <a:gd name="T52" fmla="*/ 970 w 1639"/>
                  <a:gd name="T53" fmla="*/ 1024 h 1035"/>
                  <a:gd name="T54" fmla="*/ 886 w 1639"/>
                  <a:gd name="T55" fmla="*/ 1032 h 1035"/>
                  <a:gd name="T56" fmla="*/ 800 w 1639"/>
                  <a:gd name="T57" fmla="*/ 1035 h 1035"/>
                  <a:gd name="T58" fmla="*/ 713 w 1639"/>
                  <a:gd name="T59" fmla="*/ 1032 h 1035"/>
                  <a:gd name="T60" fmla="*/ 627 w 1639"/>
                  <a:gd name="T61" fmla="*/ 1023 h 1035"/>
                  <a:gd name="T62" fmla="*/ 544 w 1639"/>
                  <a:gd name="T63" fmla="*/ 1009 h 1035"/>
                  <a:gd name="T64" fmla="*/ 463 w 1639"/>
                  <a:gd name="T65" fmla="*/ 988 h 1035"/>
                  <a:gd name="T66" fmla="*/ 385 w 1639"/>
                  <a:gd name="T67" fmla="*/ 963 h 1035"/>
                  <a:gd name="T68" fmla="*/ 312 w 1639"/>
                  <a:gd name="T69" fmla="*/ 933 h 1035"/>
                  <a:gd name="T70" fmla="*/ 240 w 1639"/>
                  <a:gd name="T71" fmla="*/ 897 h 1035"/>
                  <a:gd name="T72" fmla="*/ 174 w 1639"/>
                  <a:gd name="T73" fmla="*/ 858 h 1035"/>
                  <a:gd name="T74" fmla="*/ 112 w 1639"/>
                  <a:gd name="T75" fmla="*/ 815 h 1035"/>
                  <a:gd name="T76" fmla="*/ 53 w 1639"/>
                  <a:gd name="T77" fmla="*/ 767 h 1035"/>
                  <a:gd name="T78" fmla="*/ 0 w 1639"/>
                  <a:gd name="T79" fmla="*/ 716 h 1035"/>
                  <a:gd name="T80" fmla="*/ 14 w 1639"/>
                  <a:gd name="T81" fmla="*/ 641 h 1035"/>
                  <a:gd name="T82" fmla="*/ 35 w 1639"/>
                  <a:gd name="T83" fmla="*/ 569 h 1035"/>
                  <a:gd name="T84" fmla="*/ 61 w 1639"/>
                  <a:gd name="T85" fmla="*/ 500 h 1035"/>
                  <a:gd name="T86" fmla="*/ 93 w 1639"/>
                  <a:gd name="T87" fmla="*/ 433 h 1035"/>
                  <a:gd name="T88" fmla="*/ 131 w 1639"/>
                  <a:gd name="T89" fmla="*/ 371 h 1035"/>
                  <a:gd name="T90" fmla="*/ 175 w 1639"/>
                  <a:gd name="T91" fmla="*/ 311 h 1035"/>
                  <a:gd name="T92" fmla="*/ 223 w 1639"/>
                  <a:gd name="T93" fmla="*/ 256 h 1035"/>
                  <a:gd name="T94" fmla="*/ 275 w 1639"/>
                  <a:gd name="T95" fmla="*/ 205 h 1035"/>
                  <a:gd name="T96" fmla="*/ 332 w 1639"/>
                  <a:gd name="T97" fmla="*/ 161 h 1035"/>
                  <a:gd name="T98" fmla="*/ 393 w 1639"/>
                  <a:gd name="T99" fmla="*/ 119 h 1035"/>
                  <a:gd name="T100" fmla="*/ 458 w 1639"/>
                  <a:gd name="T101" fmla="*/ 85 h 1035"/>
                  <a:gd name="T102" fmla="*/ 526 w 1639"/>
                  <a:gd name="T103" fmla="*/ 55 h 1035"/>
                  <a:gd name="T104" fmla="*/ 597 w 1639"/>
                  <a:gd name="T105" fmla="*/ 31 h 1035"/>
                  <a:gd name="T106" fmla="*/ 669 w 1639"/>
                  <a:gd name="T107" fmla="*/ 13 h 1035"/>
                  <a:gd name="T108" fmla="*/ 745 w 1639"/>
                  <a:gd name="T109" fmla="*/ 3 h 1035"/>
                  <a:gd name="T110" fmla="*/ 823 w 1639"/>
                  <a:gd name="T111" fmla="*/ 0 h 10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639"/>
                  <a:gd name="T169" fmla="*/ 0 h 1035"/>
                  <a:gd name="T170" fmla="*/ 1639 w 1639"/>
                  <a:gd name="T171" fmla="*/ 1035 h 10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639" h="1035">
                    <a:moveTo>
                      <a:pt x="823" y="0"/>
                    </a:moveTo>
                    <a:lnTo>
                      <a:pt x="898" y="3"/>
                    </a:lnTo>
                    <a:lnTo>
                      <a:pt x="971" y="12"/>
                    </a:lnTo>
                    <a:lnTo>
                      <a:pt x="1043" y="28"/>
                    </a:lnTo>
                    <a:lnTo>
                      <a:pt x="1111" y="50"/>
                    </a:lnTo>
                    <a:lnTo>
                      <a:pt x="1177" y="78"/>
                    </a:lnTo>
                    <a:lnTo>
                      <a:pt x="1239" y="111"/>
                    </a:lnTo>
                    <a:lnTo>
                      <a:pt x="1299" y="149"/>
                    </a:lnTo>
                    <a:lnTo>
                      <a:pt x="1355" y="192"/>
                    </a:lnTo>
                    <a:lnTo>
                      <a:pt x="1407" y="239"/>
                    </a:lnTo>
                    <a:lnTo>
                      <a:pt x="1455" y="290"/>
                    </a:lnTo>
                    <a:lnTo>
                      <a:pt x="1499" y="346"/>
                    </a:lnTo>
                    <a:lnTo>
                      <a:pt x="1538" y="404"/>
                    </a:lnTo>
                    <a:lnTo>
                      <a:pt x="1572" y="466"/>
                    </a:lnTo>
                    <a:lnTo>
                      <a:pt x="1600" y="532"/>
                    </a:lnTo>
                    <a:lnTo>
                      <a:pt x="1622" y="601"/>
                    </a:lnTo>
                    <a:lnTo>
                      <a:pt x="1639" y="671"/>
                    </a:lnTo>
                    <a:lnTo>
                      <a:pt x="1591" y="724"/>
                    </a:lnTo>
                    <a:lnTo>
                      <a:pt x="1538" y="774"/>
                    </a:lnTo>
                    <a:lnTo>
                      <a:pt x="1480" y="820"/>
                    </a:lnTo>
                    <a:lnTo>
                      <a:pt x="1417" y="863"/>
                    </a:lnTo>
                    <a:lnTo>
                      <a:pt x="1352" y="901"/>
                    </a:lnTo>
                    <a:lnTo>
                      <a:pt x="1282" y="935"/>
                    </a:lnTo>
                    <a:lnTo>
                      <a:pt x="1208" y="965"/>
                    </a:lnTo>
                    <a:lnTo>
                      <a:pt x="1132" y="989"/>
                    </a:lnTo>
                    <a:lnTo>
                      <a:pt x="1053" y="1009"/>
                    </a:lnTo>
                    <a:lnTo>
                      <a:pt x="970" y="1024"/>
                    </a:lnTo>
                    <a:lnTo>
                      <a:pt x="886" y="1032"/>
                    </a:lnTo>
                    <a:lnTo>
                      <a:pt x="800" y="1035"/>
                    </a:lnTo>
                    <a:lnTo>
                      <a:pt x="713" y="1032"/>
                    </a:lnTo>
                    <a:lnTo>
                      <a:pt x="627" y="1023"/>
                    </a:lnTo>
                    <a:lnTo>
                      <a:pt x="544" y="1009"/>
                    </a:lnTo>
                    <a:lnTo>
                      <a:pt x="463" y="988"/>
                    </a:lnTo>
                    <a:lnTo>
                      <a:pt x="385" y="963"/>
                    </a:lnTo>
                    <a:lnTo>
                      <a:pt x="312" y="933"/>
                    </a:lnTo>
                    <a:lnTo>
                      <a:pt x="240" y="897"/>
                    </a:lnTo>
                    <a:lnTo>
                      <a:pt x="174" y="858"/>
                    </a:lnTo>
                    <a:lnTo>
                      <a:pt x="112" y="815"/>
                    </a:lnTo>
                    <a:lnTo>
                      <a:pt x="53" y="767"/>
                    </a:lnTo>
                    <a:lnTo>
                      <a:pt x="0" y="716"/>
                    </a:lnTo>
                    <a:lnTo>
                      <a:pt x="14" y="641"/>
                    </a:lnTo>
                    <a:lnTo>
                      <a:pt x="35" y="569"/>
                    </a:lnTo>
                    <a:lnTo>
                      <a:pt x="61" y="500"/>
                    </a:lnTo>
                    <a:lnTo>
                      <a:pt x="93" y="433"/>
                    </a:lnTo>
                    <a:lnTo>
                      <a:pt x="131" y="371"/>
                    </a:lnTo>
                    <a:lnTo>
                      <a:pt x="175" y="311"/>
                    </a:lnTo>
                    <a:lnTo>
                      <a:pt x="223" y="256"/>
                    </a:lnTo>
                    <a:lnTo>
                      <a:pt x="275" y="205"/>
                    </a:lnTo>
                    <a:lnTo>
                      <a:pt x="332" y="161"/>
                    </a:lnTo>
                    <a:lnTo>
                      <a:pt x="393" y="119"/>
                    </a:lnTo>
                    <a:lnTo>
                      <a:pt x="458" y="85"/>
                    </a:lnTo>
                    <a:lnTo>
                      <a:pt x="526" y="55"/>
                    </a:lnTo>
                    <a:lnTo>
                      <a:pt x="597" y="31"/>
                    </a:lnTo>
                    <a:lnTo>
                      <a:pt x="669" y="13"/>
                    </a:lnTo>
                    <a:lnTo>
                      <a:pt x="745" y="3"/>
                    </a:lnTo>
                    <a:lnTo>
                      <a:pt x="82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EAEAEA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 sz="16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521" name="Freeform 24"/>
              <p:cNvSpPr>
                <a:spLocks/>
              </p:cNvSpPr>
              <p:nvPr/>
            </p:nvSpPr>
            <p:spPr bwMode="auto">
              <a:xfrm>
                <a:off x="4751" y="1502"/>
                <a:ext cx="950" cy="348"/>
              </a:xfrm>
              <a:custGeom>
                <a:avLst/>
                <a:gdLst>
                  <a:gd name="T0" fmla="*/ 0 w 1681"/>
                  <a:gd name="T1" fmla="*/ 0 h 697"/>
                  <a:gd name="T2" fmla="*/ 49 w 1681"/>
                  <a:gd name="T3" fmla="*/ 53 h 697"/>
                  <a:gd name="T4" fmla="*/ 103 w 1681"/>
                  <a:gd name="T5" fmla="*/ 103 h 697"/>
                  <a:gd name="T6" fmla="*/ 162 w 1681"/>
                  <a:gd name="T7" fmla="*/ 148 h 697"/>
                  <a:gd name="T8" fmla="*/ 224 w 1681"/>
                  <a:gd name="T9" fmla="*/ 191 h 697"/>
                  <a:gd name="T10" fmla="*/ 291 w 1681"/>
                  <a:gd name="T11" fmla="*/ 229 h 697"/>
                  <a:gd name="T12" fmla="*/ 360 w 1681"/>
                  <a:gd name="T13" fmla="*/ 262 h 697"/>
                  <a:gd name="T14" fmla="*/ 433 w 1681"/>
                  <a:gd name="T15" fmla="*/ 291 h 697"/>
                  <a:gd name="T16" fmla="*/ 509 w 1681"/>
                  <a:gd name="T17" fmla="*/ 315 h 697"/>
                  <a:gd name="T18" fmla="*/ 589 w 1681"/>
                  <a:gd name="T19" fmla="*/ 335 h 697"/>
                  <a:gd name="T20" fmla="*/ 670 w 1681"/>
                  <a:gd name="T21" fmla="*/ 349 h 697"/>
                  <a:gd name="T22" fmla="*/ 754 w 1681"/>
                  <a:gd name="T23" fmla="*/ 357 h 697"/>
                  <a:gd name="T24" fmla="*/ 840 w 1681"/>
                  <a:gd name="T25" fmla="*/ 360 h 697"/>
                  <a:gd name="T26" fmla="*/ 926 w 1681"/>
                  <a:gd name="T27" fmla="*/ 357 h 697"/>
                  <a:gd name="T28" fmla="*/ 1010 w 1681"/>
                  <a:gd name="T29" fmla="*/ 349 h 697"/>
                  <a:gd name="T30" fmla="*/ 1092 w 1681"/>
                  <a:gd name="T31" fmla="*/ 335 h 697"/>
                  <a:gd name="T32" fmla="*/ 1171 w 1681"/>
                  <a:gd name="T33" fmla="*/ 315 h 697"/>
                  <a:gd name="T34" fmla="*/ 1247 w 1681"/>
                  <a:gd name="T35" fmla="*/ 291 h 697"/>
                  <a:gd name="T36" fmla="*/ 1321 w 1681"/>
                  <a:gd name="T37" fmla="*/ 262 h 697"/>
                  <a:gd name="T38" fmla="*/ 1390 w 1681"/>
                  <a:gd name="T39" fmla="*/ 229 h 697"/>
                  <a:gd name="T40" fmla="*/ 1456 w 1681"/>
                  <a:gd name="T41" fmla="*/ 191 h 697"/>
                  <a:gd name="T42" fmla="*/ 1518 w 1681"/>
                  <a:gd name="T43" fmla="*/ 148 h 697"/>
                  <a:gd name="T44" fmla="*/ 1577 w 1681"/>
                  <a:gd name="T45" fmla="*/ 103 h 697"/>
                  <a:gd name="T46" fmla="*/ 1631 w 1681"/>
                  <a:gd name="T47" fmla="*/ 53 h 697"/>
                  <a:gd name="T48" fmla="*/ 1681 w 1681"/>
                  <a:gd name="T49" fmla="*/ 0 h 697"/>
                  <a:gd name="T50" fmla="*/ 1663 w 1681"/>
                  <a:gd name="T51" fmla="*/ 74 h 697"/>
                  <a:gd name="T52" fmla="*/ 1640 w 1681"/>
                  <a:gd name="T53" fmla="*/ 144 h 697"/>
                  <a:gd name="T54" fmla="*/ 1612 w 1681"/>
                  <a:gd name="T55" fmla="*/ 212 h 697"/>
                  <a:gd name="T56" fmla="*/ 1577 w 1681"/>
                  <a:gd name="T57" fmla="*/ 276 h 697"/>
                  <a:gd name="T58" fmla="*/ 1537 w 1681"/>
                  <a:gd name="T59" fmla="*/ 337 h 697"/>
                  <a:gd name="T60" fmla="*/ 1492 w 1681"/>
                  <a:gd name="T61" fmla="*/ 394 h 697"/>
                  <a:gd name="T62" fmla="*/ 1443 w 1681"/>
                  <a:gd name="T63" fmla="*/ 449 h 697"/>
                  <a:gd name="T64" fmla="*/ 1390 w 1681"/>
                  <a:gd name="T65" fmla="*/ 497 h 697"/>
                  <a:gd name="T66" fmla="*/ 1331 w 1681"/>
                  <a:gd name="T67" fmla="*/ 542 h 697"/>
                  <a:gd name="T68" fmla="*/ 1270 w 1681"/>
                  <a:gd name="T69" fmla="*/ 581 h 697"/>
                  <a:gd name="T70" fmla="*/ 1206 w 1681"/>
                  <a:gd name="T71" fmla="*/ 615 h 697"/>
                  <a:gd name="T72" fmla="*/ 1138 w 1681"/>
                  <a:gd name="T73" fmla="*/ 644 h 697"/>
                  <a:gd name="T74" fmla="*/ 1067 w 1681"/>
                  <a:gd name="T75" fmla="*/ 667 h 697"/>
                  <a:gd name="T76" fmla="*/ 993 w 1681"/>
                  <a:gd name="T77" fmla="*/ 683 h 697"/>
                  <a:gd name="T78" fmla="*/ 917 w 1681"/>
                  <a:gd name="T79" fmla="*/ 693 h 697"/>
                  <a:gd name="T80" fmla="*/ 840 w 1681"/>
                  <a:gd name="T81" fmla="*/ 697 h 697"/>
                  <a:gd name="T82" fmla="*/ 763 w 1681"/>
                  <a:gd name="T83" fmla="*/ 693 h 697"/>
                  <a:gd name="T84" fmla="*/ 687 w 1681"/>
                  <a:gd name="T85" fmla="*/ 683 h 697"/>
                  <a:gd name="T86" fmla="*/ 614 w 1681"/>
                  <a:gd name="T87" fmla="*/ 667 h 697"/>
                  <a:gd name="T88" fmla="*/ 543 w 1681"/>
                  <a:gd name="T89" fmla="*/ 644 h 697"/>
                  <a:gd name="T90" fmla="*/ 475 w 1681"/>
                  <a:gd name="T91" fmla="*/ 615 h 697"/>
                  <a:gd name="T92" fmla="*/ 410 w 1681"/>
                  <a:gd name="T93" fmla="*/ 581 h 697"/>
                  <a:gd name="T94" fmla="*/ 349 w 1681"/>
                  <a:gd name="T95" fmla="*/ 542 h 697"/>
                  <a:gd name="T96" fmla="*/ 291 w 1681"/>
                  <a:gd name="T97" fmla="*/ 497 h 697"/>
                  <a:gd name="T98" fmla="*/ 238 w 1681"/>
                  <a:gd name="T99" fmla="*/ 449 h 697"/>
                  <a:gd name="T100" fmla="*/ 189 w 1681"/>
                  <a:gd name="T101" fmla="*/ 394 h 697"/>
                  <a:gd name="T102" fmla="*/ 144 w 1681"/>
                  <a:gd name="T103" fmla="*/ 337 h 697"/>
                  <a:gd name="T104" fmla="*/ 103 w 1681"/>
                  <a:gd name="T105" fmla="*/ 276 h 697"/>
                  <a:gd name="T106" fmla="*/ 69 w 1681"/>
                  <a:gd name="T107" fmla="*/ 212 h 697"/>
                  <a:gd name="T108" fmla="*/ 40 w 1681"/>
                  <a:gd name="T109" fmla="*/ 144 h 697"/>
                  <a:gd name="T110" fmla="*/ 17 w 1681"/>
                  <a:gd name="T111" fmla="*/ 74 h 697"/>
                  <a:gd name="T112" fmla="*/ 0 w 1681"/>
                  <a:gd name="T113" fmla="*/ 0 h 69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681"/>
                  <a:gd name="T172" fmla="*/ 0 h 697"/>
                  <a:gd name="T173" fmla="*/ 1681 w 1681"/>
                  <a:gd name="T174" fmla="*/ 697 h 69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681" h="697">
                    <a:moveTo>
                      <a:pt x="0" y="0"/>
                    </a:moveTo>
                    <a:lnTo>
                      <a:pt x="49" y="53"/>
                    </a:lnTo>
                    <a:lnTo>
                      <a:pt x="103" y="103"/>
                    </a:lnTo>
                    <a:lnTo>
                      <a:pt x="162" y="148"/>
                    </a:lnTo>
                    <a:lnTo>
                      <a:pt x="224" y="191"/>
                    </a:lnTo>
                    <a:lnTo>
                      <a:pt x="291" y="229"/>
                    </a:lnTo>
                    <a:lnTo>
                      <a:pt x="360" y="262"/>
                    </a:lnTo>
                    <a:lnTo>
                      <a:pt x="433" y="291"/>
                    </a:lnTo>
                    <a:lnTo>
                      <a:pt x="509" y="315"/>
                    </a:lnTo>
                    <a:lnTo>
                      <a:pt x="589" y="335"/>
                    </a:lnTo>
                    <a:lnTo>
                      <a:pt x="670" y="349"/>
                    </a:lnTo>
                    <a:lnTo>
                      <a:pt x="754" y="357"/>
                    </a:lnTo>
                    <a:lnTo>
                      <a:pt x="840" y="360"/>
                    </a:lnTo>
                    <a:lnTo>
                      <a:pt x="926" y="357"/>
                    </a:lnTo>
                    <a:lnTo>
                      <a:pt x="1010" y="349"/>
                    </a:lnTo>
                    <a:lnTo>
                      <a:pt x="1092" y="335"/>
                    </a:lnTo>
                    <a:lnTo>
                      <a:pt x="1171" y="315"/>
                    </a:lnTo>
                    <a:lnTo>
                      <a:pt x="1247" y="291"/>
                    </a:lnTo>
                    <a:lnTo>
                      <a:pt x="1321" y="262"/>
                    </a:lnTo>
                    <a:lnTo>
                      <a:pt x="1390" y="229"/>
                    </a:lnTo>
                    <a:lnTo>
                      <a:pt x="1456" y="191"/>
                    </a:lnTo>
                    <a:lnTo>
                      <a:pt x="1518" y="148"/>
                    </a:lnTo>
                    <a:lnTo>
                      <a:pt x="1577" y="103"/>
                    </a:lnTo>
                    <a:lnTo>
                      <a:pt x="1631" y="53"/>
                    </a:lnTo>
                    <a:lnTo>
                      <a:pt x="1681" y="0"/>
                    </a:lnTo>
                    <a:lnTo>
                      <a:pt x="1663" y="74"/>
                    </a:lnTo>
                    <a:lnTo>
                      <a:pt x="1640" y="144"/>
                    </a:lnTo>
                    <a:lnTo>
                      <a:pt x="1612" y="212"/>
                    </a:lnTo>
                    <a:lnTo>
                      <a:pt x="1577" y="276"/>
                    </a:lnTo>
                    <a:lnTo>
                      <a:pt x="1537" y="337"/>
                    </a:lnTo>
                    <a:lnTo>
                      <a:pt x="1492" y="394"/>
                    </a:lnTo>
                    <a:lnTo>
                      <a:pt x="1443" y="449"/>
                    </a:lnTo>
                    <a:lnTo>
                      <a:pt x="1390" y="497"/>
                    </a:lnTo>
                    <a:lnTo>
                      <a:pt x="1331" y="542"/>
                    </a:lnTo>
                    <a:lnTo>
                      <a:pt x="1270" y="581"/>
                    </a:lnTo>
                    <a:lnTo>
                      <a:pt x="1206" y="615"/>
                    </a:lnTo>
                    <a:lnTo>
                      <a:pt x="1138" y="644"/>
                    </a:lnTo>
                    <a:lnTo>
                      <a:pt x="1067" y="667"/>
                    </a:lnTo>
                    <a:lnTo>
                      <a:pt x="993" y="683"/>
                    </a:lnTo>
                    <a:lnTo>
                      <a:pt x="917" y="693"/>
                    </a:lnTo>
                    <a:lnTo>
                      <a:pt x="840" y="697"/>
                    </a:lnTo>
                    <a:lnTo>
                      <a:pt x="763" y="693"/>
                    </a:lnTo>
                    <a:lnTo>
                      <a:pt x="687" y="683"/>
                    </a:lnTo>
                    <a:lnTo>
                      <a:pt x="614" y="667"/>
                    </a:lnTo>
                    <a:lnTo>
                      <a:pt x="543" y="644"/>
                    </a:lnTo>
                    <a:lnTo>
                      <a:pt x="475" y="615"/>
                    </a:lnTo>
                    <a:lnTo>
                      <a:pt x="410" y="581"/>
                    </a:lnTo>
                    <a:lnTo>
                      <a:pt x="349" y="542"/>
                    </a:lnTo>
                    <a:lnTo>
                      <a:pt x="291" y="497"/>
                    </a:lnTo>
                    <a:lnTo>
                      <a:pt x="238" y="449"/>
                    </a:lnTo>
                    <a:lnTo>
                      <a:pt x="189" y="394"/>
                    </a:lnTo>
                    <a:lnTo>
                      <a:pt x="144" y="337"/>
                    </a:lnTo>
                    <a:lnTo>
                      <a:pt x="103" y="276"/>
                    </a:lnTo>
                    <a:lnTo>
                      <a:pt x="69" y="212"/>
                    </a:lnTo>
                    <a:lnTo>
                      <a:pt x="40" y="144"/>
                    </a:lnTo>
                    <a:lnTo>
                      <a:pt x="17" y="7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 sz="16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20485" name="Group 30"/>
          <p:cNvGrpSpPr>
            <a:grpSpLocks/>
          </p:cNvGrpSpPr>
          <p:nvPr/>
        </p:nvGrpSpPr>
        <p:grpSpPr bwMode="auto">
          <a:xfrm>
            <a:off x="588963" y="3838575"/>
            <a:ext cx="1300162" cy="1439863"/>
            <a:chOff x="672" y="2127"/>
            <a:chExt cx="755" cy="837"/>
          </a:xfrm>
        </p:grpSpPr>
        <p:sp>
          <p:nvSpPr>
            <p:cNvPr id="20512" name="Oval 31"/>
            <p:cNvSpPr>
              <a:spLocks noChangeArrowheads="1"/>
            </p:cNvSpPr>
            <p:nvPr/>
          </p:nvSpPr>
          <p:spPr bwMode="auto">
            <a:xfrm>
              <a:off x="906" y="2880"/>
              <a:ext cx="282" cy="84"/>
            </a:xfrm>
            <a:prstGeom prst="ellipse">
              <a:avLst/>
            </a:prstGeom>
            <a:solidFill>
              <a:srgbClr val="34A3B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0513" name="Group 32"/>
            <p:cNvGrpSpPr>
              <a:grpSpLocks/>
            </p:cNvGrpSpPr>
            <p:nvPr/>
          </p:nvGrpSpPr>
          <p:grpSpPr bwMode="auto">
            <a:xfrm>
              <a:off x="672" y="2127"/>
              <a:ext cx="755" cy="756"/>
              <a:chOff x="510" y="801"/>
              <a:chExt cx="1084" cy="1086"/>
            </a:xfrm>
          </p:grpSpPr>
          <p:sp>
            <p:nvSpPr>
              <p:cNvPr id="20514" name="Oval 17"/>
              <p:cNvSpPr>
                <a:spLocks noChangeAspect="1" noChangeArrowheads="1"/>
              </p:cNvSpPr>
              <p:nvPr/>
            </p:nvSpPr>
            <p:spPr bwMode="auto">
              <a:xfrm>
                <a:off x="510" y="801"/>
                <a:ext cx="1084" cy="1086"/>
              </a:xfrm>
              <a:prstGeom prst="ellipse">
                <a:avLst/>
              </a:prstGeom>
              <a:solidFill>
                <a:srgbClr val="5EC8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/>
                <a:r>
                  <a:rPr kumimoji="0" lang="ko-KR" altLang="ko-KR" sz="160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</a:p>
            </p:txBody>
          </p:sp>
          <p:sp>
            <p:nvSpPr>
              <p:cNvPr id="20515" name="Freeform 34"/>
              <p:cNvSpPr>
                <a:spLocks/>
              </p:cNvSpPr>
              <p:nvPr/>
            </p:nvSpPr>
            <p:spPr bwMode="auto">
              <a:xfrm>
                <a:off x="548" y="831"/>
                <a:ext cx="1005" cy="594"/>
              </a:xfrm>
              <a:custGeom>
                <a:avLst/>
                <a:gdLst>
                  <a:gd name="T0" fmla="*/ 823 w 1639"/>
                  <a:gd name="T1" fmla="*/ 0 h 1035"/>
                  <a:gd name="T2" fmla="*/ 898 w 1639"/>
                  <a:gd name="T3" fmla="*/ 3 h 1035"/>
                  <a:gd name="T4" fmla="*/ 971 w 1639"/>
                  <a:gd name="T5" fmla="*/ 12 h 1035"/>
                  <a:gd name="T6" fmla="*/ 1043 w 1639"/>
                  <a:gd name="T7" fmla="*/ 28 h 1035"/>
                  <a:gd name="T8" fmla="*/ 1111 w 1639"/>
                  <a:gd name="T9" fmla="*/ 50 h 1035"/>
                  <a:gd name="T10" fmla="*/ 1177 w 1639"/>
                  <a:gd name="T11" fmla="*/ 78 h 1035"/>
                  <a:gd name="T12" fmla="*/ 1239 w 1639"/>
                  <a:gd name="T13" fmla="*/ 111 h 1035"/>
                  <a:gd name="T14" fmla="*/ 1299 w 1639"/>
                  <a:gd name="T15" fmla="*/ 149 h 1035"/>
                  <a:gd name="T16" fmla="*/ 1355 w 1639"/>
                  <a:gd name="T17" fmla="*/ 192 h 1035"/>
                  <a:gd name="T18" fmla="*/ 1407 w 1639"/>
                  <a:gd name="T19" fmla="*/ 239 h 1035"/>
                  <a:gd name="T20" fmla="*/ 1455 w 1639"/>
                  <a:gd name="T21" fmla="*/ 290 h 1035"/>
                  <a:gd name="T22" fmla="*/ 1499 w 1639"/>
                  <a:gd name="T23" fmla="*/ 346 h 1035"/>
                  <a:gd name="T24" fmla="*/ 1538 w 1639"/>
                  <a:gd name="T25" fmla="*/ 404 h 1035"/>
                  <a:gd name="T26" fmla="*/ 1572 w 1639"/>
                  <a:gd name="T27" fmla="*/ 466 h 1035"/>
                  <a:gd name="T28" fmla="*/ 1600 w 1639"/>
                  <a:gd name="T29" fmla="*/ 532 h 1035"/>
                  <a:gd name="T30" fmla="*/ 1622 w 1639"/>
                  <a:gd name="T31" fmla="*/ 601 h 1035"/>
                  <a:gd name="T32" fmla="*/ 1639 w 1639"/>
                  <a:gd name="T33" fmla="*/ 671 h 1035"/>
                  <a:gd name="T34" fmla="*/ 1591 w 1639"/>
                  <a:gd name="T35" fmla="*/ 724 h 1035"/>
                  <a:gd name="T36" fmla="*/ 1538 w 1639"/>
                  <a:gd name="T37" fmla="*/ 774 h 1035"/>
                  <a:gd name="T38" fmla="*/ 1480 w 1639"/>
                  <a:gd name="T39" fmla="*/ 820 h 1035"/>
                  <a:gd name="T40" fmla="*/ 1417 w 1639"/>
                  <a:gd name="T41" fmla="*/ 863 h 1035"/>
                  <a:gd name="T42" fmla="*/ 1352 w 1639"/>
                  <a:gd name="T43" fmla="*/ 901 h 1035"/>
                  <a:gd name="T44" fmla="*/ 1282 w 1639"/>
                  <a:gd name="T45" fmla="*/ 935 h 1035"/>
                  <a:gd name="T46" fmla="*/ 1208 w 1639"/>
                  <a:gd name="T47" fmla="*/ 965 h 1035"/>
                  <a:gd name="T48" fmla="*/ 1132 w 1639"/>
                  <a:gd name="T49" fmla="*/ 989 h 1035"/>
                  <a:gd name="T50" fmla="*/ 1053 w 1639"/>
                  <a:gd name="T51" fmla="*/ 1009 h 1035"/>
                  <a:gd name="T52" fmla="*/ 970 w 1639"/>
                  <a:gd name="T53" fmla="*/ 1024 h 1035"/>
                  <a:gd name="T54" fmla="*/ 886 w 1639"/>
                  <a:gd name="T55" fmla="*/ 1032 h 1035"/>
                  <a:gd name="T56" fmla="*/ 800 w 1639"/>
                  <a:gd name="T57" fmla="*/ 1035 h 1035"/>
                  <a:gd name="T58" fmla="*/ 713 w 1639"/>
                  <a:gd name="T59" fmla="*/ 1032 h 1035"/>
                  <a:gd name="T60" fmla="*/ 627 w 1639"/>
                  <a:gd name="T61" fmla="*/ 1023 h 1035"/>
                  <a:gd name="T62" fmla="*/ 544 w 1639"/>
                  <a:gd name="T63" fmla="*/ 1009 h 1035"/>
                  <a:gd name="T64" fmla="*/ 463 w 1639"/>
                  <a:gd name="T65" fmla="*/ 988 h 1035"/>
                  <a:gd name="T66" fmla="*/ 385 w 1639"/>
                  <a:gd name="T67" fmla="*/ 963 h 1035"/>
                  <a:gd name="T68" fmla="*/ 312 w 1639"/>
                  <a:gd name="T69" fmla="*/ 933 h 1035"/>
                  <a:gd name="T70" fmla="*/ 240 w 1639"/>
                  <a:gd name="T71" fmla="*/ 897 h 1035"/>
                  <a:gd name="T72" fmla="*/ 174 w 1639"/>
                  <a:gd name="T73" fmla="*/ 858 h 1035"/>
                  <a:gd name="T74" fmla="*/ 112 w 1639"/>
                  <a:gd name="T75" fmla="*/ 815 h 1035"/>
                  <a:gd name="T76" fmla="*/ 53 w 1639"/>
                  <a:gd name="T77" fmla="*/ 767 h 1035"/>
                  <a:gd name="T78" fmla="*/ 0 w 1639"/>
                  <a:gd name="T79" fmla="*/ 716 h 1035"/>
                  <a:gd name="T80" fmla="*/ 14 w 1639"/>
                  <a:gd name="T81" fmla="*/ 641 h 1035"/>
                  <a:gd name="T82" fmla="*/ 35 w 1639"/>
                  <a:gd name="T83" fmla="*/ 569 h 1035"/>
                  <a:gd name="T84" fmla="*/ 61 w 1639"/>
                  <a:gd name="T85" fmla="*/ 500 h 1035"/>
                  <a:gd name="T86" fmla="*/ 93 w 1639"/>
                  <a:gd name="T87" fmla="*/ 433 h 1035"/>
                  <a:gd name="T88" fmla="*/ 131 w 1639"/>
                  <a:gd name="T89" fmla="*/ 371 h 1035"/>
                  <a:gd name="T90" fmla="*/ 175 w 1639"/>
                  <a:gd name="T91" fmla="*/ 311 h 1035"/>
                  <a:gd name="T92" fmla="*/ 223 w 1639"/>
                  <a:gd name="T93" fmla="*/ 256 h 1035"/>
                  <a:gd name="T94" fmla="*/ 275 w 1639"/>
                  <a:gd name="T95" fmla="*/ 205 h 1035"/>
                  <a:gd name="T96" fmla="*/ 332 w 1639"/>
                  <a:gd name="T97" fmla="*/ 161 h 1035"/>
                  <a:gd name="T98" fmla="*/ 393 w 1639"/>
                  <a:gd name="T99" fmla="*/ 119 h 1035"/>
                  <a:gd name="T100" fmla="*/ 458 w 1639"/>
                  <a:gd name="T101" fmla="*/ 85 h 1035"/>
                  <a:gd name="T102" fmla="*/ 526 w 1639"/>
                  <a:gd name="T103" fmla="*/ 55 h 1035"/>
                  <a:gd name="T104" fmla="*/ 597 w 1639"/>
                  <a:gd name="T105" fmla="*/ 31 h 1035"/>
                  <a:gd name="T106" fmla="*/ 669 w 1639"/>
                  <a:gd name="T107" fmla="*/ 13 h 1035"/>
                  <a:gd name="T108" fmla="*/ 745 w 1639"/>
                  <a:gd name="T109" fmla="*/ 3 h 1035"/>
                  <a:gd name="T110" fmla="*/ 823 w 1639"/>
                  <a:gd name="T111" fmla="*/ 0 h 10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639"/>
                  <a:gd name="T169" fmla="*/ 0 h 1035"/>
                  <a:gd name="T170" fmla="*/ 1639 w 1639"/>
                  <a:gd name="T171" fmla="*/ 1035 h 10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639" h="1035">
                    <a:moveTo>
                      <a:pt x="823" y="0"/>
                    </a:moveTo>
                    <a:lnTo>
                      <a:pt x="898" y="3"/>
                    </a:lnTo>
                    <a:lnTo>
                      <a:pt x="971" y="12"/>
                    </a:lnTo>
                    <a:lnTo>
                      <a:pt x="1043" y="28"/>
                    </a:lnTo>
                    <a:lnTo>
                      <a:pt x="1111" y="50"/>
                    </a:lnTo>
                    <a:lnTo>
                      <a:pt x="1177" y="78"/>
                    </a:lnTo>
                    <a:lnTo>
                      <a:pt x="1239" y="111"/>
                    </a:lnTo>
                    <a:lnTo>
                      <a:pt x="1299" y="149"/>
                    </a:lnTo>
                    <a:lnTo>
                      <a:pt x="1355" y="192"/>
                    </a:lnTo>
                    <a:lnTo>
                      <a:pt x="1407" y="239"/>
                    </a:lnTo>
                    <a:lnTo>
                      <a:pt x="1455" y="290"/>
                    </a:lnTo>
                    <a:lnTo>
                      <a:pt x="1499" y="346"/>
                    </a:lnTo>
                    <a:lnTo>
                      <a:pt x="1538" y="404"/>
                    </a:lnTo>
                    <a:lnTo>
                      <a:pt x="1572" y="466"/>
                    </a:lnTo>
                    <a:lnTo>
                      <a:pt x="1600" y="532"/>
                    </a:lnTo>
                    <a:lnTo>
                      <a:pt x="1622" y="601"/>
                    </a:lnTo>
                    <a:lnTo>
                      <a:pt x="1639" y="671"/>
                    </a:lnTo>
                    <a:lnTo>
                      <a:pt x="1591" y="724"/>
                    </a:lnTo>
                    <a:lnTo>
                      <a:pt x="1538" y="774"/>
                    </a:lnTo>
                    <a:lnTo>
                      <a:pt x="1480" y="820"/>
                    </a:lnTo>
                    <a:lnTo>
                      <a:pt x="1417" y="863"/>
                    </a:lnTo>
                    <a:lnTo>
                      <a:pt x="1352" y="901"/>
                    </a:lnTo>
                    <a:lnTo>
                      <a:pt x="1282" y="935"/>
                    </a:lnTo>
                    <a:lnTo>
                      <a:pt x="1208" y="965"/>
                    </a:lnTo>
                    <a:lnTo>
                      <a:pt x="1132" y="989"/>
                    </a:lnTo>
                    <a:lnTo>
                      <a:pt x="1053" y="1009"/>
                    </a:lnTo>
                    <a:lnTo>
                      <a:pt x="970" y="1024"/>
                    </a:lnTo>
                    <a:lnTo>
                      <a:pt x="886" y="1032"/>
                    </a:lnTo>
                    <a:lnTo>
                      <a:pt x="800" y="1035"/>
                    </a:lnTo>
                    <a:lnTo>
                      <a:pt x="713" y="1032"/>
                    </a:lnTo>
                    <a:lnTo>
                      <a:pt x="627" y="1023"/>
                    </a:lnTo>
                    <a:lnTo>
                      <a:pt x="544" y="1009"/>
                    </a:lnTo>
                    <a:lnTo>
                      <a:pt x="463" y="988"/>
                    </a:lnTo>
                    <a:lnTo>
                      <a:pt x="385" y="963"/>
                    </a:lnTo>
                    <a:lnTo>
                      <a:pt x="312" y="933"/>
                    </a:lnTo>
                    <a:lnTo>
                      <a:pt x="240" y="897"/>
                    </a:lnTo>
                    <a:lnTo>
                      <a:pt x="174" y="858"/>
                    </a:lnTo>
                    <a:lnTo>
                      <a:pt x="112" y="815"/>
                    </a:lnTo>
                    <a:lnTo>
                      <a:pt x="53" y="767"/>
                    </a:lnTo>
                    <a:lnTo>
                      <a:pt x="0" y="716"/>
                    </a:lnTo>
                    <a:lnTo>
                      <a:pt x="14" y="641"/>
                    </a:lnTo>
                    <a:lnTo>
                      <a:pt x="35" y="569"/>
                    </a:lnTo>
                    <a:lnTo>
                      <a:pt x="61" y="500"/>
                    </a:lnTo>
                    <a:lnTo>
                      <a:pt x="93" y="433"/>
                    </a:lnTo>
                    <a:lnTo>
                      <a:pt x="131" y="371"/>
                    </a:lnTo>
                    <a:lnTo>
                      <a:pt x="175" y="311"/>
                    </a:lnTo>
                    <a:lnTo>
                      <a:pt x="223" y="256"/>
                    </a:lnTo>
                    <a:lnTo>
                      <a:pt x="275" y="205"/>
                    </a:lnTo>
                    <a:lnTo>
                      <a:pt x="332" y="161"/>
                    </a:lnTo>
                    <a:lnTo>
                      <a:pt x="393" y="119"/>
                    </a:lnTo>
                    <a:lnTo>
                      <a:pt x="458" y="85"/>
                    </a:lnTo>
                    <a:lnTo>
                      <a:pt x="526" y="55"/>
                    </a:lnTo>
                    <a:lnTo>
                      <a:pt x="597" y="31"/>
                    </a:lnTo>
                    <a:lnTo>
                      <a:pt x="669" y="13"/>
                    </a:lnTo>
                    <a:lnTo>
                      <a:pt x="745" y="3"/>
                    </a:lnTo>
                    <a:lnTo>
                      <a:pt x="82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EAEAEA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 sz="16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516" name="Freeform 35"/>
              <p:cNvSpPr>
                <a:spLocks/>
              </p:cNvSpPr>
              <p:nvPr/>
            </p:nvSpPr>
            <p:spPr bwMode="auto">
              <a:xfrm>
                <a:off x="585" y="1502"/>
                <a:ext cx="950" cy="348"/>
              </a:xfrm>
              <a:custGeom>
                <a:avLst/>
                <a:gdLst>
                  <a:gd name="T0" fmla="*/ 0 w 1681"/>
                  <a:gd name="T1" fmla="*/ 0 h 697"/>
                  <a:gd name="T2" fmla="*/ 49 w 1681"/>
                  <a:gd name="T3" fmla="*/ 53 h 697"/>
                  <a:gd name="T4" fmla="*/ 103 w 1681"/>
                  <a:gd name="T5" fmla="*/ 103 h 697"/>
                  <a:gd name="T6" fmla="*/ 162 w 1681"/>
                  <a:gd name="T7" fmla="*/ 148 h 697"/>
                  <a:gd name="T8" fmla="*/ 224 w 1681"/>
                  <a:gd name="T9" fmla="*/ 191 h 697"/>
                  <a:gd name="T10" fmla="*/ 291 w 1681"/>
                  <a:gd name="T11" fmla="*/ 229 h 697"/>
                  <a:gd name="T12" fmla="*/ 360 w 1681"/>
                  <a:gd name="T13" fmla="*/ 262 h 697"/>
                  <a:gd name="T14" fmla="*/ 433 w 1681"/>
                  <a:gd name="T15" fmla="*/ 291 h 697"/>
                  <a:gd name="T16" fmla="*/ 509 w 1681"/>
                  <a:gd name="T17" fmla="*/ 315 h 697"/>
                  <a:gd name="T18" fmla="*/ 589 w 1681"/>
                  <a:gd name="T19" fmla="*/ 335 h 697"/>
                  <a:gd name="T20" fmla="*/ 670 w 1681"/>
                  <a:gd name="T21" fmla="*/ 349 h 697"/>
                  <a:gd name="T22" fmla="*/ 754 w 1681"/>
                  <a:gd name="T23" fmla="*/ 357 h 697"/>
                  <a:gd name="T24" fmla="*/ 840 w 1681"/>
                  <a:gd name="T25" fmla="*/ 360 h 697"/>
                  <a:gd name="T26" fmla="*/ 926 w 1681"/>
                  <a:gd name="T27" fmla="*/ 357 h 697"/>
                  <a:gd name="T28" fmla="*/ 1010 w 1681"/>
                  <a:gd name="T29" fmla="*/ 349 h 697"/>
                  <a:gd name="T30" fmla="*/ 1092 w 1681"/>
                  <a:gd name="T31" fmla="*/ 335 h 697"/>
                  <a:gd name="T32" fmla="*/ 1171 w 1681"/>
                  <a:gd name="T33" fmla="*/ 315 h 697"/>
                  <a:gd name="T34" fmla="*/ 1247 w 1681"/>
                  <a:gd name="T35" fmla="*/ 291 h 697"/>
                  <a:gd name="T36" fmla="*/ 1321 w 1681"/>
                  <a:gd name="T37" fmla="*/ 262 h 697"/>
                  <a:gd name="T38" fmla="*/ 1390 w 1681"/>
                  <a:gd name="T39" fmla="*/ 229 h 697"/>
                  <a:gd name="T40" fmla="*/ 1456 w 1681"/>
                  <a:gd name="T41" fmla="*/ 191 h 697"/>
                  <a:gd name="T42" fmla="*/ 1518 w 1681"/>
                  <a:gd name="T43" fmla="*/ 148 h 697"/>
                  <a:gd name="T44" fmla="*/ 1577 w 1681"/>
                  <a:gd name="T45" fmla="*/ 103 h 697"/>
                  <a:gd name="T46" fmla="*/ 1631 w 1681"/>
                  <a:gd name="T47" fmla="*/ 53 h 697"/>
                  <a:gd name="T48" fmla="*/ 1681 w 1681"/>
                  <a:gd name="T49" fmla="*/ 0 h 697"/>
                  <a:gd name="T50" fmla="*/ 1663 w 1681"/>
                  <a:gd name="T51" fmla="*/ 74 h 697"/>
                  <a:gd name="T52" fmla="*/ 1640 w 1681"/>
                  <a:gd name="T53" fmla="*/ 144 h 697"/>
                  <a:gd name="T54" fmla="*/ 1612 w 1681"/>
                  <a:gd name="T55" fmla="*/ 212 h 697"/>
                  <a:gd name="T56" fmla="*/ 1577 w 1681"/>
                  <a:gd name="T57" fmla="*/ 276 h 697"/>
                  <a:gd name="T58" fmla="*/ 1537 w 1681"/>
                  <a:gd name="T59" fmla="*/ 337 h 697"/>
                  <a:gd name="T60" fmla="*/ 1492 w 1681"/>
                  <a:gd name="T61" fmla="*/ 394 h 697"/>
                  <a:gd name="T62" fmla="*/ 1443 w 1681"/>
                  <a:gd name="T63" fmla="*/ 449 h 697"/>
                  <a:gd name="T64" fmla="*/ 1390 w 1681"/>
                  <a:gd name="T65" fmla="*/ 497 h 697"/>
                  <a:gd name="T66" fmla="*/ 1331 w 1681"/>
                  <a:gd name="T67" fmla="*/ 542 h 697"/>
                  <a:gd name="T68" fmla="*/ 1270 w 1681"/>
                  <a:gd name="T69" fmla="*/ 581 h 697"/>
                  <a:gd name="T70" fmla="*/ 1206 w 1681"/>
                  <a:gd name="T71" fmla="*/ 615 h 697"/>
                  <a:gd name="T72" fmla="*/ 1138 w 1681"/>
                  <a:gd name="T73" fmla="*/ 644 h 697"/>
                  <a:gd name="T74" fmla="*/ 1067 w 1681"/>
                  <a:gd name="T75" fmla="*/ 667 h 697"/>
                  <a:gd name="T76" fmla="*/ 993 w 1681"/>
                  <a:gd name="T77" fmla="*/ 683 h 697"/>
                  <a:gd name="T78" fmla="*/ 917 w 1681"/>
                  <a:gd name="T79" fmla="*/ 693 h 697"/>
                  <a:gd name="T80" fmla="*/ 840 w 1681"/>
                  <a:gd name="T81" fmla="*/ 697 h 697"/>
                  <a:gd name="T82" fmla="*/ 763 w 1681"/>
                  <a:gd name="T83" fmla="*/ 693 h 697"/>
                  <a:gd name="T84" fmla="*/ 687 w 1681"/>
                  <a:gd name="T85" fmla="*/ 683 h 697"/>
                  <a:gd name="T86" fmla="*/ 614 w 1681"/>
                  <a:gd name="T87" fmla="*/ 667 h 697"/>
                  <a:gd name="T88" fmla="*/ 543 w 1681"/>
                  <a:gd name="T89" fmla="*/ 644 h 697"/>
                  <a:gd name="T90" fmla="*/ 475 w 1681"/>
                  <a:gd name="T91" fmla="*/ 615 h 697"/>
                  <a:gd name="T92" fmla="*/ 410 w 1681"/>
                  <a:gd name="T93" fmla="*/ 581 h 697"/>
                  <a:gd name="T94" fmla="*/ 349 w 1681"/>
                  <a:gd name="T95" fmla="*/ 542 h 697"/>
                  <a:gd name="T96" fmla="*/ 291 w 1681"/>
                  <a:gd name="T97" fmla="*/ 497 h 697"/>
                  <a:gd name="T98" fmla="*/ 238 w 1681"/>
                  <a:gd name="T99" fmla="*/ 449 h 697"/>
                  <a:gd name="T100" fmla="*/ 189 w 1681"/>
                  <a:gd name="T101" fmla="*/ 394 h 697"/>
                  <a:gd name="T102" fmla="*/ 144 w 1681"/>
                  <a:gd name="T103" fmla="*/ 337 h 697"/>
                  <a:gd name="T104" fmla="*/ 103 w 1681"/>
                  <a:gd name="T105" fmla="*/ 276 h 697"/>
                  <a:gd name="T106" fmla="*/ 69 w 1681"/>
                  <a:gd name="T107" fmla="*/ 212 h 697"/>
                  <a:gd name="T108" fmla="*/ 40 w 1681"/>
                  <a:gd name="T109" fmla="*/ 144 h 697"/>
                  <a:gd name="T110" fmla="*/ 17 w 1681"/>
                  <a:gd name="T111" fmla="*/ 74 h 697"/>
                  <a:gd name="T112" fmla="*/ 0 w 1681"/>
                  <a:gd name="T113" fmla="*/ 0 h 69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681"/>
                  <a:gd name="T172" fmla="*/ 0 h 697"/>
                  <a:gd name="T173" fmla="*/ 1681 w 1681"/>
                  <a:gd name="T174" fmla="*/ 697 h 69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681" h="697">
                    <a:moveTo>
                      <a:pt x="0" y="0"/>
                    </a:moveTo>
                    <a:lnTo>
                      <a:pt x="49" y="53"/>
                    </a:lnTo>
                    <a:lnTo>
                      <a:pt x="103" y="103"/>
                    </a:lnTo>
                    <a:lnTo>
                      <a:pt x="162" y="148"/>
                    </a:lnTo>
                    <a:lnTo>
                      <a:pt x="224" y="191"/>
                    </a:lnTo>
                    <a:lnTo>
                      <a:pt x="291" y="229"/>
                    </a:lnTo>
                    <a:lnTo>
                      <a:pt x="360" y="262"/>
                    </a:lnTo>
                    <a:lnTo>
                      <a:pt x="433" y="291"/>
                    </a:lnTo>
                    <a:lnTo>
                      <a:pt x="509" y="315"/>
                    </a:lnTo>
                    <a:lnTo>
                      <a:pt x="589" y="335"/>
                    </a:lnTo>
                    <a:lnTo>
                      <a:pt x="670" y="349"/>
                    </a:lnTo>
                    <a:lnTo>
                      <a:pt x="754" y="357"/>
                    </a:lnTo>
                    <a:lnTo>
                      <a:pt x="840" y="360"/>
                    </a:lnTo>
                    <a:lnTo>
                      <a:pt x="926" y="357"/>
                    </a:lnTo>
                    <a:lnTo>
                      <a:pt x="1010" y="349"/>
                    </a:lnTo>
                    <a:lnTo>
                      <a:pt x="1092" y="335"/>
                    </a:lnTo>
                    <a:lnTo>
                      <a:pt x="1171" y="315"/>
                    </a:lnTo>
                    <a:lnTo>
                      <a:pt x="1247" y="291"/>
                    </a:lnTo>
                    <a:lnTo>
                      <a:pt x="1321" y="262"/>
                    </a:lnTo>
                    <a:lnTo>
                      <a:pt x="1390" y="229"/>
                    </a:lnTo>
                    <a:lnTo>
                      <a:pt x="1456" y="191"/>
                    </a:lnTo>
                    <a:lnTo>
                      <a:pt x="1518" y="148"/>
                    </a:lnTo>
                    <a:lnTo>
                      <a:pt x="1577" y="103"/>
                    </a:lnTo>
                    <a:lnTo>
                      <a:pt x="1631" y="53"/>
                    </a:lnTo>
                    <a:lnTo>
                      <a:pt x="1681" y="0"/>
                    </a:lnTo>
                    <a:lnTo>
                      <a:pt x="1663" y="74"/>
                    </a:lnTo>
                    <a:lnTo>
                      <a:pt x="1640" y="144"/>
                    </a:lnTo>
                    <a:lnTo>
                      <a:pt x="1612" y="212"/>
                    </a:lnTo>
                    <a:lnTo>
                      <a:pt x="1577" y="276"/>
                    </a:lnTo>
                    <a:lnTo>
                      <a:pt x="1537" y="337"/>
                    </a:lnTo>
                    <a:lnTo>
                      <a:pt x="1492" y="394"/>
                    </a:lnTo>
                    <a:lnTo>
                      <a:pt x="1443" y="449"/>
                    </a:lnTo>
                    <a:lnTo>
                      <a:pt x="1390" y="497"/>
                    </a:lnTo>
                    <a:lnTo>
                      <a:pt x="1331" y="542"/>
                    </a:lnTo>
                    <a:lnTo>
                      <a:pt x="1270" y="581"/>
                    </a:lnTo>
                    <a:lnTo>
                      <a:pt x="1206" y="615"/>
                    </a:lnTo>
                    <a:lnTo>
                      <a:pt x="1138" y="644"/>
                    </a:lnTo>
                    <a:lnTo>
                      <a:pt x="1067" y="667"/>
                    </a:lnTo>
                    <a:lnTo>
                      <a:pt x="993" y="683"/>
                    </a:lnTo>
                    <a:lnTo>
                      <a:pt x="917" y="693"/>
                    </a:lnTo>
                    <a:lnTo>
                      <a:pt x="840" y="697"/>
                    </a:lnTo>
                    <a:lnTo>
                      <a:pt x="763" y="693"/>
                    </a:lnTo>
                    <a:lnTo>
                      <a:pt x="687" y="683"/>
                    </a:lnTo>
                    <a:lnTo>
                      <a:pt x="614" y="667"/>
                    </a:lnTo>
                    <a:lnTo>
                      <a:pt x="543" y="644"/>
                    </a:lnTo>
                    <a:lnTo>
                      <a:pt x="475" y="615"/>
                    </a:lnTo>
                    <a:lnTo>
                      <a:pt x="410" y="581"/>
                    </a:lnTo>
                    <a:lnTo>
                      <a:pt x="349" y="542"/>
                    </a:lnTo>
                    <a:lnTo>
                      <a:pt x="291" y="497"/>
                    </a:lnTo>
                    <a:lnTo>
                      <a:pt x="238" y="449"/>
                    </a:lnTo>
                    <a:lnTo>
                      <a:pt x="189" y="394"/>
                    </a:lnTo>
                    <a:lnTo>
                      <a:pt x="144" y="337"/>
                    </a:lnTo>
                    <a:lnTo>
                      <a:pt x="103" y="276"/>
                    </a:lnTo>
                    <a:lnTo>
                      <a:pt x="69" y="212"/>
                    </a:lnTo>
                    <a:lnTo>
                      <a:pt x="40" y="144"/>
                    </a:lnTo>
                    <a:lnTo>
                      <a:pt x="17" y="7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 sz="16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20486" name="Group 36"/>
          <p:cNvGrpSpPr>
            <a:grpSpLocks/>
          </p:cNvGrpSpPr>
          <p:nvPr/>
        </p:nvGrpSpPr>
        <p:grpSpPr bwMode="auto">
          <a:xfrm>
            <a:off x="7258050" y="3786188"/>
            <a:ext cx="1363663" cy="1512887"/>
            <a:chOff x="4376" y="2127"/>
            <a:chExt cx="755" cy="837"/>
          </a:xfrm>
        </p:grpSpPr>
        <p:sp>
          <p:nvSpPr>
            <p:cNvPr id="20507" name="Oval 37"/>
            <p:cNvSpPr>
              <a:spLocks noChangeArrowheads="1"/>
            </p:cNvSpPr>
            <p:nvPr/>
          </p:nvSpPr>
          <p:spPr bwMode="auto">
            <a:xfrm>
              <a:off x="4608" y="2880"/>
              <a:ext cx="282" cy="84"/>
            </a:xfrm>
            <a:prstGeom prst="ellipse">
              <a:avLst/>
            </a:prstGeom>
            <a:solidFill>
              <a:srgbClr val="34A3B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0508" name="Group 38"/>
            <p:cNvGrpSpPr>
              <a:grpSpLocks/>
            </p:cNvGrpSpPr>
            <p:nvPr/>
          </p:nvGrpSpPr>
          <p:grpSpPr bwMode="auto">
            <a:xfrm>
              <a:off x="4376" y="2127"/>
              <a:ext cx="755" cy="756"/>
              <a:chOff x="5870" y="2151"/>
              <a:chExt cx="1084" cy="1086"/>
            </a:xfrm>
          </p:grpSpPr>
          <p:sp>
            <p:nvSpPr>
              <p:cNvPr id="20509" name="Oval 17"/>
              <p:cNvSpPr>
                <a:spLocks noChangeAspect="1" noChangeArrowheads="1"/>
              </p:cNvSpPr>
              <p:nvPr/>
            </p:nvSpPr>
            <p:spPr bwMode="auto">
              <a:xfrm>
                <a:off x="5870" y="2151"/>
                <a:ext cx="1084" cy="1086"/>
              </a:xfrm>
              <a:prstGeom prst="ellipse">
                <a:avLst/>
              </a:prstGeom>
              <a:gradFill rotWithShape="1">
                <a:gsLst>
                  <a:gs pos="0">
                    <a:srgbClr val="3EAABF"/>
                  </a:gs>
                  <a:gs pos="100000">
                    <a:srgbClr val="0A93AE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/>
                <a:r>
                  <a:rPr kumimoji="0" lang="ko-KR" altLang="ko-KR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</a:p>
            </p:txBody>
          </p:sp>
          <p:sp>
            <p:nvSpPr>
              <p:cNvPr id="20510" name="Freeform 40"/>
              <p:cNvSpPr>
                <a:spLocks/>
              </p:cNvSpPr>
              <p:nvPr/>
            </p:nvSpPr>
            <p:spPr bwMode="auto">
              <a:xfrm>
                <a:off x="5908" y="2181"/>
                <a:ext cx="1005" cy="594"/>
              </a:xfrm>
              <a:custGeom>
                <a:avLst/>
                <a:gdLst>
                  <a:gd name="T0" fmla="*/ 823 w 1639"/>
                  <a:gd name="T1" fmla="*/ 0 h 1035"/>
                  <a:gd name="T2" fmla="*/ 898 w 1639"/>
                  <a:gd name="T3" fmla="*/ 3 h 1035"/>
                  <a:gd name="T4" fmla="*/ 971 w 1639"/>
                  <a:gd name="T5" fmla="*/ 12 h 1035"/>
                  <a:gd name="T6" fmla="*/ 1043 w 1639"/>
                  <a:gd name="T7" fmla="*/ 28 h 1035"/>
                  <a:gd name="T8" fmla="*/ 1111 w 1639"/>
                  <a:gd name="T9" fmla="*/ 50 h 1035"/>
                  <a:gd name="T10" fmla="*/ 1177 w 1639"/>
                  <a:gd name="T11" fmla="*/ 78 h 1035"/>
                  <a:gd name="T12" fmla="*/ 1239 w 1639"/>
                  <a:gd name="T13" fmla="*/ 111 h 1035"/>
                  <a:gd name="T14" fmla="*/ 1299 w 1639"/>
                  <a:gd name="T15" fmla="*/ 149 h 1035"/>
                  <a:gd name="T16" fmla="*/ 1355 w 1639"/>
                  <a:gd name="T17" fmla="*/ 192 h 1035"/>
                  <a:gd name="T18" fmla="*/ 1407 w 1639"/>
                  <a:gd name="T19" fmla="*/ 239 h 1035"/>
                  <a:gd name="T20" fmla="*/ 1455 w 1639"/>
                  <a:gd name="T21" fmla="*/ 290 h 1035"/>
                  <a:gd name="T22" fmla="*/ 1499 w 1639"/>
                  <a:gd name="T23" fmla="*/ 346 h 1035"/>
                  <a:gd name="T24" fmla="*/ 1538 w 1639"/>
                  <a:gd name="T25" fmla="*/ 404 h 1035"/>
                  <a:gd name="T26" fmla="*/ 1572 w 1639"/>
                  <a:gd name="T27" fmla="*/ 466 h 1035"/>
                  <a:gd name="T28" fmla="*/ 1600 w 1639"/>
                  <a:gd name="T29" fmla="*/ 532 h 1035"/>
                  <a:gd name="T30" fmla="*/ 1622 w 1639"/>
                  <a:gd name="T31" fmla="*/ 601 h 1035"/>
                  <a:gd name="T32" fmla="*/ 1639 w 1639"/>
                  <a:gd name="T33" fmla="*/ 671 h 1035"/>
                  <a:gd name="T34" fmla="*/ 1591 w 1639"/>
                  <a:gd name="T35" fmla="*/ 724 h 1035"/>
                  <a:gd name="T36" fmla="*/ 1538 w 1639"/>
                  <a:gd name="T37" fmla="*/ 774 h 1035"/>
                  <a:gd name="T38" fmla="*/ 1480 w 1639"/>
                  <a:gd name="T39" fmla="*/ 820 h 1035"/>
                  <a:gd name="T40" fmla="*/ 1417 w 1639"/>
                  <a:gd name="T41" fmla="*/ 863 h 1035"/>
                  <a:gd name="T42" fmla="*/ 1352 w 1639"/>
                  <a:gd name="T43" fmla="*/ 901 h 1035"/>
                  <a:gd name="T44" fmla="*/ 1282 w 1639"/>
                  <a:gd name="T45" fmla="*/ 935 h 1035"/>
                  <a:gd name="T46" fmla="*/ 1208 w 1639"/>
                  <a:gd name="T47" fmla="*/ 965 h 1035"/>
                  <a:gd name="T48" fmla="*/ 1132 w 1639"/>
                  <a:gd name="T49" fmla="*/ 989 h 1035"/>
                  <a:gd name="T50" fmla="*/ 1053 w 1639"/>
                  <a:gd name="T51" fmla="*/ 1009 h 1035"/>
                  <a:gd name="T52" fmla="*/ 970 w 1639"/>
                  <a:gd name="T53" fmla="*/ 1024 h 1035"/>
                  <a:gd name="T54" fmla="*/ 886 w 1639"/>
                  <a:gd name="T55" fmla="*/ 1032 h 1035"/>
                  <a:gd name="T56" fmla="*/ 800 w 1639"/>
                  <a:gd name="T57" fmla="*/ 1035 h 1035"/>
                  <a:gd name="T58" fmla="*/ 713 w 1639"/>
                  <a:gd name="T59" fmla="*/ 1032 h 1035"/>
                  <a:gd name="T60" fmla="*/ 627 w 1639"/>
                  <a:gd name="T61" fmla="*/ 1023 h 1035"/>
                  <a:gd name="T62" fmla="*/ 544 w 1639"/>
                  <a:gd name="T63" fmla="*/ 1009 h 1035"/>
                  <a:gd name="T64" fmla="*/ 463 w 1639"/>
                  <a:gd name="T65" fmla="*/ 988 h 1035"/>
                  <a:gd name="T66" fmla="*/ 385 w 1639"/>
                  <a:gd name="T67" fmla="*/ 963 h 1035"/>
                  <a:gd name="T68" fmla="*/ 312 w 1639"/>
                  <a:gd name="T69" fmla="*/ 933 h 1035"/>
                  <a:gd name="T70" fmla="*/ 240 w 1639"/>
                  <a:gd name="T71" fmla="*/ 897 h 1035"/>
                  <a:gd name="T72" fmla="*/ 174 w 1639"/>
                  <a:gd name="T73" fmla="*/ 858 h 1035"/>
                  <a:gd name="T74" fmla="*/ 112 w 1639"/>
                  <a:gd name="T75" fmla="*/ 815 h 1035"/>
                  <a:gd name="T76" fmla="*/ 53 w 1639"/>
                  <a:gd name="T77" fmla="*/ 767 h 1035"/>
                  <a:gd name="T78" fmla="*/ 0 w 1639"/>
                  <a:gd name="T79" fmla="*/ 716 h 1035"/>
                  <a:gd name="T80" fmla="*/ 14 w 1639"/>
                  <a:gd name="T81" fmla="*/ 641 h 1035"/>
                  <a:gd name="T82" fmla="*/ 35 w 1639"/>
                  <a:gd name="T83" fmla="*/ 569 h 1035"/>
                  <a:gd name="T84" fmla="*/ 61 w 1639"/>
                  <a:gd name="T85" fmla="*/ 500 h 1035"/>
                  <a:gd name="T86" fmla="*/ 93 w 1639"/>
                  <a:gd name="T87" fmla="*/ 433 h 1035"/>
                  <a:gd name="T88" fmla="*/ 131 w 1639"/>
                  <a:gd name="T89" fmla="*/ 371 h 1035"/>
                  <a:gd name="T90" fmla="*/ 175 w 1639"/>
                  <a:gd name="T91" fmla="*/ 311 h 1035"/>
                  <a:gd name="T92" fmla="*/ 223 w 1639"/>
                  <a:gd name="T93" fmla="*/ 256 h 1035"/>
                  <a:gd name="T94" fmla="*/ 275 w 1639"/>
                  <a:gd name="T95" fmla="*/ 205 h 1035"/>
                  <a:gd name="T96" fmla="*/ 332 w 1639"/>
                  <a:gd name="T97" fmla="*/ 161 h 1035"/>
                  <a:gd name="T98" fmla="*/ 393 w 1639"/>
                  <a:gd name="T99" fmla="*/ 119 h 1035"/>
                  <a:gd name="T100" fmla="*/ 458 w 1639"/>
                  <a:gd name="T101" fmla="*/ 85 h 1035"/>
                  <a:gd name="T102" fmla="*/ 526 w 1639"/>
                  <a:gd name="T103" fmla="*/ 55 h 1035"/>
                  <a:gd name="T104" fmla="*/ 597 w 1639"/>
                  <a:gd name="T105" fmla="*/ 31 h 1035"/>
                  <a:gd name="T106" fmla="*/ 669 w 1639"/>
                  <a:gd name="T107" fmla="*/ 13 h 1035"/>
                  <a:gd name="T108" fmla="*/ 745 w 1639"/>
                  <a:gd name="T109" fmla="*/ 3 h 1035"/>
                  <a:gd name="T110" fmla="*/ 823 w 1639"/>
                  <a:gd name="T111" fmla="*/ 0 h 10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639"/>
                  <a:gd name="T169" fmla="*/ 0 h 1035"/>
                  <a:gd name="T170" fmla="*/ 1639 w 1639"/>
                  <a:gd name="T171" fmla="*/ 1035 h 10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639" h="1035">
                    <a:moveTo>
                      <a:pt x="823" y="0"/>
                    </a:moveTo>
                    <a:lnTo>
                      <a:pt x="898" y="3"/>
                    </a:lnTo>
                    <a:lnTo>
                      <a:pt x="971" y="12"/>
                    </a:lnTo>
                    <a:lnTo>
                      <a:pt x="1043" y="28"/>
                    </a:lnTo>
                    <a:lnTo>
                      <a:pt x="1111" y="50"/>
                    </a:lnTo>
                    <a:lnTo>
                      <a:pt x="1177" y="78"/>
                    </a:lnTo>
                    <a:lnTo>
                      <a:pt x="1239" y="111"/>
                    </a:lnTo>
                    <a:lnTo>
                      <a:pt x="1299" y="149"/>
                    </a:lnTo>
                    <a:lnTo>
                      <a:pt x="1355" y="192"/>
                    </a:lnTo>
                    <a:lnTo>
                      <a:pt x="1407" y="239"/>
                    </a:lnTo>
                    <a:lnTo>
                      <a:pt x="1455" y="290"/>
                    </a:lnTo>
                    <a:lnTo>
                      <a:pt x="1499" y="346"/>
                    </a:lnTo>
                    <a:lnTo>
                      <a:pt x="1538" y="404"/>
                    </a:lnTo>
                    <a:lnTo>
                      <a:pt x="1572" y="466"/>
                    </a:lnTo>
                    <a:lnTo>
                      <a:pt x="1600" y="532"/>
                    </a:lnTo>
                    <a:lnTo>
                      <a:pt x="1622" y="601"/>
                    </a:lnTo>
                    <a:lnTo>
                      <a:pt x="1639" y="671"/>
                    </a:lnTo>
                    <a:lnTo>
                      <a:pt x="1591" y="724"/>
                    </a:lnTo>
                    <a:lnTo>
                      <a:pt x="1538" y="774"/>
                    </a:lnTo>
                    <a:lnTo>
                      <a:pt x="1480" y="820"/>
                    </a:lnTo>
                    <a:lnTo>
                      <a:pt x="1417" y="863"/>
                    </a:lnTo>
                    <a:lnTo>
                      <a:pt x="1352" y="901"/>
                    </a:lnTo>
                    <a:lnTo>
                      <a:pt x="1282" y="935"/>
                    </a:lnTo>
                    <a:lnTo>
                      <a:pt x="1208" y="965"/>
                    </a:lnTo>
                    <a:lnTo>
                      <a:pt x="1132" y="989"/>
                    </a:lnTo>
                    <a:lnTo>
                      <a:pt x="1053" y="1009"/>
                    </a:lnTo>
                    <a:lnTo>
                      <a:pt x="970" y="1024"/>
                    </a:lnTo>
                    <a:lnTo>
                      <a:pt x="886" y="1032"/>
                    </a:lnTo>
                    <a:lnTo>
                      <a:pt x="800" y="1035"/>
                    </a:lnTo>
                    <a:lnTo>
                      <a:pt x="713" y="1032"/>
                    </a:lnTo>
                    <a:lnTo>
                      <a:pt x="627" y="1023"/>
                    </a:lnTo>
                    <a:lnTo>
                      <a:pt x="544" y="1009"/>
                    </a:lnTo>
                    <a:lnTo>
                      <a:pt x="463" y="988"/>
                    </a:lnTo>
                    <a:lnTo>
                      <a:pt x="385" y="963"/>
                    </a:lnTo>
                    <a:lnTo>
                      <a:pt x="312" y="933"/>
                    </a:lnTo>
                    <a:lnTo>
                      <a:pt x="240" y="897"/>
                    </a:lnTo>
                    <a:lnTo>
                      <a:pt x="174" y="858"/>
                    </a:lnTo>
                    <a:lnTo>
                      <a:pt x="112" y="815"/>
                    </a:lnTo>
                    <a:lnTo>
                      <a:pt x="53" y="767"/>
                    </a:lnTo>
                    <a:lnTo>
                      <a:pt x="0" y="716"/>
                    </a:lnTo>
                    <a:lnTo>
                      <a:pt x="14" y="641"/>
                    </a:lnTo>
                    <a:lnTo>
                      <a:pt x="35" y="569"/>
                    </a:lnTo>
                    <a:lnTo>
                      <a:pt x="61" y="500"/>
                    </a:lnTo>
                    <a:lnTo>
                      <a:pt x="93" y="433"/>
                    </a:lnTo>
                    <a:lnTo>
                      <a:pt x="131" y="371"/>
                    </a:lnTo>
                    <a:lnTo>
                      <a:pt x="175" y="311"/>
                    </a:lnTo>
                    <a:lnTo>
                      <a:pt x="223" y="256"/>
                    </a:lnTo>
                    <a:lnTo>
                      <a:pt x="275" y="205"/>
                    </a:lnTo>
                    <a:lnTo>
                      <a:pt x="332" y="161"/>
                    </a:lnTo>
                    <a:lnTo>
                      <a:pt x="393" y="119"/>
                    </a:lnTo>
                    <a:lnTo>
                      <a:pt x="458" y="85"/>
                    </a:lnTo>
                    <a:lnTo>
                      <a:pt x="526" y="55"/>
                    </a:lnTo>
                    <a:lnTo>
                      <a:pt x="597" y="31"/>
                    </a:lnTo>
                    <a:lnTo>
                      <a:pt x="669" y="13"/>
                    </a:lnTo>
                    <a:lnTo>
                      <a:pt x="745" y="3"/>
                    </a:lnTo>
                    <a:lnTo>
                      <a:pt x="82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EAEAEA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511" name="Freeform 41"/>
              <p:cNvSpPr>
                <a:spLocks/>
              </p:cNvSpPr>
              <p:nvPr/>
            </p:nvSpPr>
            <p:spPr bwMode="auto">
              <a:xfrm>
                <a:off x="5945" y="2852"/>
                <a:ext cx="950" cy="348"/>
              </a:xfrm>
              <a:custGeom>
                <a:avLst/>
                <a:gdLst>
                  <a:gd name="T0" fmla="*/ 0 w 1681"/>
                  <a:gd name="T1" fmla="*/ 0 h 697"/>
                  <a:gd name="T2" fmla="*/ 49 w 1681"/>
                  <a:gd name="T3" fmla="*/ 53 h 697"/>
                  <a:gd name="T4" fmla="*/ 103 w 1681"/>
                  <a:gd name="T5" fmla="*/ 103 h 697"/>
                  <a:gd name="T6" fmla="*/ 162 w 1681"/>
                  <a:gd name="T7" fmla="*/ 148 h 697"/>
                  <a:gd name="T8" fmla="*/ 224 w 1681"/>
                  <a:gd name="T9" fmla="*/ 191 h 697"/>
                  <a:gd name="T10" fmla="*/ 291 w 1681"/>
                  <a:gd name="T11" fmla="*/ 229 h 697"/>
                  <a:gd name="T12" fmla="*/ 360 w 1681"/>
                  <a:gd name="T13" fmla="*/ 262 h 697"/>
                  <a:gd name="T14" fmla="*/ 433 w 1681"/>
                  <a:gd name="T15" fmla="*/ 291 h 697"/>
                  <a:gd name="T16" fmla="*/ 509 w 1681"/>
                  <a:gd name="T17" fmla="*/ 315 h 697"/>
                  <a:gd name="T18" fmla="*/ 589 w 1681"/>
                  <a:gd name="T19" fmla="*/ 335 h 697"/>
                  <a:gd name="T20" fmla="*/ 670 w 1681"/>
                  <a:gd name="T21" fmla="*/ 349 h 697"/>
                  <a:gd name="T22" fmla="*/ 754 w 1681"/>
                  <a:gd name="T23" fmla="*/ 357 h 697"/>
                  <a:gd name="T24" fmla="*/ 840 w 1681"/>
                  <a:gd name="T25" fmla="*/ 360 h 697"/>
                  <a:gd name="T26" fmla="*/ 926 w 1681"/>
                  <a:gd name="T27" fmla="*/ 357 h 697"/>
                  <a:gd name="T28" fmla="*/ 1010 w 1681"/>
                  <a:gd name="T29" fmla="*/ 349 h 697"/>
                  <a:gd name="T30" fmla="*/ 1092 w 1681"/>
                  <a:gd name="T31" fmla="*/ 335 h 697"/>
                  <a:gd name="T32" fmla="*/ 1171 w 1681"/>
                  <a:gd name="T33" fmla="*/ 315 h 697"/>
                  <a:gd name="T34" fmla="*/ 1247 w 1681"/>
                  <a:gd name="T35" fmla="*/ 291 h 697"/>
                  <a:gd name="T36" fmla="*/ 1321 w 1681"/>
                  <a:gd name="T37" fmla="*/ 262 h 697"/>
                  <a:gd name="T38" fmla="*/ 1390 w 1681"/>
                  <a:gd name="T39" fmla="*/ 229 h 697"/>
                  <a:gd name="T40" fmla="*/ 1456 w 1681"/>
                  <a:gd name="T41" fmla="*/ 191 h 697"/>
                  <a:gd name="T42" fmla="*/ 1518 w 1681"/>
                  <a:gd name="T43" fmla="*/ 148 h 697"/>
                  <a:gd name="T44" fmla="*/ 1577 w 1681"/>
                  <a:gd name="T45" fmla="*/ 103 h 697"/>
                  <a:gd name="T46" fmla="*/ 1631 w 1681"/>
                  <a:gd name="T47" fmla="*/ 53 h 697"/>
                  <a:gd name="T48" fmla="*/ 1681 w 1681"/>
                  <a:gd name="T49" fmla="*/ 0 h 697"/>
                  <a:gd name="T50" fmla="*/ 1663 w 1681"/>
                  <a:gd name="T51" fmla="*/ 74 h 697"/>
                  <a:gd name="T52" fmla="*/ 1640 w 1681"/>
                  <a:gd name="T53" fmla="*/ 144 h 697"/>
                  <a:gd name="T54" fmla="*/ 1612 w 1681"/>
                  <a:gd name="T55" fmla="*/ 212 h 697"/>
                  <a:gd name="T56" fmla="*/ 1577 w 1681"/>
                  <a:gd name="T57" fmla="*/ 276 h 697"/>
                  <a:gd name="T58" fmla="*/ 1537 w 1681"/>
                  <a:gd name="T59" fmla="*/ 337 h 697"/>
                  <a:gd name="T60" fmla="*/ 1492 w 1681"/>
                  <a:gd name="T61" fmla="*/ 394 h 697"/>
                  <a:gd name="T62" fmla="*/ 1443 w 1681"/>
                  <a:gd name="T63" fmla="*/ 449 h 697"/>
                  <a:gd name="T64" fmla="*/ 1390 w 1681"/>
                  <a:gd name="T65" fmla="*/ 497 h 697"/>
                  <a:gd name="T66" fmla="*/ 1331 w 1681"/>
                  <a:gd name="T67" fmla="*/ 542 h 697"/>
                  <a:gd name="T68" fmla="*/ 1270 w 1681"/>
                  <a:gd name="T69" fmla="*/ 581 h 697"/>
                  <a:gd name="T70" fmla="*/ 1206 w 1681"/>
                  <a:gd name="T71" fmla="*/ 615 h 697"/>
                  <a:gd name="T72" fmla="*/ 1138 w 1681"/>
                  <a:gd name="T73" fmla="*/ 644 h 697"/>
                  <a:gd name="T74" fmla="*/ 1067 w 1681"/>
                  <a:gd name="T75" fmla="*/ 667 h 697"/>
                  <a:gd name="T76" fmla="*/ 993 w 1681"/>
                  <a:gd name="T77" fmla="*/ 683 h 697"/>
                  <a:gd name="T78" fmla="*/ 917 w 1681"/>
                  <a:gd name="T79" fmla="*/ 693 h 697"/>
                  <a:gd name="T80" fmla="*/ 840 w 1681"/>
                  <a:gd name="T81" fmla="*/ 697 h 697"/>
                  <a:gd name="T82" fmla="*/ 763 w 1681"/>
                  <a:gd name="T83" fmla="*/ 693 h 697"/>
                  <a:gd name="T84" fmla="*/ 687 w 1681"/>
                  <a:gd name="T85" fmla="*/ 683 h 697"/>
                  <a:gd name="T86" fmla="*/ 614 w 1681"/>
                  <a:gd name="T87" fmla="*/ 667 h 697"/>
                  <a:gd name="T88" fmla="*/ 543 w 1681"/>
                  <a:gd name="T89" fmla="*/ 644 h 697"/>
                  <a:gd name="T90" fmla="*/ 475 w 1681"/>
                  <a:gd name="T91" fmla="*/ 615 h 697"/>
                  <a:gd name="T92" fmla="*/ 410 w 1681"/>
                  <a:gd name="T93" fmla="*/ 581 h 697"/>
                  <a:gd name="T94" fmla="*/ 349 w 1681"/>
                  <a:gd name="T95" fmla="*/ 542 h 697"/>
                  <a:gd name="T96" fmla="*/ 291 w 1681"/>
                  <a:gd name="T97" fmla="*/ 497 h 697"/>
                  <a:gd name="T98" fmla="*/ 238 w 1681"/>
                  <a:gd name="T99" fmla="*/ 449 h 697"/>
                  <a:gd name="T100" fmla="*/ 189 w 1681"/>
                  <a:gd name="T101" fmla="*/ 394 h 697"/>
                  <a:gd name="T102" fmla="*/ 144 w 1681"/>
                  <a:gd name="T103" fmla="*/ 337 h 697"/>
                  <a:gd name="T104" fmla="*/ 103 w 1681"/>
                  <a:gd name="T105" fmla="*/ 276 h 697"/>
                  <a:gd name="T106" fmla="*/ 69 w 1681"/>
                  <a:gd name="T107" fmla="*/ 212 h 697"/>
                  <a:gd name="T108" fmla="*/ 40 w 1681"/>
                  <a:gd name="T109" fmla="*/ 144 h 697"/>
                  <a:gd name="T110" fmla="*/ 17 w 1681"/>
                  <a:gd name="T111" fmla="*/ 74 h 697"/>
                  <a:gd name="T112" fmla="*/ 0 w 1681"/>
                  <a:gd name="T113" fmla="*/ 0 h 69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681"/>
                  <a:gd name="T172" fmla="*/ 0 h 697"/>
                  <a:gd name="T173" fmla="*/ 1681 w 1681"/>
                  <a:gd name="T174" fmla="*/ 697 h 69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681" h="697">
                    <a:moveTo>
                      <a:pt x="0" y="0"/>
                    </a:moveTo>
                    <a:lnTo>
                      <a:pt x="49" y="53"/>
                    </a:lnTo>
                    <a:lnTo>
                      <a:pt x="103" y="103"/>
                    </a:lnTo>
                    <a:lnTo>
                      <a:pt x="162" y="148"/>
                    </a:lnTo>
                    <a:lnTo>
                      <a:pt x="224" y="191"/>
                    </a:lnTo>
                    <a:lnTo>
                      <a:pt x="291" y="229"/>
                    </a:lnTo>
                    <a:lnTo>
                      <a:pt x="360" y="262"/>
                    </a:lnTo>
                    <a:lnTo>
                      <a:pt x="433" y="291"/>
                    </a:lnTo>
                    <a:lnTo>
                      <a:pt x="509" y="315"/>
                    </a:lnTo>
                    <a:lnTo>
                      <a:pt x="589" y="335"/>
                    </a:lnTo>
                    <a:lnTo>
                      <a:pt x="670" y="349"/>
                    </a:lnTo>
                    <a:lnTo>
                      <a:pt x="754" y="357"/>
                    </a:lnTo>
                    <a:lnTo>
                      <a:pt x="840" y="360"/>
                    </a:lnTo>
                    <a:lnTo>
                      <a:pt x="926" y="357"/>
                    </a:lnTo>
                    <a:lnTo>
                      <a:pt x="1010" y="349"/>
                    </a:lnTo>
                    <a:lnTo>
                      <a:pt x="1092" y="335"/>
                    </a:lnTo>
                    <a:lnTo>
                      <a:pt x="1171" y="315"/>
                    </a:lnTo>
                    <a:lnTo>
                      <a:pt x="1247" y="291"/>
                    </a:lnTo>
                    <a:lnTo>
                      <a:pt x="1321" y="262"/>
                    </a:lnTo>
                    <a:lnTo>
                      <a:pt x="1390" y="229"/>
                    </a:lnTo>
                    <a:lnTo>
                      <a:pt x="1456" y="191"/>
                    </a:lnTo>
                    <a:lnTo>
                      <a:pt x="1518" y="148"/>
                    </a:lnTo>
                    <a:lnTo>
                      <a:pt x="1577" y="103"/>
                    </a:lnTo>
                    <a:lnTo>
                      <a:pt x="1631" y="53"/>
                    </a:lnTo>
                    <a:lnTo>
                      <a:pt x="1681" y="0"/>
                    </a:lnTo>
                    <a:lnTo>
                      <a:pt x="1663" y="74"/>
                    </a:lnTo>
                    <a:lnTo>
                      <a:pt x="1640" y="144"/>
                    </a:lnTo>
                    <a:lnTo>
                      <a:pt x="1612" y="212"/>
                    </a:lnTo>
                    <a:lnTo>
                      <a:pt x="1577" y="276"/>
                    </a:lnTo>
                    <a:lnTo>
                      <a:pt x="1537" y="337"/>
                    </a:lnTo>
                    <a:lnTo>
                      <a:pt x="1492" y="394"/>
                    </a:lnTo>
                    <a:lnTo>
                      <a:pt x="1443" y="449"/>
                    </a:lnTo>
                    <a:lnTo>
                      <a:pt x="1390" y="497"/>
                    </a:lnTo>
                    <a:lnTo>
                      <a:pt x="1331" y="542"/>
                    </a:lnTo>
                    <a:lnTo>
                      <a:pt x="1270" y="581"/>
                    </a:lnTo>
                    <a:lnTo>
                      <a:pt x="1206" y="615"/>
                    </a:lnTo>
                    <a:lnTo>
                      <a:pt x="1138" y="644"/>
                    </a:lnTo>
                    <a:lnTo>
                      <a:pt x="1067" y="667"/>
                    </a:lnTo>
                    <a:lnTo>
                      <a:pt x="993" y="683"/>
                    </a:lnTo>
                    <a:lnTo>
                      <a:pt x="917" y="693"/>
                    </a:lnTo>
                    <a:lnTo>
                      <a:pt x="840" y="697"/>
                    </a:lnTo>
                    <a:lnTo>
                      <a:pt x="763" y="693"/>
                    </a:lnTo>
                    <a:lnTo>
                      <a:pt x="687" y="683"/>
                    </a:lnTo>
                    <a:lnTo>
                      <a:pt x="614" y="667"/>
                    </a:lnTo>
                    <a:lnTo>
                      <a:pt x="543" y="644"/>
                    </a:lnTo>
                    <a:lnTo>
                      <a:pt x="475" y="615"/>
                    </a:lnTo>
                    <a:lnTo>
                      <a:pt x="410" y="581"/>
                    </a:lnTo>
                    <a:lnTo>
                      <a:pt x="349" y="542"/>
                    </a:lnTo>
                    <a:lnTo>
                      <a:pt x="291" y="497"/>
                    </a:lnTo>
                    <a:lnTo>
                      <a:pt x="238" y="449"/>
                    </a:lnTo>
                    <a:lnTo>
                      <a:pt x="189" y="394"/>
                    </a:lnTo>
                    <a:lnTo>
                      <a:pt x="144" y="337"/>
                    </a:lnTo>
                    <a:lnTo>
                      <a:pt x="103" y="276"/>
                    </a:lnTo>
                    <a:lnTo>
                      <a:pt x="69" y="212"/>
                    </a:lnTo>
                    <a:lnTo>
                      <a:pt x="40" y="144"/>
                    </a:lnTo>
                    <a:lnTo>
                      <a:pt x="17" y="7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343" name="직사각형 3"/>
          <p:cNvSpPr>
            <a:spLocks noChangeArrowheads="1"/>
          </p:cNvSpPr>
          <p:nvPr/>
        </p:nvSpPr>
        <p:spPr bwMode="auto">
          <a:xfrm>
            <a:off x="2900165" y="2968382"/>
            <a:ext cx="1177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자유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  <a:p>
            <a:pPr algn="ctr"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연상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344" name="직사각형 3"/>
          <p:cNvSpPr>
            <a:spLocks noChangeArrowheads="1"/>
          </p:cNvSpPr>
          <p:nvPr/>
        </p:nvSpPr>
        <p:spPr bwMode="auto">
          <a:xfrm>
            <a:off x="5209133" y="2988241"/>
            <a:ext cx="12350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꿈의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  <a:p>
            <a:pPr algn="ctr"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분석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345" name="직사각형 3"/>
          <p:cNvSpPr>
            <a:spLocks noChangeArrowheads="1"/>
          </p:cNvSpPr>
          <p:nvPr/>
        </p:nvSpPr>
        <p:spPr bwMode="auto">
          <a:xfrm>
            <a:off x="7512124" y="4221088"/>
            <a:ext cx="876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전이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346" name="직사각형 3"/>
          <p:cNvSpPr>
            <a:spLocks noChangeArrowheads="1"/>
          </p:cNvSpPr>
          <p:nvPr/>
        </p:nvSpPr>
        <p:spPr bwMode="auto">
          <a:xfrm>
            <a:off x="611560" y="4293096"/>
            <a:ext cx="1169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훈습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grpSp>
        <p:nvGrpSpPr>
          <p:cNvPr id="20491" name="Group 47"/>
          <p:cNvGrpSpPr>
            <a:grpSpLocks/>
          </p:cNvGrpSpPr>
          <p:nvPr/>
        </p:nvGrpSpPr>
        <p:grpSpPr bwMode="auto">
          <a:xfrm>
            <a:off x="5307013" y="4648200"/>
            <a:ext cx="1312862" cy="1517650"/>
            <a:chOff x="3465" y="2727"/>
            <a:chExt cx="755" cy="873"/>
          </a:xfrm>
        </p:grpSpPr>
        <p:sp>
          <p:nvSpPr>
            <p:cNvPr id="20502" name="Oval 48"/>
            <p:cNvSpPr>
              <a:spLocks noChangeArrowheads="1"/>
            </p:cNvSpPr>
            <p:nvPr/>
          </p:nvSpPr>
          <p:spPr bwMode="auto">
            <a:xfrm>
              <a:off x="3708" y="3516"/>
              <a:ext cx="282" cy="84"/>
            </a:xfrm>
            <a:prstGeom prst="ellipse">
              <a:avLst/>
            </a:prstGeom>
            <a:solidFill>
              <a:srgbClr val="34A3B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0503" name="Group 49"/>
            <p:cNvGrpSpPr>
              <a:grpSpLocks/>
            </p:cNvGrpSpPr>
            <p:nvPr/>
          </p:nvGrpSpPr>
          <p:grpSpPr bwMode="auto">
            <a:xfrm>
              <a:off x="3465" y="2727"/>
              <a:ext cx="755" cy="756"/>
              <a:chOff x="1860" y="801"/>
              <a:chExt cx="1084" cy="1086"/>
            </a:xfrm>
          </p:grpSpPr>
          <p:sp>
            <p:nvSpPr>
              <p:cNvPr id="20504" name="Oval 17"/>
              <p:cNvSpPr>
                <a:spLocks noChangeAspect="1" noChangeArrowheads="1"/>
              </p:cNvSpPr>
              <p:nvPr/>
            </p:nvSpPr>
            <p:spPr bwMode="auto">
              <a:xfrm>
                <a:off x="1860" y="801"/>
                <a:ext cx="1084" cy="1086"/>
              </a:xfrm>
              <a:prstGeom prst="ellipse">
                <a:avLst/>
              </a:prstGeom>
              <a:gradFill rotWithShape="1">
                <a:gsLst>
                  <a:gs pos="0">
                    <a:srgbClr val="A2D061"/>
                  </a:gs>
                  <a:gs pos="100000">
                    <a:srgbClr val="8DC63E">
                      <a:alpha val="99001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/>
                <a:r>
                  <a:rPr kumimoji="0" lang="ko-KR" altLang="ko-KR" sz="160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</a:p>
            </p:txBody>
          </p:sp>
          <p:sp>
            <p:nvSpPr>
              <p:cNvPr id="20505" name="Freeform 51"/>
              <p:cNvSpPr>
                <a:spLocks/>
              </p:cNvSpPr>
              <p:nvPr/>
            </p:nvSpPr>
            <p:spPr bwMode="auto">
              <a:xfrm>
                <a:off x="1898" y="831"/>
                <a:ext cx="1005" cy="594"/>
              </a:xfrm>
              <a:custGeom>
                <a:avLst/>
                <a:gdLst>
                  <a:gd name="T0" fmla="*/ 823 w 1639"/>
                  <a:gd name="T1" fmla="*/ 0 h 1035"/>
                  <a:gd name="T2" fmla="*/ 898 w 1639"/>
                  <a:gd name="T3" fmla="*/ 3 h 1035"/>
                  <a:gd name="T4" fmla="*/ 971 w 1639"/>
                  <a:gd name="T5" fmla="*/ 12 h 1035"/>
                  <a:gd name="T6" fmla="*/ 1043 w 1639"/>
                  <a:gd name="T7" fmla="*/ 28 h 1035"/>
                  <a:gd name="T8" fmla="*/ 1111 w 1639"/>
                  <a:gd name="T9" fmla="*/ 50 h 1035"/>
                  <a:gd name="T10" fmla="*/ 1177 w 1639"/>
                  <a:gd name="T11" fmla="*/ 78 h 1035"/>
                  <a:gd name="T12" fmla="*/ 1239 w 1639"/>
                  <a:gd name="T13" fmla="*/ 111 h 1035"/>
                  <a:gd name="T14" fmla="*/ 1299 w 1639"/>
                  <a:gd name="T15" fmla="*/ 149 h 1035"/>
                  <a:gd name="T16" fmla="*/ 1355 w 1639"/>
                  <a:gd name="T17" fmla="*/ 192 h 1035"/>
                  <a:gd name="T18" fmla="*/ 1407 w 1639"/>
                  <a:gd name="T19" fmla="*/ 239 h 1035"/>
                  <a:gd name="T20" fmla="*/ 1455 w 1639"/>
                  <a:gd name="T21" fmla="*/ 290 h 1035"/>
                  <a:gd name="T22" fmla="*/ 1499 w 1639"/>
                  <a:gd name="T23" fmla="*/ 346 h 1035"/>
                  <a:gd name="T24" fmla="*/ 1538 w 1639"/>
                  <a:gd name="T25" fmla="*/ 404 h 1035"/>
                  <a:gd name="T26" fmla="*/ 1572 w 1639"/>
                  <a:gd name="T27" fmla="*/ 466 h 1035"/>
                  <a:gd name="T28" fmla="*/ 1600 w 1639"/>
                  <a:gd name="T29" fmla="*/ 532 h 1035"/>
                  <a:gd name="T30" fmla="*/ 1622 w 1639"/>
                  <a:gd name="T31" fmla="*/ 601 h 1035"/>
                  <a:gd name="T32" fmla="*/ 1639 w 1639"/>
                  <a:gd name="T33" fmla="*/ 671 h 1035"/>
                  <a:gd name="T34" fmla="*/ 1591 w 1639"/>
                  <a:gd name="T35" fmla="*/ 724 h 1035"/>
                  <a:gd name="T36" fmla="*/ 1538 w 1639"/>
                  <a:gd name="T37" fmla="*/ 774 h 1035"/>
                  <a:gd name="T38" fmla="*/ 1480 w 1639"/>
                  <a:gd name="T39" fmla="*/ 820 h 1035"/>
                  <a:gd name="T40" fmla="*/ 1417 w 1639"/>
                  <a:gd name="T41" fmla="*/ 863 h 1035"/>
                  <a:gd name="T42" fmla="*/ 1352 w 1639"/>
                  <a:gd name="T43" fmla="*/ 901 h 1035"/>
                  <a:gd name="T44" fmla="*/ 1282 w 1639"/>
                  <a:gd name="T45" fmla="*/ 935 h 1035"/>
                  <a:gd name="T46" fmla="*/ 1208 w 1639"/>
                  <a:gd name="T47" fmla="*/ 965 h 1035"/>
                  <a:gd name="T48" fmla="*/ 1132 w 1639"/>
                  <a:gd name="T49" fmla="*/ 989 h 1035"/>
                  <a:gd name="T50" fmla="*/ 1053 w 1639"/>
                  <a:gd name="T51" fmla="*/ 1009 h 1035"/>
                  <a:gd name="T52" fmla="*/ 970 w 1639"/>
                  <a:gd name="T53" fmla="*/ 1024 h 1035"/>
                  <a:gd name="T54" fmla="*/ 886 w 1639"/>
                  <a:gd name="T55" fmla="*/ 1032 h 1035"/>
                  <a:gd name="T56" fmla="*/ 800 w 1639"/>
                  <a:gd name="T57" fmla="*/ 1035 h 1035"/>
                  <a:gd name="T58" fmla="*/ 713 w 1639"/>
                  <a:gd name="T59" fmla="*/ 1032 h 1035"/>
                  <a:gd name="T60" fmla="*/ 627 w 1639"/>
                  <a:gd name="T61" fmla="*/ 1023 h 1035"/>
                  <a:gd name="T62" fmla="*/ 544 w 1639"/>
                  <a:gd name="T63" fmla="*/ 1009 h 1035"/>
                  <a:gd name="T64" fmla="*/ 463 w 1639"/>
                  <a:gd name="T65" fmla="*/ 988 h 1035"/>
                  <a:gd name="T66" fmla="*/ 385 w 1639"/>
                  <a:gd name="T67" fmla="*/ 963 h 1035"/>
                  <a:gd name="T68" fmla="*/ 312 w 1639"/>
                  <a:gd name="T69" fmla="*/ 933 h 1035"/>
                  <a:gd name="T70" fmla="*/ 240 w 1639"/>
                  <a:gd name="T71" fmla="*/ 897 h 1035"/>
                  <a:gd name="T72" fmla="*/ 174 w 1639"/>
                  <a:gd name="T73" fmla="*/ 858 h 1035"/>
                  <a:gd name="T74" fmla="*/ 112 w 1639"/>
                  <a:gd name="T75" fmla="*/ 815 h 1035"/>
                  <a:gd name="T76" fmla="*/ 53 w 1639"/>
                  <a:gd name="T77" fmla="*/ 767 h 1035"/>
                  <a:gd name="T78" fmla="*/ 0 w 1639"/>
                  <a:gd name="T79" fmla="*/ 716 h 1035"/>
                  <a:gd name="T80" fmla="*/ 14 w 1639"/>
                  <a:gd name="T81" fmla="*/ 641 h 1035"/>
                  <a:gd name="T82" fmla="*/ 35 w 1639"/>
                  <a:gd name="T83" fmla="*/ 569 h 1035"/>
                  <a:gd name="T84" fmla="*/ 61 w 1639"/>
                  <a:gd name="T85" fmla="*/ 500 h 1035"/>
                  <a:gd name="T86" fmla="*/ 93 w 1639"/>
                  <a:gd name="T87" fmla="*/ 433 h 1035"/>
                  <a:gd name="T88" fmla="*/ 131 w 1639"/>
                  <a:gd name="T89" fmla="*/ 371 h 1035"/>
                  <a:gd name="T90" fmla="*/ 175 w 1639"/>
                  <a:gd name="T91" fmla="*/ 311 h 1035"/>
                  <a:gd name="T92" fmla="*/ 223 w 1639"/>
                  <a:gd name="T93" fmla="*/ 256 h 1035"/>
                  <a:gd name="T94" fmla="*/ 275 w 1639"/>
                  <a:gd name="T95" fmla="*/ 205 h 1035"/>
                  <a:gd name="T96" fmla="*/ 332 w 1639"/>
                  <a:gd name="T97" fmla="*/ 161 h 1035"/>
                  <a:gd name="T98" fmla="*/ 393 w 1639"/>
                  <a:gd name="T99" fmla="*/ 119 h 1035"/>
                  <a:gd name="T100" fmla="*/ 458 w 1639"/>
                  <a:gd name="T101" fmla="*/ 85 h 1035"/>
                  <a:gd name="T102" fmla="*/ 526 w 1639"/>
                  <a:gd name="T103" fmla="*/ 55 h 1035"/>
                  <a:gd name="T104" fmla="*/ 597 w 1639"/>
                  <a:gd name="T105" fmla="*/ 31 h 1035"/>
                  <a:gd name="T106" fmla="*/ 669 w 1639"/>
                  <a:gd name="T107" fmla="*/ 13 h 1035"/>
                  <a:gd name="T108" fmla="*/ 745 w 1639"/>
                  <a:gd name="T109" fmla="*/ 3 h 1035"/>
                  <a:gd name="T110" fmla="*/ 823 w 1639"/>
                  <a:gd name="T111" fmla="*/ 0 h 10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639"/>
                  <a:gd name="T169" fmla="*/ 0 h 1035"/>
                  <a:gd name="T170" fmla="*/ 1639 w 1639"/>
                  <a:gd name="T171" fmla="*/ 1035 h 10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639" h="1035">
                    <a:moveTo>
                      <a:pt x="823" y="0"/>
                    </a:moveTo>
                    <a:lnTo>
                      <a:pt x="898" y="3"/>
                    </a:lnTo>
                    <a:lnTo>
                      <a:pt x="971" y="12"/>
                    </a:lnTo>
                    <a:lnTo>
                      <a:pt x="1043" y="28"/>
                    </a:lnTo>
                    <a:lnTo>
                      <a:pt x="1111" y="50"/>
                    </a:lnTo>
                    <a:lnTo>
                      <a:pt x="1177" y="78"/>
                    </a:lnTo>
                    <a:lnTo>
                      <a:pt x="1239" y="111"/>
                    </a:lnTo>
                    <a:lnTo>
                      <a:pt x="1299" y="149"/>
                    </a:lnTo>
                    <a:lnTo>
                      <a:pt x="1355" y="192"/>
                    </a:lnTo>
                    <a:lnTo>
                      <a:pt x="1407" y="239"/>
                    </a:lnTo>
                    <a:lnTo>
                      <a:pt x="1455" y="290"/>
                    </a:lnTo>
                    <a:lnTo>
                      <a:pt x="1499" y="346"/>
                    </a:lnTo>
                    <a:lnTo>
                      <a:pt x="1538" y="404"/>
                    </a:lnTo>
                    <a:lnTo>
                      <a:pt x="1572" y="466"/>
                    </a:lnTo>
                    <a:lnTo>
                      <a:pt x="1600" y="532"/>
                    </a:lnTo>
                    <a:lnTo>
                      <a:pt x="1622" y="601"/>
                    </a:lnTo>
                    <a:lnTo>
                      <a:pt x="1639" y="671"/>
                    </a:lnTo>
                    <a:lnTo>
                      <a:pt x="1591" y="724"/>
                    </a:lnTo>
                    <a:lnTo>
                      <a:pt x="1538" y="774"/>
                    </a:lnTo>
                    <a:lnTo>
                      <a:pt x="1480" y="820"/>
                    </a:lnTo>
                    <a:lnTo>
                      <a:pt x="1417" y="863"/>
                    </a:lnTo>
                    <a:lnTo>
                      <a:pt x="1352" y="901"/>
                    </a:lnTo>
                    <a:lnTo>
                      <a:pt x="1282" y="935"/>
                    </a:lnTo>
                    <a:lnTo>
                      <a:pt x="1208" y="965"/>
                    </a:lnTo>
                    <a:lnTo>
                      <a:pt x="1132" y="989"/>
                    </a:lnTo>
                    <a:lnTo>
                      <a:pt x="1053" y="1009"/>
                    </a:lnTo>
                    <a:lnTo>
                      <a:pt x="970" y="1024"/>
                    </a:lnTo>
                    <a:lnTo>
                      <a:pt x="886" y="1032"/>
                    </a:lnTo>
                    <a:lnTo>
                      <a:pt x="800" y="1035"/>
                    </a:lnTo>
                    <a:lnTo>
                      <a:pt x="713" y="1032"/>
                    </a:lnTo>
                    <a:lnTo>
                      <a:pt x="627" y="1023"/>
                    </a:lnTo>
                    <a:lnTo>
                      <a:pt x="544" y="1009"/>
                    </a:lnTo>
                    <a:lnTo>
                      <a:pt x="463" y="988"/>
                    </a:lnTo>
                    <a:lnTo>
                      <a:pt x="385" y="963"/>
                    </a:lnTo>
                    <a:lnTo>
                      <a:pt x="312" y="933"/>
                    </a:lnTo>
                    <a:lnTo>
                      <a:pt x="240" y="897"/>
                    </a:lnTo>
                    <a:lnTo>
                      <a:pt x="174" y="858"/>
                    </a:lnTo>
                    <a:lnTo>
                      <a:pt x="112" y="815"/>
                    </a:lnTo>
                    <a:lnTo>
                      <a:pt x="53" y="767"/>
                    </a:lnTo>
                    <a:lnTo>
                      <a:pt x="0" y="716"/>
                    </a:lnTo>
                    <a:lnTo>
                      <a:pt x="14" y="641"/>
                    </a:lnTo>
                    <a:lnTo>
                      <a:pt x="35" y="569"/>
                    </a:lnTo>
                    <a:lnTo>
                      <a:pt x="61" y="500"/>
                    </a:lnTo>
                    <a:lnTo>
                      <a:pt x="93" y="433"/>
                    </a:lnTo>
                    <a:lnTo>
                      <a:pt x="131" y="371"/>
                    </a:lnTo>
                    <a:lnTo>
                      <a:pt x="175" y="311"/>
                    </a:lnTo>
                    <a:lnTo>
                      <a:pt x="223" y="256"/>
                    </a:lnTo>
                    <a:lnTo>
                      <a:pt x="275" y="205"/>
                    </a:lnTo>
                    <a:lnTo>
                      <a:pt x="332" y="161"/>
                    </a:lnTo>
                    <a:lnTo>
                      <a:pt x="393" y="119"/>
                    </a:lnTo>
                    <a:lnTo>
                      <a:pt x="458" y="85"/>
                    </a:lnTo>
                    <a:lnTo>
                      <a:pt x="526" y="55"/>
                    </a:lnTo>
                    <a:lnTo>
                      <a:pt x="597" y="31"/>
                    </a:lnTo>
                    <a:lnTo>
                      <a:pt x="669" y="13"/>
                    </a:lnTo>
                    <a:lnTo>
                      <a:pt x="745" y="3"/>
                    </a:lnTo>
                    <a:lnTo>
                      <a:pt x="82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EAEAEA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 sz="16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506" name="Freeform 52"/>
              <p:cNvSpPr>
                <a:spLocks/>
              </p:cNvSpPr>
              <p:nvPr/>
            </p:nvSpPr>
            <p:spPr bwMode="auto">
              <a:xfrm>
                <a:off x="1935" y="1502"/>
                <a:ext cx="950" cy="348"/>
              </a:xfrm>
              <a:custGeom>
                <a:avLst/>
                <a:gdLst>
                  <a:gd name="T0" fmla="*/ 0 w 1681"/>
                  <a:gd name="T1" fmla="*/ 0 h 697"/>
                  <a:gd name="T2" fmla="*/ 49 w 1681"/>
                  <a:gd name="T3" fmla="*/ 53 h 697"/>
                  <a:gd name="T4" fmla="*/ 103 w 1681"/>
                  <a:gd name="T5" fmla="*/ 103 h 697"/>
                  <a:gd name="T6" fmla="*/ 162 w 1681"/>
                  <a:gd name="T7" fmla="*/ 148 h 697"/>
                  <a:gd name="T8" fmla="*/ 224 w 1681"/>
                  <a:gd name="T9" fmla="*/ 191 h 697"/>
                  <a:gd name="T10" fmla="*/ 291 w 1681"/>
                  <a:gd name="T11" fmla="*/ 229 h 697"/>
                  <a:gd name="T12" fmla="*/ 360 w 1681"/>
                  <a:gd name="T13" fmla="*/ 262 h 697"/>
                  <a:gd name="T14" fmla="*/ 433 w 1681"/>
                  <a:gd name="T15" fmla="*/ 291 h 697"/>
                  <a:gd name="T16" fmla="*/ 509 w 1681"/>
                  <a:gd name="T17" fmla="*/ 315 h 697"/>
                  <a:gd name="T18" fmla="*/ 589 w 1681"/>
                  <a:gd name="T19" fmla="*/ 335 h 697"/>
                  <a:gd name="T20" fmla="*/ 670 w 1681"/>
                  <a:gd name="T21" fmla="*/ 349 h 697"/>
                  <a:gd name="T22" fmla="*/ 754 w 1681"/>
                  <a:gd name="T23" fmla="*/ 357 h 697"/>
                  <a:gd name="T24" fmla="*/ 840 w 1681"/>
                  <a:gd name="T25" fmla="*/ 360 h 697"/>
                  <a:gd name="T26" fmla="*/ 926 w 1681"/>
                  <a:gd name="T27" fmla="*/ 357 h 697"/>
                  <a:gd name="T28" fmla="*/ 1010 w 1681"/>
                  <a:gd name="T29" fmla="*/ 349 h 697"/>
                  <a:gd name="T30" fmla="*/ 1092 w 1681"/>
                  <a:gd name="T31" fmla="*/ 335 h 697"/>
                  <a:gd name="T32" fmla="*/ 1171 w 1681"/>
                  <a:gd name="T33" fmla="*/ 315 h 697"/>
                  <a:gd name="T34" fmla="*/ 1247 w 1681"/>
                  <a:gd name="T35" fmla="*/ 291 h 697"/>
                  <a:gd name="T36" fmla="*/ 1321 w 1681"/>
                  <a:gd name="T37" fmla="*/ 262 h 697"/>
                  <a:gd name="T38" fmla="*/ 1390 w 1681"/>
                  <a:gd name="T39" fmla="*/ 229 h 697"/>
                  <a:gd name="T40" fmla="*/ 1456 w 1681"/>
                  <a:gd name="T41" fmla="*/ 191 h 697"/>
                  <a:gd name="T42" fmla="*/ 1518 w 1681"/>
                  <a:gd name="T43" fmla="*/ 148 h 697"/>
                  <a:gd name="T44" fmla="*/ 1577 w 1681"/>
                  <a:gd name="T45" fmla="*/ 103 h 697"/>
                  <a:gd name="T46" fmla="*/ 1631 w 1681"/>
                  <a:gd name="T47" fmla="*/ 53 h 697"/>
                  <a:gd name="T48" fmla="*/ 1681 w 1681"/>
                  <a:gd name="T49" fmla="*/ 0 h 697"/>
                  <a:gd name="T50" fmla="*/ 1663 w 1681"/>
                  <a:gd name="T51" fmla="*/ 74 h 697"/>
                  <a:gd name="T52" fmla="*/ 1640 w 1681"/>
                  <a:gd name="T53" fmla="*/ 144 h 697"/>
                  <a:gd name="T54" fmla="*/ 1612 w 1681"/>
                  <a:gd name="T55" fmla="*/ 212 h 697"/>
                  <a:gd name="T56" fmla="*/ 1577 w 1681"/>
                  <a:gd name="T57" fmla="*/ 276 h 697"/>
                  <a:gd name="T58" fmla="*/ 1537 w 1681"/>
                  <a:gd name="T59" fmla="*/ 337 h 697"/>
                  <a:gd name="T60" fmla="*/ 1492 w 1681"/>
                  <a:gd name="T61" fmla="*/ 394 h 697"/>
                  <a:gd name="T62" fmla="*/ 1443 w 1681"/>
                  <a:gd name="T63" fmla="*/ 449 h 697"/>
                  <a:gd name="T64" fmla="*/ 1390 w 1681"/>
                  <a:gd name="T65" fmla="*/ 497 h 697"/>
                  <a:gd name="T66" fmla="*/ 1331 w 1681"/>
                  <a:gd name="T67" fmla="*/ 542 h 697"/>
                  <a:gd name="T68" fmla="*/ 1270 w 1681"/>
                  <a:gd name="T69" fmla="*/ 581 h 697"/>
                  <a:gd name="T70" fmla="*/ 1206 w 1681"/>
                  <a:gd name="T71" fmla="*/ 615 h 697"/>
                  <a:gd name="T72" fmla="*/ 1138 w 1681"/>
                  <a:gd name="T73" fmla="*/ 644 h 697"/>
                  <a:gd name="T74" fmla="*/ 1067 w 1681"/>
                  <a:gd name="T75" fmla="*/ 667 h 697"/>
                  <a:gd name="T76" fmla="*/ 993 w 1681"/>
                  <a:gd name="T77" fmla="*/ 683 h 697"/>
                  <a:gd name="T78" fmla="*/ 917 w 1681"/>
                  <a:gd name="T79" fmla="*/ 693 h 697"/>
                  <a:gd name="T80" fmla="*/ 840 w 1681"/>
                  <a:gd name="T81" fmla="*/ 697 h 697"/>
                  <a:gd name="T82" fmla="*/ 763 w 1681"/>
                  <a:gd name="T83" fmla="*/ 693 h 697"/>
                  <a:gd name="T84" fmla="*/ 687 w 1681"/>
                  <a:gd name="T85" fmla="*/ 683 h 697"/>
                  <a:gd name="T86" fmla="*/ 614 w 1681"/>
                  <a:gd name="T87" fmla="*/ 667 h 697"/>
                  <a:gd name="T88" fmla="*/ 543 w 1681"/>
                  <a:gd name="T89" fmla="*/ 644 h 697"/>
                  <a:gd name="T90" fmla="*/ 475 w 1681"/>
                  <a:gd name="T91" fmla="*/ 615 h 697"/>
                  <a:gd name="T92" fmla="*/ 410 w 1681"/>
                  <a:gd name="T93" fmla="*/ 581 h 697"/>
                  <a:gd name="T94" fmla="*/ 349 w 1681"/>
                  <a:gd name="T95" fmla="*/ 542 h 697"/>
                  <a:gd name="T96" fmla="*/ 291 w 1681"/>
                  <a:gd name="T97" fmla="*/ 497 h 697"/>
                  <a:gd name="T98" fmla="*/ 238 w 1681"/>
                  <a:gd name="T99" fmla="*/ 449 h 697"/>
                  <a:gd name="T100" fmla="*/ 189 w 1681"/>
                  <a:gd name="T101" fmla="*/ 394 h 697"/>
                  <a:gd name="T102" fmla="*/ 144 w 1681"/>
                  <a:gd name="T103" fmla="*/ 337 h 697"/>
                  <a:gd name="T104" fmla="*/ 103 w 1681"/>
                  <a:gd name="T105" fmla="*/ 276 h 697"/>
                  <a:gd name="T106" fmla="*/ 69 w 1681"/>
                  <a:gd name="T107" fmla="*/ 212 h 697"/>
                  <a:gd name="T108" fmla="*/ 40 w 1681"/>
                  <a:gd name="T109" fmla="*/ 144 h 697"/>
                  <a:gd name="T110" fmla="*/ 17 w 1681"/>
                  <a:gd name="T111" fmla="*/ 74 h 697"/>
                  <a:gd name="T112" fmla="*/ 0 w 1681"/>
                  <a:gd name="T113" fmla="*/ 0 h 69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681"/>
                  <a:gd name="T172" fmla="*/ 0 h 697"/>
                  <a:gd name="T173" fmla="*/ 1681 w 1681"/>
                  <a:gd name="T174" fmla="*/ 697 h 69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681" h="697">
                    <a:moveTo>
                      <a:pt x="0" y="0"/>
                    </a:moveTo>
                    <a:lnTo>
                      <a:pt x="49" y="53"/>
                    </a:lnTo>
                    <a:lnTo>
                      <a:pt x="103" y="103"/>
                    </a:lnTo>
                    <a:lnTo>
                      <a:pt x="162" y="148"/>
                    </a:lnTo>
                    <a:lnTo>
                      <a:pt x="224" y="191"/>
                    </a:lnTo>
                    <a:lnTo>
                      <a:pt x="291" y="229"/>
                    </a:lnTo>
                    <a:lnTo>
                      <a:pt x="360" y="262"/>
                    </a:lnTo>
                    <a:lnTo>
                      <a:pt x="433" y="291"/>
                    </a:lnTo>
                    <a:lnTo>
                      <a:pt x="509" y="315"/>
                    </a:lnTo>
                    <a:lnTo>
                      <a:pt x="589" y="335"/>
                    </a:lnTo>
                    <a:lnTo>
                      <a:pt x="670" y="349"/>
                    </a:lnTo>
                    <a:lnTo>
                      <a:pt x="754" y="357"/>
                    </a:lnTo>
                    <a:lnTo>
                      <a:pt x="840" y="360"/>
                    </a:lnTo>
                    <a:lnTo>
                      <a:pt x="926" y="357"/>
                    </a:lnTo>
                    <a:lnTo>
                      <a:pt x="1010" y="349"/>
                    </a:lnTo>
                    <a:lnTo>
                      <a:pt x="1092" y="335"/>
                    </a:lnTo>
                    <a:lnTo>
                      <a:pt x="1171" y="315"/>
                    </a:lnTo>
                    <a:lnTo>
                      <a:pt x="1247" y="291"/>
                    </a:lnTo>
                    <a:lnTo>
                      <a:pt x="1321" y="262"/>
                    </a:lnTo>
                    <a:lnTo>
                      <a:pt x="1390" y="229"/>
                    </a:lnTo>
                    <a:lnTo>
                      <a:pt x="1456" y="191"/>
                    </a:lnTo>
                    <a:lnTo>
                      <a:pt x="1518" y="148"/>
                    </a:lnTo>
                    <a:lnTo>
                      <a:pt x="1577" y="103"/>
                    </a:lnTo>
                    <a:lnTo>
                      <a:pt x="1631" y="53"/>
                    </a:lnTo>
                    <a:lnTo>
                      <a:pt x="1681" y="0"/>
                    </a:lnTo>
                    <a:lnTo>
                      <a:pt x="1663" y="74"/>
                    </a:lnTo>
                    <a:lnTo>
                      <a:pt x="1640" y="144"/>
                    </a:lnTo>
                    <a:lnTo>
                      <a:pt x="1612" y="212"/>
                    </a:lnTo>
                    <a:lnTo>
                      <a:pt x="1577" y="276"/>
                    </a:lnTo>
                    <a:lnTo>
                      <a:pt x="1537" y="337"/>
                    </a:lnTo>
                    <a:lnTo>
                      <a:pt x="1492" y="394"/>
                    </a:lnTo>
                    <a:lnTo>
                      <a:pt x="1443" y="449"/>
                    </a:lnTo>
                    <a:lnTo>
                      <a:pt x="1390" y="497"/>
                    </a:lnTo>
                    <a:lnTo>
                      <a:pt x="1331" y="542"/>
                    </a:lnTo>
                    <a:lnTo>
                      <a:pt x="1270" y="581"/>
                    </a:lnTo>
                    <a:lnTo>
                      <a:pt x="1206" y="615"/>
                    </a:lnTo>
                    <a:lnTo>
                      <a:pt x="1138" y="644"/>
                    </a:lnTo>
                    <a:lnTo>
                      <a:pt x="1067" y="667"/>
                    </a:lnTo>
                    <a:lnTo>
                      <a:pt x="993" y="683"/>
                    </a:lnTo>
                    <a:lnTo>
                      <a:pt x="917" y="693"/>
                    </a:lnTo>
                    <a:lnTo>
                      <a:pt x="840" y="697"/>
                    </a:lnTo>
                    <a:lnTo>
                      <a:pt x="763" y="693"/>
                    </a:lnTo>
                    <a:lnTo>
                      <a:pt x="687" y="683"/>
                    </a:lnTo>
                    <a:lnTo>
                      <a:pt x="614" y="667"/>
                    </a:lnTo>
                    <a:lnTo>
                      <a:pt x="543" y="644"/>
                    </a:lnTo>
                    <a:lnTo>
                      <a:pt x="475" y="615"/>
                    </a:lnTo>
                    <a:lnTo>
                      <a:pt x="410" y="581"/>
                    </a:lnTo>
                    <a:lnTo>
                      <a:pt x="349" y="542"/>
                    </a:lnTo>
                    <a:lnTo>
                      <a:pt x="291" y="497"/>
                    </a:lnTo>
                    <a:lnTo>
                      <a:pt x="238" y="449"/>
                    </a:lnTo>
                    <a:lnTo>
                      <a:pt x="189" y="394"/>
                    </a:lnTo>
                    <a:lnTo>
                      <a:pt x="144" y="337"/>
                    </a:lnTo>
                    <a:lnTo>
                      <a:pt x="103" y="276"/>
                    </a:lnTo>
                    <a:lnTo>
                      <a:pt x="69" y="212"/>
                    </a:lnTo>
                    <a:lnTo>
                      <a:pt x="40" y="144"/>
                    </a:lnTo>
                    <a:lnTo>
                      <a:pt x="17" y="7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 sz="16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20492" name="Group 53"/>
          <p:cNvGrpSpPr>
            <a:grpSpLocks/>
          </p:cNvGrpSpPr>
          <p:nvPr/>
        </p:nvGrpSpPr>
        <p:grpSpPr bwMode="auto">
          <a:xfrm>
            <a:off x="2590800" y="4438650"/>
            <a:ext cx="1493838" cy="1727200"/>
            <a:chOff x="1540" y="2727"/>
            <a:chExt cx="755" cy="873"/>
          </a:xfrm>
        </p:grpSpPr>
        <p:sp>
          <p:nvSpPr>
            <p:cNvPr id="20497" name="Oval 54"/>
            <p:cNvSpPr>
              <a:spLocks noChangeArrowheads="1"/>
            </p:cNvSpPr>
            <p:nvPr/>
          </p:nvSpPr>
          <p:spPr bwMode="auto">
            <a:xfrm>
              <a:off x="1776" y="3516"/>
              <a:ext cx="282" cy="84"/>
            </a:xfrm>
            <a:prstGeom prst="ellipse">
              <a:avLst/>
            </a:prstGeom>
            <a:solidFill>
              <a:srgbClr val="267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 sz="16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0498" name="Group 55"/>
            <p:cNvGrpSpPr>
              <a:grpSpLocks/>
            </p:cNvGrpSpPr>
            <p:nvPr/>
          </p:nvGrpSpPr>
          <p:grpSpPr bwMode="auto">
            <a:xfrm>
              <a:off x="1540" y="2727"/>
              <a:ext cx="755" cy="756"/>
              <a:chOff x="5870" y="801"/>
              <a:chExt cx="1084" cy="1086"/>
            </a:xfrm>
          </p:grpSpPr>
          <p:sp>
            <p:nvSpPr>
              <p:cNvPr id="20499" name="Oval 17"/>
              <p:cNvSpPr>
                <a:spLocks noChangeAspect="1" noChangeArrowheads="1"/>
              </p:cNvSpPr>
              <p:nvPr/>
            </p:nvSpPr>
            <p:spPr bwMode="auto">
              <a:xfrm>
                <a:off x="5870" y="801"/>
                <a:ext cx="1084" cy="1086"/>
              </a:xfrm>
              <a:prstGeom prst="ellipse">
                <a:avLst/>
              </a:prstGeom>
              <a:gradFill rotWithShape="1">
                <a:gsLst>
                  <a:gs pos="0">
                    <a:srgbClr val="F4DF77"/>
                  </a:gs>
                  <a:gs pos="100000">
                    <a:srgbClr val="EECD2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/>
                <a:r>
                  <a:rPr kumimoji="0" lang="ko-KR" altLang="ko-KR" sz="160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</a:p>
            </p:txBody>
          </p:sp>
          <p:sp>
            <p:nvSpPr>
              <p:cNvPr id="20500" name="Freeform 57"/>
              <p:cNvSpPr>
                <a:spLocks/>
              </p:cNvSpPr>
              <p:nvPr/>
            </p:nvSpPr>
            <p:spPr bwMode="auto">
              <a:xfrm>
                <a:off x="5908" y="831"/>
                <a:ext cx="1005" cy="594"/>
              </a:xfrm>
              <a:custGeom>
                <a:avLst/>
                <a:gdLst>
                  <a:gd name="T0" fmla="*/ 823 w 1639"/>
                  <a:gd name="T1" fmla="*/ 0 h 1035"/>
                  <a:gd name="T2" fmla="*/ 898 w 1639"/>
                  <a:gd name="T3" fmla="*/ 3 h 1035"/>
                  <a:gd name="T4" fmla="*/ 971 w 1639"/>
                  <a:gd name="T5" fmla="*/ 12 h 1035"/>
                  <a:gd name="T6" fmla="*/ 1043 w 1639"/>
                  <a:gd name="T7" fmla="*/ 28 h 1035"/>
                  <a:gd name="T8" fmla="*/ 1111 w 1639"/>
                  <a:gd name="T9" fmla="*/ 50 h 1035"/>
                  <a:gd name="T10" fmla="*/ 1177 w 1639"/>
                  <a:gd name="T11" fmla="*/ 78 h 1035"/>
                  <a:gd name="T12" fmla="*/ 1239 w 1639"/>
                  <a:gd name="T13" fmla="*/ 111 h 1035"/>
                  <a:gd name="T14" fmla="*/ 1299 w 1639"/>
                  <a:gd name="T15" fmla="*/ 149 h 1035"/>
                  <a:gd name="T16" fmla="*/ 1355 w 1639"/>
                  <a:gd name="T17" fmla="*/ 192 h 1035"/>
                  <a:gd name="T18" fmla="*/ 1407 w 1639"/>
                  <a:gd name="T19" fmla="*/ 239 h 1035"/>
                  <a:gd name="T20" fmla="*/ 1455 w 1639"/>
                  <a:gd name="T21" fmla="*/ 290 h 1035"/>
                  <a:gd name="T22" fmla="*/ 1499 w 1639"/>
                  <a:gd name="T23" fmla="*/ 346 h 1035"/>
                  <a:gd name="T24" fmla="*/ 1538 w 1639"/>
                  <a:gd name="T25" fmla="*/ 404 h 1035"/>
                  <a:gd name="T26" fmla="*/ 1572 w 1639"/>
                  <a:gd name="T27" fmla="*/ 466 h 1035"/>
                  <a:gd name="T28" fmla="*/ 1600 w 1639"/>
                  <a:gd name="T29" fmla="*/ 532 h 1035"/>
                  <a:gd name="T30" fmla="*/ 1622 w 1639"/>
                  <a:gd name="T31" fmla="*/ 601 h 1035"/>
                  <a:gd name="T32" fmla="*/ 1639 w 1639"/>
                  <a:gd name="T33" fmla="*/ 671 h 1035"/>
                  <a:gd name="T34" fmla="*/ 1591 w 1639"/>
                  <a:gd name="T35" fmla="*/ 724 h 1035"/>
                  <a:gd name="T36" fmla="*/ 1538 w 1639"/>
                  <a:gd name="T37" fmla="*/ 774 h 1035"/>
                  <a:gd name="T38" fmla="*/ 1480 w 1639"/>
                  <a:gd name="T39" fmla="*/ 820 h 1035"/>
                  <a:gd name="T40" fmla="*/ 1417 w 1639"/>
                  <a:gd name="T41" fmla="*/ 863 h 1035"/>
                  <a:gd name="T42" fmla="*/ 1352 w 1639"/>
                  <a:gd name="T43" fmla="*/ 901 h 1035"/>
                  <a:gd name="T44" fmla="*/ 1282 w 1639"/>
                  <a:gd name="T45" fmla="*/ 935 h 1035"/>
                  <a:gd name="T46" fmla="*/ 1208 w 1639"/>
                  <a:gd name="T47" fmla="*/ 965 h 1035"/>
                  <a:gd name="T48" fmla="*/ 1132 w 1639"/>
                  <a:gd name="T49" fmla="*/ 989 h 1035"/>
                  <a:gd name="T50" fmla="*/ 1053 w 1639"/>
                  <a:gd name="T51" fmla="*/ 1009 h 1035"/>
                  <a:gd name="T52" fmla="*/ 970 w 1639"/>
                  <a:gd name="T53" fmla="*/ 1024 h 1035"/>
                  <a:gd name="T54" fmla="*/ 886 w 1639"/>
                  <a:gd name="T55" fmla="*/ 1032 h 1035"/>
                  <a:gd name="T56" fmla="*/ 800 w 1639"/>
                  <a:gd name="T57" fmla="*/ 1035 h 1035"/>
                  <a:gd name="T58" fmla="*/ 713 w 1639"/>
                  <a:gd name="T59" fmla="*/ 1032 h 1035"/>
                  <a:gd name="T60" fmla="*/ 627 w 1639"/>
                  <a:gd name="T61" fmla="*/ 1023 h 1035"/>
                  <a:gd name="T62" fmla="*/ 544 w 1639"/>
                  <a:gd name="T63" fmla="*/ 1009 h 1035"/>
                  <a:gd name="T64" fmla="*/ 463 w 1639"/>
                  <a:gd name="T65" fmla="*/ 988 h 1035"/>
                  <a:gd name="T66" fmla="*/ 385 w 1639"/>
                  <a:gd name="T67" fmla="*/ 963 h 1035"/>
                  <a:gd name="T68" fmla="*/ 312 w 1639"/>
                  <a:gd name="T69" fmla="*/ 933 h 1035"/>
                  <a:gd name="T70" fmla="*/ 240 w 1639"/>
                  <a:gd name="T71" fmla="*/ 897 h 1035"/>
                  <a:gd name="T72" fmla="*/ 174 w 1639"/>
                  <a:gd name="T73" fmla="*/ 858 h 1035"/>
                  <a:gd name="T74" fmla="*/ 112 w 1639"/>
                  <a:gd name="T75" fmla="*/ 815 h 1035"/>
                  <a:gd name="T76" fmla="*/ 53 w 1639"/>
                  <a:gd name="T77" fmla="*/ 767 h 1035"/>
                  <a:gd name="T78" fmla="*/ 0 w 1639"/>
                  <a:gd name="T79" fmla="*/ 716 h 1035"/>
                  <a:gd name="T80" fmla="*/ 14 w 1639"/>
                  <a:gd name="T81" fmla="*/ 641 h 1035"/>
                  <a:gd name="T82" fmla="*/ 35 w 1639"/>
                  <a:gd name="T83" fmla="*/ 569 h 1035"/>
                  <a:gd name="T84" fmla="*/ 61 w 1639"/>
                  <a:gd name="T85" fmla="*/ 500 h 1035"/>
                  <a:gd name="T86" fmla="*/ 93 w 1639"/>
                  <a:gd name="T87" fmla="*/ 433 h 1035"/>
                  <a:gd name="T88" fmla="*/ 131 w 1639"/>
                  <a:gd name="T89" fmla="*/ 371 h 1035"/>
                  <a:gd name="T90" fmla="*/ 175 w 1639"/>
                  <a:gd name="T91" fmla="*/ 311 h 1035"/>
                  <a:gd name="T92" fmla="*/ 223 w 1639"/>
                  <a:gd name="T93" fmla="*/ 256 h 1035"/>
                  <a:gd name="T94" fmla="*/ 275 w 1639"/>
                  <a:gd name="T95" fmla="*/ 205 h 1035"/>
                  <a:gd name="T96" fmla="*/ 332 w 1639"/>
                  <a:gd name="T97" fmla="*/ 161 h 1035"/>
                  <a:gd name="T98" fmla="*/ 393 w 1639"/>
                  <a:gd name="T99" fmla="*/ 119 h 1035"/>
                  <a:gd name="T100" fmla="*/ 458 w 1639"/>
                  <a:gd name="T101" fmla="*/ 85 h 1035"/>
                  <a:gd name="T102" fmla="*/ 526 w 1639"/>
                  <a:gd name="T103" fmla="*/ 55 h 1035"/>
                  <a:gd name="T104" fmla="*/ 597 w 1639"/>
                  <a:gd name="T105" fmla="*/ 31 h 1035"/>
                  <a:gd name="T106" fmla="*/ 669 w 1639"/>
                  <a:gd name="T107" fmla="*/ 13 h 1035"/>
                  <a:gd name="T108" fmla="*/ 745 w 1639"/>
                  <a:gd name="T109" fmla="*/ 3 h 1035"/>
                  <a:gd name="T110" fmla="*/ 823 w 1639"/>
                  <a:gd name="T111" fmla="*/ 0 h 10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639"/>
                  <a:gd name="T169" fmla="*/ 0 h 1035"/>
                  <a:gd name="T170" fmla="*/ 1639 w 1639"/>
                  <a:gd name="T171" fmla="*/ 1035 h 10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639" h="1035">
                    <a:moveTo>
                      <a:pt x="823" y="0"/>
                    </a:moveTo>
                    <a:lnTo>
                      <a:pt x="898" y="3"/>
                    </a:lnTo>
                    <a:lnTo>
                      <a:pt x="971" y="12"/>
                    </a:lnTo>
                    <a:lnTo>
                      <a:pt x="1043" y="28"/>
                    </a:lnTo>
                    <a:lnTo>
                      <a:pt x="1111" y="50"/>
                    </a:lnTo>
                    <a:lnTo>
                      <a:pt x="1177" y="78"/>
                    </a:lnTo>
                    <a:lnTo>
                      <a:pt x="1239" y="111"/>
                    </a:lnTo>
                    <a:lnTo>
                      <a:pt x="1299" y="149"/>
                    </a:lnTo>
                    <a:lnTo>
                      <a:pt x="1355" y="192"/>
                    </a:lnTo>
                    <a:lnTo>
                      <a:pt x="1407" y="239"/>
                    </a:lnTo>
                    <a:lnTo>
                      <a:pt x="1455" y="290"/>
                    </a:lnTo>
                    <a:lnTo>
                      <a:pt x="1499" y="346"/>
                    </a:lnTo>
                    <a:lnTo>
                      <a:pt x="1538" y="404"/>
                    </a:lnTo>
                    <a:lnTo>
                      <a:pt x="1572" y="466"/>
                    </a:lnTo>
                    <a:lnTo>
                      <a:pt x="1600" y="532"/>
                    </a:lnTo>
                    <a:lnTo>
                      <a:pt x="1622" y="601"/>
                    </a:lnTo>
                    <a:lnTo>
                      <a:pt x="1639" y="671"/>
                    </a:lnTo>
                    <a:lnTo>
                      <a:pt x="1591" y="724"/>
                    </a:lnTo>
                    <a:lnTo>
                      <a:pt x="1538" y="774"/>
                    </a:lnTo>
                    <a:lnTo>
                      <a:pt x="1480" y="820"/>
                    </a:lnTo>
                    <a:lnTo>
                      <a:pt x="1417" y="863"/>
                    </a:lnTo>
                    <a:lnTo>
                      <a:pt x="1352" y="901"/>
                    </a:lnTo>
                    <a:lnTo>
                      <a:pt x="1282" y="935"/>
                    </a:lnTo>
                    <a:lnTo>
                      <a:pt x="1208" y="965"/>
                    </a:lnTo>
                    <a:lnTo>
                      <a:pt x="1132" y="989"/>
                    </a:lnTo>
                    <a:lnTo>
                      <a:pt x="1053" y="1009"/>
                    </a:lnTo>
                    <a:lnTo>
                      <a:pt x="970" y="1024"/>
                    </a:lnTo>
                    <a:lnTo>
                      <a:pt x="886" y="1032"/>
                    </a:lnTo>
                    <a:lnTo>
                      <a:pt x="800" y="1035"/>
                    </a:lnTo>
                    <a:lnTo>
                      <a:pt x="713" y="1032"/>
                    </a:lnTo>
                    <a:lnTo>
                      <a:pt x="627" y="1023"/>
                    </a:lnTo>
                    <a:lnTo>
                      <a:pt x="544" y="1009"/>
                    </a:lnTo>
                    <a:lnTo>
                      <a:pt x="463" y="988"/>
                    </a:lnTo>
                    <a:lnTo>
                      <a:pt x="385" y="963"/>
                    </a:lnTo>
                    <a:lnTo>
                      <a:pt x="312" y="933"/>
                    </a:lnTo>
                    <a:lnTo>
                      <a:pt x="240" y="897"/>
                    </a:lnTo>
                    <a:lnTo>
                      <a:pt x="174" y="858"/>
                    </a:lnTo>
                    <a:lnTo>
                      <a:pt x="112" y="815"/>
                    </a:lnTo>
                    <a:lnTo>
                      <a:pt x="53" y="767"/>
                    </a:lnTo>
                    <a:lnTo>
                      <a:pt x="0" y="716"/>
                    </a:lnTo>
                    <a:lnTo>
                      <a:pt x="14" y="641"/>
                    </a:lnTo>
                    <a:lnTo>
                      <a:pt x="35" y="569"/>
                    </a:lnTo>
                    <a:lnTo>
                      <a:pt x="61" y="500"/>
                    </a:lnTo>
                    <a:lnTo>
                      <a:pt x="93" y="433"/>
                    </a:lnTo>
                    <a:lnTo>
                      <a:pt x="131" y="371"/>
                    </a:lnTo>
                    <a:lnTo>
                      <a:pt x="175" y="311"/>
                    </a:lnTo>
                    <a:lnTo>
                      <a:pt x="223" y="256"/>
                    </a:lnTo>
                    <a:lnTo>
                      <a:pt x="275" y="205"/>
                    </a:lnTo>
                    <a:lnTo>
                      <a:pt x="332" y="161"/>
                    </a:lnTo>
                    <a:lnTo>
                      <a:pt x="393" y="119"/>
                    </a:lnTo>
                    <a:lnTo>
                      <a:pt x="458" y="85"/>
                    </a:lnTo>
                    <a:lnTo>
                      <a:pt x="526" y="55"/>
                    </a:lnTo>
                    <a:lnTo>
                      <a:pt x="597" y="31"/>
                    </a:lnTo>
                    <a:lnTo>
                      <a:pt x="669" y="13"/>
                    </a:lnTo>
                    <a:lnTo>
                      <a:pt x="745" y="3"/>
                    </a:lnTo>
                    <a:lnTo>
                      <a:pt x="82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EAEAEA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 sz="16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501" name="Freeform 58"/>
              <p:cNvSpPr>
                <a:spLocks/>
              </p:cNvSpPr>
              <p:nvPr/>
            </p:nvSpPr>
            <p:spPr bwMode="auto">
              <a:xfrm>
                <a:off x="5945" y="1502"/>
                <a:ext cx="950" cy="348"/>
              </a:xfrm>
              <a:custGeom>
                <a:avLst/>
                <a:gdLst>
                  <a:gd name="T0" fmla="*/ 0 w 1681"/>
                  <a:gd name="T1" fmla="*/ 0 h 697"/>
                  <a:gd name="T2" fmla="*/ 49 w 1681"/>
                  <a:gd name="T3" fmla="*/ 53 h 697"/>
                  <a:gd name="T4" fmla="*/ 103 w 1681"/>
                  <a:gd name="T5" fmla="*/ 103 h 697"/>
                  <a:gd name="T6" fmla="*/ 162 w 1681"/>
                  <a:gd name="T7" fmla="*/ 148 h 697"/>
                  <a:gd name="T8" fmla="*/ 224 w 1681"/>
                  <a:gd name="T9" fmla="*/ 191 h 697"/>
                  <a:gd name="T10" fmla="*/ 291 w 1681"/>
                  <a:gd name="T11" fmla="*/ 229 h 697"/>
                  <a:gd name="T12" fmla="*/ 360 w 1681"/>
                  <a:gd name="T13" fmla="*/ 262 h 697"/>
                  <a:gd name="T14" fmla="*/ 433 w 1681"/>
                  <a:gd name="T15" fmla="*/ 291 h 697"/>
                  <a:gd name="T16" fmla="*/ 509 w 1681"/>
                  <a:gd name="T17" fmla="*/ 315 h 697"/>
                  <a:gd name="T18" fmla="*/ 589 w 1681"/>
                  <a:gd name="T19" fmla="*/ 335 h 697"/>
                  <a:gd name="T20" fmla="*/ 670 w 1681"/>
                  <a:gd name="T21" fmla="*/ 349 h 697"/>
                  <a:gd name="T22" fmla="*/ 754 w 1681"/>
                  <a:gd name="T23" fmla="*/ 357 h 697"/>
                  <a:gd name="T24" fmla="*/ 840 w 1681"/>
                  <a:gd name="T25" fmla="*/ 360 h 697"/>
                  <a:gd name="T26" fmla="*/ 926 w 1681"/>
                  <a:gd name="T27" fmla="*/ 357 h 697"/>
                  <a:gd name="T28" fmla="*/ 1010 w 1681"/>
                  <a:gd name="T29" fmla="*/ 349 h 697"/>
                  <a:gd name="T30" fmla="*/ 1092 w 1681"/>
                  <a:gd name="T31" fmla="*/ 335 h 697"/>
                  <a:gd name="T32" fmla="*/ 1171 w 1681"/>
                  <a:gd name="T33" fmla="*/ 315 h 697"/>
                  <a:gd name="T34" fmla="*/ 1247 w 1681"/>
                  <a:gd name="T35" fmla="*/ 291 h 697"/>
                  <a:gd name="T36" fmla="*/ 1321 w 1681"/>
                  <a:gd name="T37" fmla="*/ 262 h 697"/>
                  <a:gd name="T38" fmla="*/ 1390 w 1681"/>
                  <a:gd name="T39" fmla="*/ 229 h 697"/>
                  <a:gd name="T40" fmla="*/ 1456 w 1681"/>
                  <a:gd name="T41" fmla="*/ 191 h 697"/>
                  <a:gd name="T42" fmla="*/ 1518 w 1681"/>
                  <a:gd name="T43" fmla="*/ 148 h 697"/>
                  <a:gd name="T44" fmla="*/ 1577 w 1681"/>
                  <a:gd name="T45" fmla="*/ 103 h 697"/>
                  <a:gd name="T46" fmla="*/ 1631 w 1681"/>
                  <a:gd name="T47" fmla="*/ 53 h 697"/>
                  <a:gd name="T48" fmla="*/ 1681 w 1681"/>
                  <a:gd name="T49" fmla="*/ 0 h 697"/>
                  <a:gd name="T50" fmla="*/ 1663 w 1681"/>
                  <a:gd name="T51" fmla="*/ 74 h 697"/>
                  <a:gd name="T52" fmla="*/ 1640 w 1681"/>
                  <a:gd name="T53" fmla="*/ 144 h 697"/>
                  <a:gd name="T54" fmla="*/ 1612 w 1681"/>
                  <a:gd name="T55" fmla="*/ 212 h 697"/>
                  <a:gd name="T56" fmla="*/ 1577 w 1681"/>
                  <a:gd name="T57" fmla="*/ 276 h 697"/>
                  <a:gd name="T58" fmla="*/ 1537 w 1681"/>
                  <a:gd name="T59" fmla="*/ 337 h 697"/>
                  <a:gd name="T60" fmla="*/ 1492 w 1681"/>
                  <a:gd name="T61" fmla="*/ 394 h 697"/>
                  <a:gd name="T62" fmla="*/ 1443 w 1681"/>
                  <a:gd name="T63" fmla="*/ 449 h 697"/>
                  <a:gd name="T64" fmla="*/ 1390 w 1681"/>
                  <a:gd name="T65" fmla="*/ 497 h 697"/>
                  <a:gd name="T66" fmla="*/ 1331 w 1681"/>
                  <a:gd name="T67" fmla="*/ 542 h 697"/>
                  <a:gd name="T68" fmla="*/ 1270 w 1681"/>
                  <a:gd name="T69" fmla="*/ 581 h 697"/>
                  <a:gd name="T70" fmla="*/ 1206 w 1681"/>
                  <a:gd name="T71" fmla="*/ 615 h 697"/>
                  <a:gd name="T72" fmla="*/ 1138 w 1681"/>
                  <a:gd name="T73" fmla="*/ 644 h 697"/>
                  <a:gd name="T74" fmla="*/ 1067 w 1681"/>
                  <a:gd name="T75" fmla="*/ 667 h 697"/>
                  <a:gd name="T76" fmla="*/ 993 w 1681"/>
                  <a:gd name="T77" fmla="*/ 683 h 697"/>
                  <a:gd name="T78" fmla="*/ 917 w 1681"/>
                  <a:gd name="T79" fmla="*/ 693 h 697"/>
                  <a:gd name="T80" fmla="*/ 840 w 1681"/>
                  <a:gd name="T81" fmla="*/ 697 h 697"/>
                  <a:gd name="T82" fmla="*/ 763 w 1681"/>
                  <a:gd name="T83" fmla="*/ 693 h 697"/>
                  <a:gd name="T84" fmla="*/ 687 w 1681"/>
                  <a:gd name="T85" fmla="*/ 683 h 697"/>
                  <a:gd name="T86" fmla="*/ 614 w 1681"/>
                  <a:gd name="T87" fmla="*/ 667 h 697"/>
                  <a:gd name="T88" fmla="*/ 543 w 1681"/>
                  <a:gd name="T89" fmla="*/ 644 h 697"/>
                  <a:gd name="T90" fmla="*/ 475 w 1681"/>
                  <a:gd name="T91" fmla="*/ 615 h 697"/>
                  <a:gd name="T92" fmla="*/ 410 w 1681"/>
                  <a:gd name="T93" fmla="*/ 581 h 697"/>
                  <a:gd name="T94" fmla="*/ 349 w 1681"/>
                  <a:gd name="T95" fmla="*/ 542 h 697"/>
                  <a:gd name="T96" fmla="*/ 291 w 1681"/>
                  <a:gd name="T97" fmla="*/ 497 h 697"/>
                  <a:gd name="T98" fmla="*/ 238 w 1681"/>
                  <a:gd name="T99" fmla="*/ 449 h 697"/>
                  <a:gd name="T100" fmla="*/ 189 w 1681"/>
                  <a:gd name="T101" fmla="*/ 394 h 697"/>
                  <a:gd name="T102" fmla="*/ 144 w 1681"/>
                  <a:gd name="T103" fmla="*/ 337 h 697"/>
                  <a:gd name="T104" fmla="*/ 103 w 1681"/>
                  <a:gd name="T105" fmla="*/ 276 h 697"/>
                  <a:gd name="T106" fmla="*/ 69 w 1681"/>
                  <a:gd name="T107" fmla="*/ 212 h 697"/>
                  <a:gd name="T108" fmla="*/ 40 w 1681"/>
                  <a:gd name="T109" fmla="*/ 144 h 697"/>
                  <a:gd name="T110" fmla="*/ 17 w 1681"/>
                  <a:gd name="T111" fmla="*/ 74 h 697"/>
                  <a:gd name="T112" fmla="*/ 0 w 1681"/>
                  <a:gd name="T113" fmla="*/ 0 h 69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681"/>
                  <a:gd name="T172" fmla="*/ 0 h 697"/>
                  <a:gd name="T173" fmla="*/ 1681 w 1681"/>
                  <a:gd name="T174" fmla="*/ 697 h 69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681" h="697">
                    <a:moveTo>
                      <a:pt x="0" y="0"/>
                    </a:moveTo>
                    <a:lnTo>
                      <a:pt x="49" y="53"/>
                    </a:lnTo>
                    <a:lnTo>
                      <a:pt x="103" y="103"/>
                    </a:lnTo>
                    <a:lnTo>
                      <a:pt x="162" y="148"/>
                    </a:lnTo>
                    <a:lnTo>
                      <a:pt x="224" y="191"/>
                    </a:lnTo>
                    <a:lnTo>
                      <a:pt x="291" y="229"/>
                    </a:lnTo>
                    <a:lnTo>
                      <a:pt x="360" y="262"/>
                    </a:lnTo>
                    <a:lnTo>
                      <a:pt x="433" y="291"/>
                    </a:lnTo>
                    <a:lnTo>
                      <a:pt x="509" y="315"/>
                    </a:lnTo>
                    <a:lnTo>
                      <a:pt x="589" y="335"/>
                    </a:lnTo>
                    <a:lnTo>
                      <a:pt x="670" y="349"/>
                    </a:lnTo>
                    <a:lnTo>
                      <a:pt x="754" y="357"/>
                    </a:lnTo>
                    <a:lnTo>
                      <a:pt x="840" y="360"/>
                    </a:lnTo>
                    <a:lnTo>
                      <a:pt x="926" y="357"/>
                    </a:lnTo>
                    <a:lnTo>
                      <a:pt x="1010" y="349"/>
                    </a:lnTo>
                    <a:lnTo>
                      <a:pt x="1092" y="335"/>
                    </a:lnTo>
                    <a:lnTo>
                      <a:pt x="1171" y="315"/>
                    </a:lnTo>
                    <a:lnTo>
                      <a:pt x="1247" y="291"/>
                    </a:lnTo>
                    <a:lnTo>
                      <a:pt x="1321" y="262"/>
                    </a:lnTo>
                    <a:lnTo>
                      <a:pt x="1390" y="229"/>
                    </a:lnTo>
                    <a:lnTo>
                      <a:pt x="1456" y="191"/>
                    </a:lnTo>
                    <a:lnTo>
                      <a:pt x="1518" y="148"/>
                    </a:lnTo>
                    <a:lnTo>
                      <a:pt x="1577" y="103"/>
                    </a:lnTo>
                    <a:lnTo>
                      <a:pt x="1631" y="53"/>
                    </a:lnTo>
                    <a:lnTo>
                      <a:pt x="1681" y="0"/>
                    </a:lnTo>
                    <a:lnTo>
                      <a:pt x="1663" y="74"/>
                    </a:lnTo>
                    <a:lnTo>
                      <a:pt x="1640" y="144"/>
                    </a:lnTo>
                    <a:lnTo>
                      <a:pt x="1612" y="212"/>
                    </a:lnTo>
                    <a:lnTo>
                      <a:pt x="1577" y="276"/>
                    </a:lnTo>
                    <a:lnTo>
                      <a:pt x="1537" y="337"/>
                    </a:lnTo>
                    <a:lnTo>
                      <a:pt x="1492" y="394"/>
                    </a:lnTo>
                    <a:lnTo>
                      <a:pt x="1443" y="449"/>
                    </a:lnTo>
                    <a:lnTo>
                      <a:pt x="1390" y="497"/>
                    </a:lnTo>
                    <a:lnTo>
                      <a:pt x="1331" y="542"/>
                    </a:lnTo>
                    <a:lnTo>
                      <a:pt x="1270" y="581"/>
                    </a:lnTo>
                    <a:lnTo>
                      <a:pt x="1206" y="615"/>
                    </a:lnTo>
                    <a:lnTo>
                      <a:pt x="1138" y="644"/>
                    </a:lnTo>
                    <a:lnTo>
                      <a:pt x="1067" y="667"/>
                    </a:lnTo>
                    <a:lnTo>
                      <a:pt x="993" y="683"/>
                    </a:lnTo>
                    <a:lnTo>
                      <a:pt x="917" y="693"/>
                    </a:lnTo>
                    <a:lnTo>
                      <a:pt x="840" y="697"/>
                    </a:lnTo>
                    <a:lnTo>
                      <a:pt x="763" y="693"/>
                    </a:lnTo>
                    <a:lnTo>
                      <a:pt x="687" y="683"/>
                    </a:lnTo>
                    <a:lnTo>
                      <a:pt x="614" y="667"/>
                    </a:lnTo>
                    <a:lnTo>
                      <a:pt x="543" y="644"/>
                    </a:lnTo>
                    <a:lnTo>
                      <a:pt x="475" y="615"/>
                    </a:lnTo>
                    <a:lnTo>
                      <a:pt x="410" y="581"/>
                    </a:lnTo>
                    <a:lnTo>
                      <a:pt x="349" y="542"/>
                    </a:lnTo>
                    <a:lnTo>
                      <a:pt x="291" y="497"/>
                    </a:lnTo>
                    <a:lnTo>
                      <a:pt x="238" y="449"/>
                    </a:lnTo>
                    <a:lnTo>
                      <a:pt x="189" y="394"/>
                    </a:lnTo>
                    <a:lnTo>
                      <a:pt x="144" y="337"/>
                    </a:lnTo>
                    <a:lnTo>
                      <a:pt x="103" y="276"/>
                    </a:lnTo>
                    <a:lnTo>
                      <a:pt x="69" y="212"/>
                    </a:lnTo>
                    <a:lnTo>
                      <a:pt x="40" y="144"/>
                    </a:lnTo>
                    <a:lnTo>
                      <a:pt x="17" y="7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 sz="16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359" name="직사각형 3"/>
          <p:cNvSpPr>
            <a:spLocks noChangeArrowheads="1"/>
          </p:cNvSpPr>
          <p:nvPr/>
        </p:nvSpPr>
        <p:spPr bwMode="auto">
          <a:xfrm>
            <a:off x="5508104" y="5106670"/>
            <a:ext cx="8842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저항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360" name="직사각형 3"/>
          <p:cNvSpPr>
            <a:spLocks noChangeArrowheads="1"/>
          </p:cNvSpPr>
          <p:nvPr/>
        </p:nvSpPr>
        <p:spPr bwMode="auto">
          <a:xfrm>
            <a:off x="2771800" y="5034662"/>
            <a:ext cx="10144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해석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0495" name="Text Box 19"/>
          <p:cNvSpPr txBox="1">
            <a:spLocks noChangeArrowheads="1"/>
          </p:cNvSpPr>
          <p:nvPr/>
        </p:nvSpPr>
        <p:spPr bwMode="auto">
          <a:xfrm>
            <a:off x="971550" y="1125538"/>
            <a:ext cx="50863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2)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상담 기법</a:t>
            </a:r>
          </a:p>
        </p:txBody>
      </p:sp>
      <p:sp>
        <p:nvSpPr>
          <p:cNvPr id="20496" name="Rectangle 4"/>
          <p:cNvSpPr>
            <a:spLocks noChangeArrowheads="1"/>
          </p:cNvSpPr>
          <p:nvPr/>
        </p:nvSpPr>
        <p:spPr bwMode="auto">
          <a:xfrm>
            <a:off x="971600" y="1780906"/>
            <a:ext cx="7416800" cy="83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600" b="1" dirty="0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</a:rPr>
              <a:t> 상담의 최종 목표는 통찰을 현실 생활에 적용해 봄으로써 </a:t>
            </a:r>
            <a:endParaRPr lang="en-US" altLang="ko-KR" sz="1600" b="1" dirty="0">
              <a:solidFill>
                <a:srgbClr val="292929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ko-KR" sz="1600" b="1" dirty="0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b="1" dirty="0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</a:rPr>
              <a:t>갈등에 대해서 과거보다 효과적으로 순응하거나 근본적으로 해결하는 것</a:t>
            </a:r>
            <a:endParaRPr lang="ko-KR" altLang="ko-KR" sz="1600" b="1" dirty="0">
              <a:solidFill>
                <a:srgbClr val="292929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0"/>
      <p:bldP spid="344" grpId="0"/>
      <p:bldP spid="345" grpId="0"/>
      <p:bldP spid="346" grpId="0"/>
      <p:bldP spid="359" grpId="0"/>
      <p:bldP spid="3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55576" y="1700809"/>
            <a:ext cx="7560840" cy="44015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ko-KR" altLang="ko-KR"/>
          </a:p>
        </p:txBody>
      </p:sp>
      <p:sp>
        <p:nvSpPr>
          <p:cNvPr id="21506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475656" y="2132856"/>
            <a:ext cx="3960440" cy="360040"/>
          </a:xfrm>
          <a:prstGeom prst="rect">
            <a:avLst/>
          </a:prstGeom>
          <a:gradFill flip="none" rotWithShape="1">
            <a:gsLst>
              <a:gs pos="0">
                <a:srgbClr val="0000CC">
                  <a:tint val="66000"/>
                  <a:satMod val="160000"/>
                </a:srgbClr>
              </a:gs>
              <a:gs pos="50000">
                <a:srgbClr val="0000CC">
                  <a:tint val="44500"/>
                  <a:satMod val="160000"/>
                </a:srgbClr>
              </a:gs>
              <a:gs pos="100000">
                <a:srgbClr val="0000CC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07" name="Text Box 24"/>
          <p:cNvSpPr txBox="1">
            <a:spLocks noChangeArrowheads="1"/>
          </p:cNvSpPr>
          <p:nvPr/>
        </p:nvSpPr>
        <p:spPr bwMode="auto">
          <a:xfrm>
            <a:off x="1259632" y="2132856"/>
            <a:ext cx="705678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전이감정을 상담자에게 느끼는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내담자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아동기에 제멋대로 굴어서 어머니의 사랑을 받지 못하다가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다쳐서 누웠을 때 어머니의 관심과 사랑을 받게 되었다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어머니에게 사랑 받는 사람이 되기 위해 자신의 뜻대로 말하거나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행동하지 못하는 사람이 되었다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상담자에게 자신을 뜻대로 말하고 행동하다가는 사랑과 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관심을 받지 못할 수도 있다는 두려움을 느끼고 있다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.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교재 참고 </a:t>
            </a:r>
            <a:r>
              <a:rPr lang="en-US" altLang="ko-KR" sz="16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  <a:endParaRPr lang="ko-KR" altLang="en-US" sz="160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508" name="Rectangle 9"/>
          <p:cNvSpPr>
            <a:spLocks noChangeArrowheads="1"/>
          </p:cNvSpPr>
          <p:nvPr/>
        </p:nvSpPr>
        <p:spPr bwMode="auto">
          <a:xfrm>
            <a:off x="1000125" y="981075"/>
            <a:ext cx="40719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상담사례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39750" y="1989138"/>
            <a:ext cx="3918389" cy="1871910"/>
            <a:chOff x="539750" y="1989138"/>
            <a:chExt cx="3918389" cy="1871910"/>
          </a:xfrm>
        </p:grpSpPr>
        <p:sp>
          <p:nvSpPr>
            <p:cNvPr id="4" name="AutoShape 5"/>
            <p:cNvSpPr>
              <a:spLocks noChangeArrowheads="1"/>
            </p:cNvSpPr>
            <p:nvPr/>
          </p:nvSpPr>
          <p:spPr bwMode="auto">
            <a:xfrm>
              <a:off x="792016" y="2284343"/>
              <a:ext cx="3666123" cy="157670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>
                <a:defRPr/>
              </a:pPr>
              <a:endParaRPr lang="ko-KR" altLang="ko-KR"/>
            </a:p>
          </p:txBody>
        </p:sp>
        <p:grpSp>
          <p:nvGrpSpPr>
            <p:cNvPr id="22542" name="Group 15"/>
            <p:cNvGrpSpPr>
              <a:grpSpLocks/>
            </p:cNvGrpSpPr>
            <p:nvPr/>
          </p:nvGrpSpPr>
          <p:grpSpPr bwMode="auto">
            <a:xfrm>
              <a:off x="539750" y="1989138"/>
              <a:ext cx="2265363" cy="822325"/>
              <a:chOff x="639" y="1021"/>
              <a:chExt cx="1193" cy="515"/>
            </a:xfrm>
          </p:grpSpPr>
          <p:grpSp>
            <p:nvGrpSpPr>
              <p:cNvPr id="22567" name="Group 16"/>
              <p:cNvGrpSpPr>
                <a:grpSpLocks/>
              </p:cNvGrpSpPr>
              <p:nvPr/>
            </p:nvGrpSpPr>
            <p:grpSpPr bwMode="auto">
              <a:xfrm>
                <a:off x="639" y="1021"/>
                <a:ext cx="1193" cy="515"/>
                <a:chOff x="639" y="1021"/>
                <a:chExt cx="1193" cy="515"/>
              </a:xfrm>
            </p:grpSpPr>
            <p:sp>
              <p:nvSpPr>
                <p:cNvPr id="17" name="Freeform 17"/>
                <p:cNvSpPr>
                  <a:spLocks/>
                </p:cNvSpPr>
                <p:nvPr/>
              </p:nvSpPr>
              <p:spPr bwMode="auto">
                <a:xfrm flipH="1">
                  <a:off x="639" y="1021"/>
                  <a:ext cx="1193" cy="515"/>
                </a:xfrm>
                <a:custGeom>
                  <a:avLst/>
                  <a:gdLst/>
                  <a:ahLst/>
                  <a:cxnLst>
                    <a:cxn ang="0">
                      <a:pos x="0" y="827"/>
                    </a:cxn>
                    <a:cxn ang="0">
                      <a:pos x="4" y="860"/>
                    </a:cxn>
                    <a:cxn ang="0">
                      <a:pos x="13" y="891"/>
                    </a:cxn>
                    <a:cxn ang="0">
                      <a:pos x="27" y="918"/>
                    </a:cxn>
                    <a:cxn ang="0">
                      <a:pos x="47" y="943"/>
                    </a:cxn>
                    <a:cxn ang="0">
                      <a:pos x="70" y="962"/>
                    </a:cxn>
                    <a:cxn ang="0">
                      <a:pos x="96" y="977"/>
                    </a:cxn>
                    <a:cxn ang="0">
                      <a:pos x="126" y="986"/>
                    </a:cxn>
                    <a:cxn ang="0">
                      <a:pos x="157" y="990"/>
                    </a:cxn>
                    <a:cxn ang="0">
                      <a:pos x="1527" y="1158"/>
                    </a:cxn>
                    <a:cxn ang="0">
                      <a:pos x="1559" y="1155"/>
                    </a:cxn>
                    <a:cxn ang="0">
                      <a:pos x="1589" y="1145"/>
                    </a:cxn>
                    <a:cxn ang="0">
                      <a:pos x="1615" y="1130"/>
                    </a:cxn>
                    <a:cxn ang="0">
                      <a:pos x="1638" y="1111"/>
                    </a:cxn>
                    <a:cxn ang="0">
                      <a:pos x="1658" y="1087"/>
                    </a:cxn>
                    <a:cxn ang="0">
                      <a:pos x="1672" y="1059"/>
                    </a:cxn>
                    <a:cxn ang="0">
                      <a:pos x="1681" y="1028"/>
                    </a:cxn>
                    <a:cxn ang="0">
                      <a:pos x="1684" y="996"/>
                    </a:cxn>
                    <a:cxn ang="0">
                      <a:pos x="1646" y="161"/>
                    </a:cxn>
                    <a:cxn ang="0">
                      <a:pos x="1643" y="129"/>
                    </a:cxn>
                    <a:cxn ang="0">
                      <a:pos x="1633" y="99"/>
                    </a:cxn>
                    <a:cxn ang="0">
                      <a:pos x="1620" y="72"/>
                    </a:cxn>
                    <a:cxn ang="0">
                      <a:pos x="1600" y="47"/>
                    </a:cxn>
                    <a:cxn ang="0">
                      <a:pos x="1577" y="28"/>
                    </a:cxn>
                    <a:cxn ang="0">
                      <a:pos x="1551" y="13"/>
                    </a:cxn>
                    <a:cxn ang="0">
                      <a:pos x="1521" y="4"/>
                    </a:cxn>
                    <a:cxn ang="0">
                      <a:pos x="1489" y="0"/>
                    </a:cxn>
                    <a:cxn ang="0">
                      <a:pos x="208" y="26"/>
                    </a:cxn>
                    <a:cxn ang="0">
                      <a:pos x="177" y="29"/>
                    </a:cxn>
                    <a:cxn ang="0">
                      <a:pos x="147" y="38"/>
                    </a:cxn>
                    <a:cxn ang="0">
                      <a:pos x="120" y="53"/>
                    </a:cxn>
                    <a:cxn ang="0">
                      <a:pos x="97" y="73"/>
                    </a:cxn>
                    <a:cxn ang="0">
                      <a:pos x="78" y="97"/>
                    </a:cxn>
                    <a:cxn ang="0">
                      <a:pos x="64" y="125"/>
                    </a:cxn>
                    <a:cxn ang="0">
                      <a:pos x="55" y="155"/>
                    </a:cxn>
                    <a:cxn ang="0">
                      <a:pos x="51" y="187"/>
                    </a:cxn>
                    <a:cxn ang="0">
                      <a:pos x="0" y="827"/>
                    </a:cxn>
                  </a:cxnLst>
                  <a:rect l="0" t="0" r="r" b="b"/>
                  <a:pathLst>
                    <a:path w="1684" h="1158">
                      <a:moveTo>
                        <a:pt x="0" y="827"/>
                      </a:moveTo>
                      <a:lnTo>
                        <a:pt x="4" y="860"/>
                      </a:lnTo>
                      <a:lnTo>
                        <a:pt x="13" y="891"/>
                      </a:lnTo>
                      <a:lnTo>
                        <a:pt x="27" y="918"/>
                      </a:lnTo>
                      <a:lnTo>
                        <a:pt x="47" y="943"/>
                      </a:lnTo>
                      <a:lnTo>
                        <a:pt x="70" y="962"/>
                      </a:lnTo>
                      <a:lnTo>
                        <a:pt x="96" y="977"/>
                      </a:lnTo>
                      <a:lnTo>
                        <a:pt x="126" y="986"/>
                      </a:lnTo>
                      <a:lnTo>
                        <a:pt x="157" y="990"/>
                      </a:lnTo>
                      <a:lnTo>
                        <a:pt x="1527" y="1158"/>
                      </a:lnTo>
                      <a:lnTo>
                        <a:pt x="1559" y="1155"/>
                      </a:lnTo>
                      <a:lnTo>
                        <a:pt x="1589" y="1145"/>
                      </a:lnTo>
                      <a:lnTo>
                        <a:pt x="1615" y="1130"/>
                      </a:lnTo>
                      <a:lnTo>
                        <a:pt x="1638" y="1111"/>
                      </a:lnTo>
                      <a:lnTo>
                        <a:pt x="1658" y="1087"/>
                      </a:lnTo>
                      <a:lnTo>
                        <a:pt x="1672" y="1059"/>
                      </a:lnTo>
                      <a:lnTo>
                        <a:pt x="1681" y="1028"/>
                      </a:lnTo>
                      <a:lnTo>
                        <a:pt x="1684" y="996"/>
                      </a:lnTo>
                      <a:lnTo>
                        <a:pt x="1646" y="161"/>
                      </a:lnTo>
                      <a:lnTo>
                        <a:pt x="1643" y="129"/>
                      </a:lnTo>
                      <a:lnTo>
                        <a:pt x="1633" y="99"/>
                      </a:lnTo>
                      <a:lnTo>
                        <a:pt x="1620" y="72"/>
                      </a:lnTo>
                      <a:lnTo>
                        <a:pt x="1600" y="47"/>
                      </a:lnTo>
                      <a:lnTo>
                        <a:pt x="1577" y="28"/>
                      </a:lnTo>
                      <a:lnTo>
                        <a:pt x="1551" y="13"/>
                      </a:lnTo>
                      <a:lnTo>
                        <a:pt x="1521" y="4"/>
                      </a:lnTo>
                      <a:lnTo>
                        <a:pt x="1489" y="0"/>
                      </a:lnTo>
                      <a:lnTo>
                        <a:pt x="208" y="26"/>
                      </a:lnTo>
                      <a:lnTo>
                        <a:pt x="177" y="29"/>
                      </a:lnTo>
                      <a:lnTo>
                        <a:pt x="147" y="38"/>
                      </a:lnTo>
                      <a:lnTo>
                        <a:pt x="120" y="53"/>
                      </a:lnTo>
                      <a:lnTo>
                        <a:pt x="97" y="73"/>
                      </a:lnTo>
                      <a:lnTo>
                        <a:pt x="78" y="97"/>
                      </a:lnTo>
                      <a:lnTo>
                        <a:pt x="64" y="125"/>
                      </a:lnTo>
                      <a:lnTo>
                        <a:pt x="55" y="155"/>
                      </a:lnTo>
                      <a:lnTo>
                        <a:pt x="51" y="187"/>
                      </a:lnTo>
                      <a:lnTo>
                        <a:pt x="0" y="827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 w="0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eaVert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22570" name="Freeform 18"/>
                <p:cNvSpPr>
                  <a:spLocks/>
                </p:cNvSpPr>
                <p:nvPr/>
              </p:nvSpPr>
              <p:spPr bwMode="auto">
                <a:xfrm flipH="1">
                  <a:off x="669" y="1039"/>
                  <a:ext cx="1133" cy="269"/>
                </a:xfrm>
                <a:custGeom>
                  <a:avLst/>
                  <a:gdLst>
                    <a:gd name="T0" fmla="*/ 0 w 1684"/>
                    <a:gd name="T1" fmla="*/ 827 h 1158"/>
                    <a:gd name="T2" fmla="*/ 4 w 1684"/>
                    <a:gd name="T3" fmla="*/ 860 h 1158"/>
                    <a:gd name="T4" fmla="*/ 13 w 1684"/>
                    <a:gd name="T5" fmla="*/ 891 h 1158"/>
                    <a:gd name="T6" fmla="*/ 27 w 1684"/>
                    <a:gd name="T7" fmla="*/ 918 h 1158"/>
                    <a:gd name="T8" fmla="*/ 47 w 1684"/>
                    <a:gd name="T9" fmla="*/ 943 h 1158"/>
                    <a:gd name="T10" fmla="*/ 70 w 1684"/>
                    <a:gd name="T11" fmla="*/ 962 h 1158"/>
                    <a:gd name="T12" fmla="*/ 96 w 1684"/>
                    <a:gd name="T13" fmla="*/ 977 h 1158"/>
                    <a:gd name="T14" fmla="*/ 126 w 1684"/>
                    <a:gd name="T15" fmla="*/ 986 h 1158"/>
                    <a:gd name="T16" fmla="*/ 157 w 1684"/>
                    <a:gd name="T17" fmla="*/ 990 h 1158"/>
                    <a:gd name="T18" fmla="*/ 1527 w 1684"/>
                    <a:gd name="T19" fmla="*/ 1158 h 1158"/>
                    <a:gd name="T20" fmla="*/ 1559 w 1684"/>
                    <a:gd name="T21" fmla="*/ 1155 h 1158"/>
                    <a:gd name="T22" fmla="*/ 1589 w 1684"/>
                    <a:gd name="T23" fmla="*/ 1145 h 1158"/>
                    <a:gd name="T24" fmla="*/ 1615 w 1684"/>
                    <a:gd name="T25" fmla="*/ 1130 h 1158"/>
                    <a:gd name="T26" fmla="*/ 1638 w 1684"/>
                    <a:gd name="T27" fmla="*/ 1111 h 1158"/>
                    <a:gd name="T28" fmla="*/ 1658 w 1684"/>
                    <a:gd name="T29" fmla="*/ 1087 h 1158"/>
                    <a:gd name="T30" fmla="*/ 1672 w 1684"/>
                    <a:gd name="T31" fmla="*/ 1059 h 1158"/>
                    <a:gd name="T32" fmla="*/ 1681 w 1684"/>
                    <a:gd name="T33" fmla="*/ 1028 h 1158"/>
                    <a:gd name="T34" fmla="*/ 1684 w 1684"/>
                    <a:gd name="T35" fmla="*/ 996 h 1158"/>
                    <a:gd name="T36" fmla="*/ 1646 w 1684"/>
                    <a:gd name="T37" fmla="*/ 161 h 1158"/>
                    <a:gd name="T38" fmla="*/ 1643 w 1684"/>
                    <a:gd name="T39" fmla="*/ 129 h 1158"/>
                    <a:gd name="T40" fmla="*/ 1633 w 1684"/>
                    <a:gd name="T41" fmla="*/ 99 h 1158"/>
                    <a:gd name="T42" fmla="*/ 1620 w 1684"/>
                    <a:gd name="T43" fmla="*/ 72 h 1158"/>
                    <a:gd name="T44" fmla="*/ 1600 w 1684"/>
                    <a:gd name="T45" fmla="*/ 47 h 1158"/>
                    <a:gd name="T46" fmla="*/ 1577 w 1684"/>
                    <a:gd name="T47" fmla="*/ 28 h 1158"/>
                    <a:gd name="T48" fmla="*/ 1551 w 1684"/>
                    <a:gd name="T49" fmla="*/ 13 h 1158"/>
                    <a:gd name="T50" fmla="*/ 1521 w 1684"/>
                    <a:gd name="T51" fmla="*/ 4 h 1158"/>
                    <a:gd name="T52" fmla="*/ 1489 w 1684"/>
                    <a:gd name="T53" fmla="*/ 0 h 1158"/>
                    <a:gd name="T54" fmla="*/ 208 w 1684"/>
                    <a:gd name="T55" fmla="*/ 26 h 1158"/>
                    <a:gd name="T56" fmla="*/ 177 w 1684"/>
                    <a:gd name="T57" fmla="*/ 29 h 1158"/>
                    <a:gd name="T58" fmla="*/ 147 w 1684"/>
                    <a:gd name="T59" fmla="*/ 38 h 1158"/>
                    <a:gd name="T60" fmla="*/ 120 w 1684"/>
                    <a:gd name="T61" fmla="*/ 53 h 1158"/>
                    <a:gd name="T62" fmla="*/ 97 w 1684"/>
                    <a:gd name="T63" fmla="*/ 73 h 1158"/>
                    <a:gd name="T64" fmla="*/ 78 w 1684"/>
                    <a:gd name="T65" fmla="*/ 97 h 1158"/>
                    <a:gd name="T66" fmla="*/ 64 w 1684"/>
                    <a:gd name="T67" fmla="*/ 125 h 1158"/>
                    <a:gd name="T68" fmla="*/ 55 w 1684"/>
                    <a:gd name="T69" fmla="*/ 155 h 1158"/>
                    <a:gd name="T70" fmla="*/ 51 w 1684"/>
                    <a:gd name="T71" fmla="*/ 187 h 1158"/>
                    <a:gd name="T72" fmla="*/ 0 w 1684"/>
                    <a:gd name="T73" fmla="*/ 827 h 115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684"/>
                    <a:gd name="T112" fmla="*/ 0 h 1158"/>
                    <a:gd name="T113" fmla="*/ 1684 w 1684"/>
                    <a:gd name="T114" fmla="*/ 1158 h 1158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684" h="1158">
                      <a:moveTo>
                        <a:pt x="0" y="827"/>
                      </a:moveTo>
                      <a:lnTo>
                        <a:pt x="4" y="860"/>
                      </a:lnTo>
                      <a:lnTo>
                        <a:pt x="13" y="891"/>
                      </a:lnTo>
                      <a:lnTo>
                        <a:pt x="27" y="918"/>
                      </a:lnTo>
                      <a:lnTo>
                        <a:pt x="47" y="943"/>
                      </a:lnTo>
                      <a:lnTo>
                        <a:pt x="70" y="962"/>
                      </a:lnTo>
                      <a:lnTo>
                        <a:pt x="96" y="977"/>
                      </a:lnTo>
                      <a:lnTo>
                        <a:pt x="126" y="986"/>
                      </a:lnTo>
                      <a:lnTo>
                        <a:pt x="157" y="990"/>
                      </a:lnTo>
                      <a:lnTo>
                        <a:pt x="1527" y="1158"/>
                      </a:lnTo>
                      <a:lnTo>
                        <a:pt x="1559" y="1155"/>
                      </a:lnTo>
                      <a:lnTo>
                        <a:pt x="1589" y="1145"/>
                      </a:lnTo>
                      <a:lnTo>
                        <a:pt x="1615" y="1130"/>
                      </a:lnTo>
                      <a:lnTo>
                        <a:pt x="1638" y="1111"/>
                      </a:lnTo>
                      <a:lnTo>
                        <a:pt x="1658" y="1087"/>
                      </a:lnTo>
                      <a:lnTo>
                        <a:pt x="1672" y="1059"/>
                      </a:lnTo>
                      <a:lnTo>
                        <a:pt x="1681" y="1028"/>
                      </a:lnTo>
                      <a:lnTo>
                        <a:pt x="1684" y="996"/>
                      </a:lnTo>
                      <a:lnTo>
                        <a:pt x="1646" y="161"/>
                      </a:lnTo>
                      <a:lnTo>
                        <a:pt x="1643" y="129"/>
                      </a:lnTo>
                      <a:lnTo>
                        <a:pt x="1633" y="99"/>
                      </a:lnTo>
                      <a:lnTo>
                        <a:pt x="1620" y="72"/>
                      </a:lnTo>
                      <a:lnTo>
                        <a:pt x="1600" y="47"/>
                      </a:lnTo>
                      <a:lnTo>
                        <a:pt x="1577" y="28"/>
                      </a:lnTo>
                      <a:lnTo>
                        <a:pt x="1551" y="13"/>
                      </a:lnTo>
                      <a:lnTo>
                        <a:pt x="1521" y="4"/>
                      </a:lnTo>
                      <a:lnTo>
                        <a:pt x="1489" y="0"/>
                      </a:lnTo>
                      <a:lnTo>
                        <a:pt x="208" y="26"/>
                      </a:lnTo>
                      <a:lnTo>
                        <a:pt x="177" y="29"/>
                      </a:lnTo>
                      <a:lnTo>
                        <a:pt x="147" y="38"/>
                      </a:lnTo>
                      <a:lnTo>
                        <a:pt x="120" y="53"/>
                      </a:lnTo>
                      <a:lnTo>
                        <a:pt x="97" y="73"/>
                      </a:lnTo>
                      <a:lnTo>
                        <a:pt x="78" y="97"/>
                      </a:lnTo>
                      <a:lnTo>
                        <a:pt x="64" y="125"/>
                      </a:lnTo>
                      <a:lnTo>
                        <a:pt x="55" y="155"/>
                      </a:lnTo>
                      <a:lnTo>
                        <a:pt x="51" y="187"/>
                      </a:lnTo>
                      <a:lnTo>
                        <a:pt x="0" y="827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2568" name="AutoShape 19"/>
              <p:cNvSpPr>
                <a:spLocks noChangeArrowheads="1"/>
              </p:cNvSpPr>
              <p:nvPr/>
            </p:nvSpPr>
            <p:spPr bwMode="auto">
              <a:xfrm rot="5127686">
                <a:off x="1231" y="906"/>
                <a:ext cx="34" cy="113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  <p:sp>
          <p:nvSpPr>
            <p:cNvPr id="34" name="TextBox 46"/>
            <p:cNvSpPr txBox="1">
              <a:spLocks noChangeArrowheads="1"/>
            </p:cNvSpPr>
            <p:nvPr/>
          </p:nvSpPr>
          <p:spPr bwMode="auto">
            <a:xfrm>
              <a:off x="819150" y="2149475"/>
              <a:ext cx="1631950" cy="3603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333333"/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2000" b="1" dirty="0"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자아심리학</a:t>
              </a:r>
              <a:endParaRPr lang="en-US" altLang="ko-KR" sz="2000" b="1" dirty="0"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38" name="Rectangle 4"/>
            <p:cNvSpPr>
              <a:spLocks noChangeArrowheads="1"/>
            </p:cNvSpPr>
            <p:nvPr/>
          </p:nvSpPr>
          <p:spPr bwMode="auto">
            <a:xfrm>
              <a:off x="908050" y="2832100"/>
              <a:ext cx="3419475" cy="8624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buFont typeface="Wingdings" pitchFamily="2" charset="2"/>
                <a:buChar char="§"/>
                <a:defRPr/>
              </a:pPr>
              <a:r>
                <a:rPr lang="en-US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Anna Freud</a:t>
              </a:r>
            </a:p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자아기능강조</a:t>
              </a:r>
              <a:endPara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방어기제분석과 이해에 주력</a:t>
              </a:r>
              <a:endParaRPr lang="ko-KR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4697413" y="1989138"/>
            <a:ext cx="3833148" cy="1871910"/>
            <a:chOff x="4697413" y="1989138"/>
            <a:chExt cx="3833148" cy="1871910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4864438" y="2284343"/>
              <a:ext cx="3666123" cy="157670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>
                <a:defRPr/>
              </a:pPr>
              <a:endParaRPr lang="ko-KR" altLang="ko-KR"/>
            </a:p>
          </p:txBody>
        </p:sp>
        <p:grpSp>
          <p:nvGrpSpPr>
            <p:cNvPr id="22543" name="Group 20"/>
            <p:cNvGrpSpPr>
              <a:grpSpLocks/>
            </p:cNvGrpSpPr>
            <p:nvPr/>
          </p:nvGrpSpPr>
          <p:grpSpPr bwMode="auto">
            <a:xfrm>
              <a:off x="4697413" y="1989138"/>
              <a:ext cx="2263775" cy="822325"/>
              <a:chOff x="2828" y="1021"/>
              <a:chExt cx="1192" cy="515"/>
            </a:xfrm>
          </p:grpSpPr>
          <p:grpSp>
            <p:nvGrpSpPr>
              <p:cNvPr id="22563" name="Group 21"/>
              <p:cNvGrpSpPr>
                <a:grpSpLocks/>
              </p:cNvGrpSpPr>
              <p:nvPr/>
            </p:nvGrpSpPr>
            <p:grpSpPr bwMode="auto">
              <a:xfrm>
                <a:off x="2828" y="1021"/>
                <a:ext cx="1192" cy="515"/>
                <a:chOff x="2828" y="1021"/>
                <a:chExt cx="1192" cy="515"/>
              </a:xfrm>
            </p:grpSpPr>
            <p:sp>
              <p:nvSpPr>
                <p:cNvPr id="22" name="Freeform 22"/>
                <p:cNvSpPr>
                  <a:spLocks/>
                </p:cNvSpPr>
                <p:nvPr/>
              </p:nvSpPr>
              <p:spPr bwMode="auto">
                <a:xfrm flipH="1">
                  <a:off x="2828" y="1021"/>
                  <a:ext cx="1192" cy="515"/>
                </a:xfrm>
                <a:custGeom>
                  <a:avLst/>
                  <a:gdLst/>
                  <a:ahLst/>
                  <a:cxnLst>
                    <a:cxn ang="0">
                      <a:pos x="0" y="827"/>
                    </a:cxn>
                    <a:cxn ang="0">
                      <a:pos x="4" y="860"/>
                    </a:cxn>
                    <a:cxn ang="0">
                      <a:pos x="13" y="891"/>
                    </a:cxn>
                    <a:cxn ang="0">
                      <a:pos x="27" y="918"/>
                    </a:cxn>
                    <a:cxn ang="0">
                      <a:pos x="47" y="943"/>
                    </a:cxn>
                    <a:cxn ang="0">
                      <a:pos x="70" y="962"/>
                    </a:cxn>
                    <a:cxn ang="0">
                      <a:pos x="96" y="977"/>
                    </a:cxn>
                    <a:cxn ang="0">
                      <a:pos x="126" y="986"/>
                    </a:cxn>
                    <a:cxn ang="0">
                      <a:pos x="157" y="990"/>
                    </a:cxn>
                    <a:cxn ang="0">
                      <a:pos x="1527" y="1158"/>
                    </a:cxn>
                    <a:cxn ang="0">
                      <a:pos x="1559" y="1155"/>
                    </a:cxn>
                    <a:cxn ang="0">
                      <a:pos x="1589" y="1145"/>
                    </a:cxn>
                    <a:cxn ang="0">
                      <a:pos x="1615" y="1130"/>
                    </a:cxn>
                    <a:cxn ang="0">
                      <a:pos x="1638" y="1111"/>
                    </a:cxn>
                    <a:cxn ang="0">
                      <a:pos x="1658" y="1087"/>
                    </a:cxn>
                    <a:cxn ang="0">
                      <a:pos x="1672" y="1059"/>
                    </a:cxn>
                    <a:cxn ang="0">
                      <a:pos x="1681" y="1028"/>
                    </a:cxn>
                    <a:cxn ang="0">
                      <a:pos x="1684" y="996"/>
                    </a:cxn>
                    <a:cxn ang="0">
                      <a:pos x="1646" y="161"/>
                    </a:cxn>
                    <a:cxn ang="0">
                      <a:pos x="1643" y="129"/>
                    </a:cxn>
                    <a:cxn ang="0">
                      <a:pos x="1633" y="99"/>
                    </a:cxn>
                    <a:cxn ang="0">
                      <a:pos x="1620" y="72"/>
                    </a:cxn>
                    <a:cxn ang="0">
                      <a:pos x="1600" y="47"/>
                    </a:cxn>
                    <a:cxn ang="0">
                      <a:pos x="1577" y="28"/>
                    </a:cxn>
                    <a:cxn ang="0">
                      <a:pos x="1551" y="13"/>
                    </a:cxn>
                    <a:cxn ang="0">
                      <a:pos x="1521" y="4"/>
                    </a:cxn>
                    <a:cxn ang="0">
                      <a:pos x="1489" y="0"/>
                    </a:cxn>
                    <a:cxn ang="0">
                      <a:pos x="208" y="26"/>
                    </a:cxn>
                    <a:cxn ang="0">
                      <a:pos x="177" y="29"/>
                    </a:cxn>
                    <a:cxn ang="0">
                      <a:pos x="147" y="38"/>
                    </a:cxn>
                    <a:cxn ang="0">
                      <a:pos x="120" y="53"/>
                    </a:cxn>
                    <a:cxn ang="0">
                      <a:pos x="97" y="73"/>
                    </a:cxn>
                    <a:cxn ang="0">
                      <a:pos x="78" y="97"/>
                    </a:cxn>
                    <a:cxn ang="0">
                      <a:pos x="64" y="125"/>
                    </a:cxn>
                    <a:cxn ang="0">
                      <a:pos x="55" y="155"/>
                    </a:cxn>
                    <a:cxn ang="0">
                      <a:pos x="51" y="187"/>
                    </a:cxn>
                    <a:cxn ang="0">
                      <a:pos x="0" y="827"/>
                    </a:cxn>
                  </a:cxnLst>
                  <a:rect l="0" t="0" r="r" b="b"/>
                  <a:pathLst>
                    <a:path w="1684" h="1158">
                      <a:moveTo>
                        <a:pt x="0" y="827"/>
                      </a:moveTo>
                      <a:lnTo>
                        <a:pt x="4" y="860"/>
                      </a:lnTo>
                      <a:lnTo>
                        <a:pt x="13" y="891"/>
                      </a:lnTo>
                      <a:lnTo>
                        <a:pt x="27" y="918"/>
                      </a:lnTo>
                      <a:lnTo>
                        <a:pt x="47" y="943"/>
                      </a:lnTo>
                      <a:lnTo>
                        <a:pt x="70" y="962"/>
                      </a:lnTo>
                      <a:lnTo>
                        <a:pt x="96" y="977"/>
                      </a:lnTo>
                      <a:lnTo>
                        <a:pt x="126" y="986"/>
                      </a:lnTo>
                      <a:lnTo>
                        <a:pt x="157" y="990"/>
                      </a:lnTo>
                      <a:lnTo>
                        <a:pt x="1527" y="1158"/>
                      </a:lnTo>
                      <a:lnTo>
                        <a:pt x="1559" y="1155"/>
                      </a:lnTo>
                      <a:lnTo>
                        <a:pt x="1589" y="1145"/>
                      </a:lnTo>
                      <a:lnTo>
                        <a:pt x="1615" y="1130"/>
                      </a:lnTo>
                      <a:lnTo>
                        <a:pt x="1638" y="1111"/>
                      </a:lnTo>
                      <a:lnTo>
                        <a:pt x="1658" y="1087"/>
                      </a:lnTo>
                      <a:lnTo>
                        <a:pt x="1672" y="1059"/>
                      </a:lnTo>
                      <a:lnTo>
                        <a:pt x="1681" y="1028"/>
                      </a:lnTo>
                      <a:lnTo>
                        <a:pt x="1684" y="996"/>
                      </a:lnTo>
                      <a:lnTo>
                        <a:pt x="1646" y="161"/>
                      </a:lnTo>
                      <a:lnTo>
                        <a:pt x="1643" y="129"/>
                      </a:lnTo>
                      <a:lnTo>
                        <a:pt x="1633" y="99"/>
                      </a:lnTo>
                      <a:lnTo>
                        <a:pt x="1620" y="72"/>
                      </a:lnTo>
                      <a:lnTo>
                        <a:pt x="1600" y="47"/>
                      </a:lnTo>
                      <a:lnTo>
                        <a:pt x="1577" y="28"/>
                      </a:lnTo>
                      <a:lnTo>
                        <a:pt x="1551" y="13"/>
                      </a:lnTo>
                      <a:lnTo>
                        <a:pt x="1521" y="4"/>
                      </a:lnTo>
                      <a:lnTo>
                        <a:pt x="1489" y="0"/>
                      </a:lnTo>
                      <a:lnTo>
                        <a:pt x="208" y="26"/>
                      </a:lnTo>
                      <a:lnTo>
                        <a:pt x="177" y="29"/>
                      </a:lnTo>
                      <a:lnTo>
                        <a:pt x="147" y="38"/>
                      </a:lnTo>
                      <a:lnTo>
                        <a:pt x="120" y="53"/>
                      </a:lnTo>
                      <a:lnTo>
                        <a:pt x="97" y="73"/>
                      </a:lnTo>
                      <a:lnTo>
                        <a:pt x="78" y="97"/>
                      </a:lnTo>
                      <a:lnTo>
                        <a:pt x="64" y="125"/>
                      </a:lnTo>
                      <a:lnTo>
                        <a:pt x="55" y="155"/>
                      </a:lnTo>
                      <a:lnTo>
                        <a:pt x="51" y="187"/>
                      </a:lnTo>
                      <a:lnTo>
                        <a:pt x="0" y="827"/>
                      </a:lnTo>
                      <a:close/>
                    </a:path>
                  </a:pathLst>
                </a:custGeom>
                <a:solidFill>
                  <a:schemeClr val="accent3">
                    <a:lumMod val="65000"/>
                  </a:schemeClr>
                </a:solidFill>
                <a:ln w="25400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22566" name="Freeform 23"/>
                <p:cNvSpPr>
                  <a:spLocks/>
                </p:cNvSpPr>
                <p:nvPr/>
              </p:nvSpPr>
              <p:spPr bwMode="auto">
                <a:xfrm flipH="1">
                  <a:off x="2859" y="1039"/>
                  <a:ext cx="1133" cy="269"/>
                </a:xfrm>
                <a:custGeom>
                  <a:avLst/>
                  <a:gdLst>
                    <a:gd name="T0" fmla="*/ 0 w 1684"/>
                    <a:gd name="T1" fmla="*/ 827 h 1158"/>
                    <a:gd name="T2" fmla="*/ 4 w 1684"/>
                    <a:gd name="T3" fmla="*/ 860 h 1158"/>
                    <a:gd name="T4" fmla="*/ 13 w 1684"/>
                    <a:gd name="T5" fmla="*/ 891 h 1158"/>
                    <a:gd name="T6" fmla="*/ 27 w 1684"/>
                    <a:gd name="T7" fmla="*/ 918 h 1158"/>
                    <a:gd name="T8" fmla="*/ 47 w 1684"/>
                    <a:gd name="T9" fmla="*/ 943 h 1158"/>
                    <a:gd name="T10" fmla="*/ 70 w 1684"/>
                    <a:gd name="T11" fmla="*/ 962 h 1158"/>
                    <a:gd name="T12" fmla="*/ 96 w 1684"/>
                    <a:gd name="T13" fmla="*/ 977 h 1158"/>
                    <a:gd name="T14" fmla="*/ 126 w 1684"/>
                    <a:gd name="T15" fmla="*/ 986 h 1158"/>
                    <a:gd name="T16" fmla="*/ 157 w 1684"/>
                    <a:gd name="T17" fmla="*/ 990 h 1158"/>
                    <a:gd name="T18" fmla="*/ 1527 w 1684"/>
                    <a:gd name="T19" fmla="*/ 1158 h 1158"/>
                    <a:gd name="T20" fmla="*/ 1559 w 1684"/>
                    <a:gd name="T21" fmla="*/ 1155 h 1158"/>
                    <a:gd name="T22" fmla="*/ 1589 w 1684"/>
                    <a:gd name="T23" fmla="*/ 1145 h 1158"/>
                    <a:gd name="T24" fmla="*/ 1615 w 1684"/>
                    <a:gd name="T25" fmla="*/ 1130 h 1158"/>
                    <a:gd name="T26" fmla="*/ 1638 w 1684"/>
                    <a:gd name="T27" fmla="*/ 1111 h 1158"/>
                    <a:gd name="T28" fmla="*/ 1658 w 1684"/>
                    <a:gd name="T29" fmla="*/ 1087 h 1158"/>
                    <a:gd name="T30" fmla="*/ 1672 w 1684"/>
                    <a:gd name="T31" fmla="*/ 1059 h 1158"/>
                    <a:gd name="T32" fmla="*/ 1681 w 1684"/>
                    <a:gd name="T33" fmla="*/ 1028 h 1158"/>
                    <a:gd name="T34" fmla="*/ 1684 w 1684"/>
                    <a:gd name="T35" fmla="*/ 996 h 1158"/>
                    <a:gd name="T36" fmla="*/ 1646 w 1684"/>
                    <a:gd name="T37" fmla="*/ 161 h 1158"/>
                    <a:gd name="T38" fmla="*/ 1643 w 1684"/>
                    <a:gd name="T39" fmla="*/ 129 h 1158"/>
                    <a:gd name="T40" fmla="*/ 1633 w 1684"/>
                    <a:gd name="T41" fmla="*/ 99 h 1158"/>
                    <a:gd name="T42" fmla="*/ 1620 w 1684"/>
                    <a:gd name="T43" fmla="*/ 72 h 1158"/>
                    <a:gd name="T44" fmla="*/ 1600 w 1684"/>
                    <a:gd name="T45" fmla="*/ 47 h 1158"/>
                    <a:gd name="T46" fmla="*/ 1577 w 1684"/>
                    <a:gd name="T47" fmla="*/ 28 h 1158"/>
                    <a:gd name="T48" fmla="*/ 1551 w 1684"/>
                    <a:gd name="T49" fmla="*/ 13 h 1158"/>
                    <a:gd name="T50" fmla="*/ 1521 w 1684"/>
                    <a:gd name="T51" fmla="*/ 4 h 1158"/>
                    <a:gd name="T52" fmla="*/ 1489 w 1684"/>
                    <a:gd name="T53" fmla="*/ 0 h 1158"/>
                    <a:gd name="T54" fmla="*/ 208 w 1684"/>
                    <a:gd name="T55" fmla="*/ 26 h 1158"/>
                    <a:gd name="T56" fmla="*/ 177 w 1684"/>
                    <a:gd name="T57" fmla="*/ 29 h 1158"/>
                    <a:gd name="T58" fmla="*/ 147 w 1684"/>
                    <a:gd name="T59" fmla="*/ 38 h 1158"/>
                    <a:gd name="T60" fmla="*/ 120 w 1684"/>
                    <a:gd name="T61" fmla="*/ 53 h 1158"/>
                    <a:gd name="T62" fmla="*/ 97 w 1684"/>
                    <a:gd name="T63" fmla="*/ 73 h 1158"/>
                    <a:gd name="T64" fmla="*/ 78 w 1684"/>
                    <a:gd name="T65" fmla="*/ 97 h 1158"/>
                    <a:gd name="T66" fmla="*/ 64 w 1684"/>
                    <a:gd name="T67" fmla="*/ 125 h 1158"/>
                    <a:gd name="T68" fmla="*/ 55 w 1684"/>
                    <a:gd name="T69" fmla="*/ 155 h 1158"/>
                    <a:gd name="T70" fmla="*/ 51 w 1684"/>
                    <a:gd name="T71" fmla="*/ 187 h 1158"/>
                    <a:gd name="T72" fmla="*/ 0 w 1684"/>
                    <a:gd name="T73" fmla="*/ 827 h 115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684"/>
                    <a:gd name="T112" fmla="*/ 0 h 1158"/>
                    <a:gd name="T113" fmla="*/ 1684 w 1684"/>
                    <a:gd name="T114" fmla="*/ 1158 h 1158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684" h="1158">
                      <a:moveTo>
                        <a:pt x="0" y="827"/>
                      </a:moveTo>
                      <a:lnTo>
                        <a:pt x="4" y="860"/>
                      </a:lnTo>
                      <a:lnTo>
                        <a:pt x="13" y="891"/>
                      </a:lnTo>
                      <a:lnTo>
                        <a:pt x="27" y="918"/>
                      </a:lnTo>
                      <a:lnTo>
                        <a:pt x="47" y="943"/>
                      </a:lnTo>
                      <a:lnTo>
                        <a:pt x="70" y="962"/>
                      </a:lnTo>
                      <a:lnTo>
                        <a:pt x="96" y="977"/>
                      </a:lnTo>
                      <a:lnTo>
                        <a:pt x="126" y="986"/>
                      </a:lnTo>
                      <a:lnTo>
                        <a:pt x="157" y="990"/>
                      </a:lnTo>
                      <a:lnTo>
                        <a:pt x="1527" y="1158"/>
                      </a:lnTo>
                      <a:lnTo>
                        <a:pt x="1559" y="1155"/>
                      </a:lnTo>
                      <a:lnTo>
                        <a:pt x="1589" y="1145"/>
                      </a:lnTo>
                      <a:lnTo>
                        <a:pt x="1615" y="1130"/>
                      </a:lnTo>
                      <a:lnTo>
                        <a:pt x="1638" y="1111"/>
                      </a:lnTo>
                      <a:lnTo>
                        <a:pt x="1658" y="1087"/>
                      </a:lnTo>
                      <a:lnTo>
                        <a:pt x="1672" y="1059"/>
                      </a:lnTo>
                      <a:lnTo>
                        <a:pt x="1681" y="1028"/>
                      </a:lnTo>
                      <a:lnTo>
                        <a:pt x="1684" y="996"/>
                      </a:lnTo>
                      <a:lnTo>
                        <a:pt x="1646" y="161"/>
                      </a:lnTo>
                      <a:lnTo>
                        <a:pt x="1643" y="129"/>
                      </a:lnTo>
                      <a:lnTo>
                        <a:pt x="1633" y="99"/>
                      </a:lnTo>
                      <a:lnTo>
                        <a:pt x="1620" y="72"/>
                      </a:lnTo>
                      <a:lnTo>
                        <a:pt x="1600" y="47"/>
                      </a:lnTo>
                      <a:lnTo>
                        <a:pt x="1577" y="28"/>
                      </a:lnTo>
                      <a:lnTo>
                        <a:pt x="1551" y="13"/>
                      </a:lnTo>
                      <a:lnTo>
                        <a:pt x="1521" y="4"/>
                      </a:lnTo>
                      <a:lnTo>
                        <a:pt x="1489" y="0"/>
                      </a:lnTo>
                      <a:lnTo>
                        <a:pt x="208" y="26"/>
                      </a:lnTo>
                      <a:lnTo>
                        <a:pt x="177" y="29"/>
                      </a:lnTo>
                      <a:lnTo>
                        <a:pt x="147" y="38"/>
                      </a:lnTo>
                      <a:lnTo>
                        <a:pt x="120" y="53"/>
                      </a:lnTo>
                      <a:lnTo>
                        <a:pt x="97" y="73"/>
                      </a:lnTo>
                      <a:lnTo>
                        <a:pt x="78" y="97"/>
                      </a:lnTo>
                      <a:lnTo>
                        <a:pt x="64" y="125"/>
                      </a:lnTo>
                      <a:lnTo>
                        <a:pt x="55" y="155"/>
                      </a:lnTo>
                      <a:lnTo>
                        <a:pt x="51" y="187"/>
                      </a:lnTo>
                      <a:lnTo>
                        <a:pt x="0" y="827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2564" name="AutoShape 24"/>
              <p:cNvSpPr>
                <a:spLocks noChangeArrowheads="1"/>
              </p:cNvSpPr>
              <p:nvPr/>
            </p:nvSpPr>
            <p:spPr bwMode="auto">
              <a:xfrm rot="5127686">
                <a:off x="3409" y="906"/>
                <a:ext cx="34" cy="113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  <p:sp>
          <p:nvSpPr>
            <p:cNvPr id="35" name="TextBox 46"/>
            <p:cNvSpPr txBox="1">
              <a:spLocks noChangeArrowheads="1"/>
            </p:cNvSpPr>
            <p:nvPr/>
          </p:nvSpPr>
          <p:spPr bwMode="auto">
            <a:xfrm>
              <a:off x="4787900" y="2149475"/>
              <a:ext cx="2016125" cy="3603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333333"/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2000" b="1" dirty="0"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대인관계심리학</a:t>
              </a:r>
              <a:endParaRPr lang="en-US" altLang="ko-KR" sz="2000" b="1" dirty="0"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39" name="Rectangle 4"/>
            <p:cNvSpPr>
              <a:spLocks noChangeArrowheads="1"/>
            </p:cNvSpPr>
            <p:nvPr/>
          </p:nvSpPr>
          <p:spPr bwMode="auto">
            <a:xfrm>
              <a:off x="4987925" y="2832100"/>
              <a:ext cx="3542636" cy="5854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92075" tIns="46038" rIns="92075" bIns="46038">
              <a:spAutoFit/>
            </a:bodyPr>
            <a:lstStyle/>
            <a:p>
              <a:pPr>
                <a:buFont typeface="Wingdings" pitchFamily="2" charset="2"/>
                <a:buChar char="§"/>
                <a:defRPr/>
              </a:pPr>
              <a:r>
                <a:rPr lang="en-US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Harry Stack Sullivan</a:t>
              </a:r>
            </a:p>
            <a:p>
              <a:pPr>
                <a:buFont typeface="Wingdings" pitchFamily="2" charset="2"/>
                <a:buChar char="§"/>
                <a:defRPr/>
              </a:pPr>
              <a:r>
                <a:rPr kumimoji="0" lang="ko-KR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개인의 성격은 환경 안에서</a:t>
              </a:r>
              <a:r>
                <a:rPr kumimoji="0" lang="en-US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형성</a:t>
              </a:r>
              <a:endParaRPr lang="ko-KR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539750" y="4044950"/>
            <a:ext cx="3918389" cy="2048171"/>
            <a:chOff x="539750" y="4044950"/>
            <a:chExt cx="3918389" cy="2048171"/>
          </a:xfrm>
        </p:grpSpPr>
        <p:sp>
          <p:nvSpPr>
            <p:cNvPr id="10" name="AutoShape 5"/>
            <p:cNvSpPr>
              <a:spLocks noChangeArrowheads="1"/>
            </p:cNvSpPr>
            <p:nvPr/>
          </p:nvSpPr>
          <p:spPr bwMode="auto">
            <a:xfrm>
              <a:off x="792016" y="4386024"/>
              <a:ext cx="3666123" cy="170709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>
                <a:defRPr/>
              </a:pPr>
              <a:endParaRPr lang="ko-KR" altLang="ko-KR"/>
            </a:p>
          </p:txBody>
        </p:sp>
        <p:grpSp>
          <p:nvGrpSpPr>
            <p:cNvPr id="22544" name="Group 25"/>
            <p:cNvGrpSpPr>
              <a:grpSpLocks/>
            </p:cNvGrpSpPr>
            <p:nvPr/>
          </p:nvGrpSpPr>
          <p:grpSpPr bwMode="auto">
            <a:xfrm>
              <a:off x="539750" y="4044950"/>
              <a:ext cx="2265363" cy="822325"/>
              <a:chOff x="639" y="2443"/>
              <a:chExt cx="1193" cy="515"/>
            </a:xfrm>
          </p:grpSpPr>
          <p:grpSp>
            <p:nvGrpSpPr>
              <p:cNvPr id="22559" name="Group 26"/>
              <p:cNvGrpSpPr>
                <a:grpSpLocks/>
              </p:cNvGrpSpPr>
              <p:nvPr/>
            </p:nvGrpSpPr>
            <p:grpSpPr bwMode="auto">
              <a:xfrm>
                <a:off x="639" y="2443"/>
                <a:ext cx="1193" cy="515"/>
                <a:chOff x="639" y="2443"/>
                <a:chExt cx="1193" cy="515"/>
              </a:xfrm>
            </p:grpSpPr>
            <p:sp>
              <p:nvSpPr>
                <p:cNvPr id="27" name="Freeform 27"/>
                <p:cNvSpPr>
                  <a:spLocks/>
                </p:cNvSpPr>
                <p:nvPr/>
              </p:nvSpPr>
              <p:spPr bwMode="auto">
                <a:xfrm flipH="1">
                  <a:off x="639" y="2443"/>
                  <a:ext cx="1193" cy="515"/>
                </a:xfrm>
                <a:custGeom>
                  <a:avLst/>
                  <a:gdLst/>
                  <a:ahLst/>
                  <a:cxnLst>
                    <a:cxn ang="0">
                      <a:pos x="0" y="827"/>
                    </a:cxn>
                    <a:cxn ang="0">
                      <a:pos x="4" y="860"/>
                    </a:cxn>
                    <a:cxn ang="0">
                      <a:pos x="13" y="891"/>
                    </a:cxn>
                    <a:cxn ang="0">
                      <a:pos x="27" y="918"/>
                    </a:cxn>
                    <a:cxn ang="0">
                      <a:pos x="47" y="943"/>
                    </a:cxn>
                    <a:cxn ang="0">
                      <a:pos x="70" y="962"/>
                    </a:cxn>
                    <a:cxn ang="0">
                      <a:pos x="96" y="977"/>
                    </a:cxn>
                    <a:cxn ang="0">
                      <a:pos x="126" y="986"/>
                    </a:cxn>
                    <a:cxn ang="0">
                      <a:pos x="157" y="990"/>
                    </a:cxn>
                    <a:cxn ang="0">
                      <a:pos x="1527" y="1158"/>
                    </a:cxn>
                    <a:cxn ang="0">
                      <a:pos x="1559" y="1155"/>
                    </a:cxn>
                    <a:cxn ang="0">
                      <a:pos x="1589" y="1145"/>
                    </a:cxn>
                    <a:cxn ang="0">
                      <a:pos x="1615" y="1130"/>
                    </a:cxn>
                    <a:cxn ang="0">
                      <a:pos x="1638" y="1111"/>
                    </a:cxn>
                    <a:cxn ang="0">
                      <a:pos x="1658" y="1087"/>
                    </a:cxn>
                    <a:cxn ang="0">
                      <a:pos x="1672" y="1059"/>
                    </a:cxn>
                    <a:cxn ang="0">
                      <a:pos x="1681" y="1028"/>
                    </a:cxn>
                    <a:cxn ang="0">
                      <a:pos x="1684" y="996"/>
                    </a:cxn>
                    <a:cxn ang="0">
                      <a:pos x="1646" y="161"/>
                    </a:cxn>
                    <a:cxn ang="0">
                      <a:pos x="1643" y="129"/>
                    </a:cxn>
                    <a:cxn ang="0">
                      <a:pos x="1633" y="99"/>
                    </a:cxn>
                    <a:cxn ang="0">
                      <a:pos x="1620" y="72"/>
                    </a:cxn>
                    <a:cxn ang="0">
                      <a:pos x="1600" y="47"/>
                    </a:cxn>
                    <a:cxn ang="0">
                      <a:pos x="1577" y="28"/>
                    </a:cxn>
                    <a:cxn ang="0">
                      <a:pos x="1551" y="13"/>
                    </a:cxn>
                    <a:cxn ang="0">
                      <a:pos x="1521" y="4"/>
                    </a:cxn>
                    <a:cxn ang="0">
                      <a:pos x="1489" y="0"/>
                    </a:cxn>
                    <a:cxn ang="0">
                      <a:pos x="208" y="26"/>
                    </a:cxn>
                    <a:cxn ang="0">
                      <a:pos x="177" y="29"/>
                    </a:cxn>
                    <a:cxn ang="0">
                      <a:pos x="147" y="38"/>
                    </a:cxn>
                    <a:cxn ang="0">
                      <a:pos x="120" y="53"/>
                    </a:cxn>
                    <a:cxn ang="0">
                      <a:pos x="97" y="73"/>
                    </a:cxn>
                    <a:cxn ang="0">
                      <a:pos x="78" y="97"/>
                    </a:cxn>
                    <a:cxn ang="0">
                      <a:pos x="64" y="125"/>
                    </a:cxn>
                    <a:cxn ang="0">
                      <a:pos x="55" y="155"/>
                    </a:cxn>
                    <a:cxn ang="0">
                      <a:pos x="51" y="187"/>
                    </a:cxn>
                    <a:cxn ang="0">
                      <a:pos x="0" y="827"/>
                    </a:cxn>
                  </a:cxnLst>
                  <a:rect l="0" t="0" r="r" b="b"/>
                  <a:pathLst>
                    <a:path w="1684" h="1158">
                      <a:moveTo>
                        <a:pt x="0" y="827"/>
                      </a:moveTo>
                      <a:lnTo>
                        <a:pt x="4" y="860"/>
                      </a:lnTo>
                      <a:lnTo>
                        <a:pt x="13" y="891"/>
                      </a:lnTo>
                      <a:lnTo>
                        <a:pt x="27" y="918"/>
                      </a:lnTo>
                      <a:lnTo>
                        <a:pt x="47" y="943"/>
                      </a:lnTo>
                      <a:lnTo>
                        <a:pt x="70" y="962"/>
                      </a:lnTo>
                      <a:lnTo>
                        <a:pt x="96" y="977"/>
                      </a:lnTo>
                      <a:lnTo>
                        <a:pt x="126" y="986"/>
                      </a:lnTo>
                      <a:lnTo>
                        <a:pt x="157" y="990"/>
                      </a:lnTo>
                      <a:lnTo>
                        <a:pt x="1527" y="1158"/>
                      </a:lnTo>
                      <a:lnTo>
                        <a:pt x="1559" y="1155"/>
                      </a:lnTo>
                      <a:lnTo>
                        <a:pt x="1589" y="1145"/>
                      </a:lnTo>
                      <a:lnTo>
                        <a:pt x="1615" y="1130"/>
                      </a:lnTo>
                      <a:lnTo>
                        <a:pt x="1638" y="1111"/>
                      </a:lnTo>
                      <a:lnTo>
                        <a:pt x="1658" y="1087"/>
                      </a:lnTo>
                      <a:lnTo>
                        <a:pt x="1672" y="1059"/>
                      </a:lnTo>
                      <a:lnTo>
                        <a:pt x="1681" y="1028"/>
                      </a:lnTo>
                      <a:lnTo>
                        <a:pt x="1684" y="996"/>
                      </a:lnTo>
                      <a:lnTo>
                        <a:pt x="1646" y="161"/>
                      </a:lnTo>
                      <a:lnTo>
                        <a:pt x="1643" y="129"/>
                      </a:lnTo>
                      <a:lnTo>
                        <a:pt x="1633" y="99"/>
                      </a:lnTo>
                      <a:lnTo>
                        <a:pt x="1620" y="72"/>
                      </a:lnTo>
                      <a:lnTo>
                        <a:pt x="1600" y="47"/>
                      </a:lnTo>
                      <a:lnTo>
                        <a:pt x="1577" y="28"/>
                      </a:lnTo>
                      <a:lnTo>
                        <a:pt x="1551" y="13"/>
                      </a:lnTo>
                      <a:lnTo>
                        <a:pt x="1521" y="4"/>
                      </a:lnTo>
                      <a:lnTo>
                        <a:pt x="1489" y="0"/>
                      </a:lnTo>
                      <a:lnTo>
                        <a:pt x="208" y="26"/>
                      </a:lnTo>
                      <a:lnTo>
                        <a:pt x="177" y="29"/>
                      </a:lnTo>
                      <a:lnTo>
                        <a:pt x="147" y="38"/>
                      </a:lnTo>
                      <a:lnTo>
                        <a:pt x="120" y="53"/>
                      </a:lnTo>
                      <a:lnTo>
                        <a:pt x="97" y="73"/>
                      </a:lnTo>
                      <a:lnTo>
                        <a:pt x="78" y="97"/>
                      </a:lnTo>
                      <a:lnTo>
                        <a:pt x="64" y="125"/>
                      </a:lnTo>
                      <a:lnTo>
                        <a:pt x="55" y="155"/>
                      </a:lnTo>
                      <a:lnTo>
                        <a:pt x="51" y="187"/>
                      </a:lnTo>
                      <a:lnTo>
                        <a:pt x="0" y="827"/>
                      </a:ln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0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22562" name="Freeform 28"/>
                <p:cNvSpPr>
                  <a:spLocks/>
                </p:cNvSpPr>
                <p:nvPr/>
              </p:nvSpPr>
              <p:spPr bwMode="auto">
                <a:xfrm flipH="1">
                  <a:off x="669" y="2461"/>
                  <a:ext cx="1133" cy="269"/>
                </a:xfrm>
                <a:custGeom>
                  <a:avLst/>
                  <a:gdLst>
                    <a:gd name="T0" fmla="*/ 0 w 1684"/>
                    <a:gd name="T1" fmla="*/ 827 h 1158"/>
                    <a:gd name="T2" fmla="*/ 4 w 1684"/>
                    <a:gd name="T3" fmla="*/ 860 h 1158"/>
                    <a:gd name="T4" fmla="*/ 13 w 1684"/>
                    <a:gd name="T5" fmla="*/ 891 h 1158"/>
                    <a:gd name="T6" fmla="*/ 27 w 1684"/>
                    <a:gd name="T7" fmla="*/ 918 h 1158"/>
                    <a:gd name="T8" fmla="*/ 47 w 1684"/>
                    <a:gd name="T9" fmla="*/ 943 h 1158"/>
                    <a:gd name="T10" fmla="*/ 70 w 1684"/>
                    <a:gd name="T11" fmla="*/ 962 h 1158"/>
                    <a:gd name="T12" fmla="*/ 96 w 1684"/>
                    <a:gd name="T13" fmla="*/ 977 h 1158"/>
                    <a:gd name="T14" fmla="*/ 126 w 1684"/>
                    <a:gd name="T15" fmla="*/ 986 h 1158"/>
                    <a:gd name="T16" fmla="*/ 157 w 1684"/>
                    <a:gd name="T17" fmla="*/ 990 h 1158"/>
                    <a:gd name="T18" fmla="*/ 1527 w 1684"/>
                    <a:gd name="T19" fmla="*/ 1158 h 1158"/>
                    <a:gd name="T20" fmla="*/ 1559 w 1684"/>
                    <a:gd name="T21" fmla="*/ 1155 h 1158"/>
                    <a:gd name="T22" fmla="*/ 1589 w 1684"/>
                    <a:gd name="T23" fmla="*/ 1145 h 1158"/>
                    <a:gd name="T24" fmla="*/ 1615 w 1684"/>
                    <a:gd name="T25" fmla="*/ 1130 h 1158"/>
                    <a:gd name="T26" fmla="*/ 1638 w 1684"/>
                    <a:gd name="T27" fmla="*/ 1111 h 1158"/>
                    <a:gd name="T28" fmla="*/ 1658 w 1684"/>
                    <a:gd name="T29" fmla="*/ 1087 h 1158"/>
                    <a:gd name="T30" fmla="*/ 1672 w 1684"/>
                    <a:gd name="T31" fmla="*/ 1059 h 1158"/>
                    <a:gd name="T32" fmla="*/ 1681 w 1684"/>
                    <a:gd name="T33" fmla="*/ 1028 h 1158"/>
                    <a:gd name="T34" fmla="*/ 1684 w 1684"/>
                    <a:gd name="T35" fmla="*/ 996 h 1158"/>
                    <a:gd name="T36" fmla="*/ 1646 w 1684"/>
                    <a:gd name="T37" fmla="*/ 161 h 1158"/>
                    <a:gd name="T38" fmla="*/ 1643 w 1684"/>
                    <a:gd name="T39" fmla="*/ 129 h 1158"/>
                    <a:gd name="T40" fmla="*/ 1633 w 1684"/>
                    <a:gd name="T41" fmla="*/ 99 h 1158"/>
                    <a:gd name="T42" fmla="*/ 1620 w 1684"/>
                    <a:gd name="T43" fmla="*/ 72 h 1158"/>
                    <a:gd name="T44" fmla="*/ 1600 w 1684"/>
                    <a:gd name="T45" fmla="*/ 47 h 1158"/>
                    <a:gd name="T46" fmla="*/ 1577 w 1684"/>
                    <a:gd name="T47" fmla="*/ 28 h 1158"/>
                    <a:gd name="T48" fmla="*/ 1551 w 1684"/>
                    <a:gd name="T49" fmla="*/ 13 h 1158"/>
                    <a:gd name="T50" fmla="*/ 1521 w 1684"/>
                    <a:gd name="T51" fmla="*/ 4 h 1158"/>
                    <a:gd name="T52" fmla="*/ 1489 w 1684"/>
                    <a:gd name="T53" fmla="*/ 0 h 1158"/>
                    <a:gd name="T54" fmla="*/ 208 w 1684"/>
                    <a:gd name="T55" fmla="*/ 26 h 1158"/>
                    <a:gd name="T56" fmla="*/ 177 w 1684"/>
                    <a:gd name="T57" fmla="*/ 29 h 1158"/>
                    <a:gd name="T58" fmla="*/ 147 w 1684"/>
                    <a:gd name="T59" fmla="*/ 38 h 1158"/>
                    <a:gd name="T60" fmla="*/ 120 w 1684"/>
                    <a:gd name="T61" fmla="*/ 53 h 1158"/>
                    <a:gd name="T62" fmla="*/ 97 w 1684"/>
                    <a:gd name="T63" fmla="*/ 73 h 1158"/>
                    <a:gd name="T64" fmla="*/ 78 w 1684"/>
                    <a:gd name="T65" fmla="*/ 97 h 1158"/>
                    <a:gd name="T66" fmla="*/ 64 w 1684"/>
                    <a:gd name="T67" fmla="*/ 125 h 1158"/>
                    <a:gd name="T68" fmla="*/ 55 w 1684"/>
                    <a:gd name="T69" fmla="*/ 155 h 1158"/>
                    <a:gd name="T70" fmla="*/ 51 w 1684"/>
                    <a:gd name="T71" fmla="*/ 187 h 1158"/>
                    <a:gd name="T72" fmla="*/ 0 w 1684"/>
                    <a:gd name="T73" fmla="*/ 827 h 115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684"/>
                    <a:gd name="T112" fmla="*/ 0 h 1158"/>
                    <a:gd name="T113" fmla="*/ 1684 w 1684"/>
                    <a:gd name="T114" fmla="*/ 1158 h 1158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684" h="1158">
                      <a:moveTo>
                        <a:pt x="0" y="827"/>
                      </a:moveTo>
                      <a:lnTo>
                        <a:pt x="4" y="860"/>
                      </a:lnTo>
                      <a:lnTo>
                        <a:pt x="13" y="891"/>
                      </a:lnTo>
                      <a:lnTo>
                        <a:pt x="27" y="918"/>
                      </a:lnTo>
                      <a:lnTo>
                        <a:pt x="47" y="943"/>
                      </a:lnTo>
                      <a:lnTo>
                        <a:pt x="70" y="962"/>
                      </a:lnTo>
                      <a:lnTo>
                        <a:pt x="96" y="977"/>
                      </a:lnTo>
                      <a:lnTo>
                        <a:pt x="126" y="986"/>
                      </a:lnTo>
                      <a:lnTo>
                        <a:pt x="157" y="990"/>
                      </a:lnTo>
                      <a:lnTo>
                        <a:pt x="1527" y="1158"/>
                      </a:lnTo>
                      <a:lnTo>
                        <a:pt x="1559" y="1155"/>
                      </a:lnTo>
                      <a:lnTo>
                        <a:pt x="1589" y="1145"/>
                      </a:lnTo>
                      <a:lnTo>
                        <a:pt x="1615" y="1130"/>
                      </a:lnTo>
                      <a:lnTo>
                        <a:pt x="1638" y="1111"/>
                      </a:lnTo>
                      <a:lnTo>
                        <a:pt x="1658" y="1087"/>
                      </a:lnTo>
                      <a:lnTo>
                        <a:pt x="1672" y="1059"/>
                      </a:lnTo>
                      <a:lnTo>
                        <a:pt x="1681" y="1028"/>
                      </a:lnTo>
                      <a:lnTo>
                        <a:pt x="1684" y="996"/>
                      </a:lnTo>
                      <a:lnTo>
                        <a:pt x="1646" y="161"/>
                      </a:lnTo>
                      <a:lnTo>
                        <a:pt x="1643" y="129"/>
                      </a:lnTo>
                      <a:lnTo>
                        <a:pt x="1633" y="99"/>
                      </a:lnTo>
                      <a:lnTo>
                        <a:pt x="1620" y="72"/>
                      </a:lnTo>
                      <a:lnTo>
                        <a:pt x="1600" y="47"/>
                      </a:lnTo>
                      <a:lnTo>
                        <a:pt x="1577" y="28"/>
                      </a:lnTo>
                      <a:lnTo>
                        <a:pt x="1551" y="13"/>
                      </a:lnTo>
                      <a:lnTo>
                        <a:pt x="1521" y="4"/>
                      </a:lnTo>
                      <a:lnTo>
                        <a:pt x="1489" y="0"/>
                      </a:lnTo>
                      <a:lnTo>
                        <a:pt x="208" y="26"/>
                      </a:lnTo>
                      <a:lnTo>
                        <a:pt x="177" y="29"/>
                      </a:lnTo>
                      <a:lnTo>
                        <a:pt x="147" y="38"/>
                      </a:lnTo>
                      <a:lnTo>
                        <a:pt x="120" y="53"/>
                      </a:lnTo>
                      <a:lnTo>
                        <a:pt x="97" y="73"/>
                      </a:lnTo>
                      <a:lnTo>
                        <a:pt x="78" y="97"/>
                      </a:lnTo>
                      <a:lnTo>
                        <a:pt x="64" y="125"/>
                      </a:lnTo>
                      <a:lnTo>
                        <a:pt x="55" y="155"/>
                      </a:lnTo>
                      <a:lnTo>
                        <a:pt x="51" y="187"/>
                      </a:lnTo>
                      <a:lnTo>
                        <a:pt x="0" y="827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2560" name="AutoShape 29"/>
              <p:cNvSpPr>
                <a:spLocks noChangeArrowheads="1"/>
              </p:cNvSpPr>
              <p:nvPr/>
            </p:nvSpPr>
            <p:spPr bwMode="auto">
              <a:xfrm rot="5127686">
                <a:off x="1231" y="2328"/>
                <a:ext cx="34" cy="113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  <p:sp>
          <p:nvSpPr>
            <p:cNvPr id="36" name="TextBox 46"/>
            <p:cNvSpPr txBox="1">
              <a:spLocks noChangeArrowheads="1"/>
            </p:cNvSpPr>
            <p:nvPr/>
          </p:nvSpPr>
          <p:spPr bwMode="auto">
            <a:xfrm>
              <a:off x="684213" y="4195763"/>
              <a:ext cx="1766887" cy="3603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333333"/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2000" b="1"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대상관계이론</a:t>
              </a:r>
              <a:endParaRPr lang="en-US" altLang="ko-KR" sz="2000" b="1" dirty="0"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40" name="Rectangle 4"/>
            <p:cNvSpPr>
              <a:spLocks noChangeArrowheads="1"/>
            </p:cNvSpPr>
            <p:nvPr/>
          </p:nvSpPr>
          <p:spPr bwMode="auto">
            <a:xfrm>
              <a:off x="908050" y="4994530"/>
              <a:ext cx="3419475" cy="10778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buFont typeface="Wingdings" pitchFamily="2" charset="2"/>
                <a:buChar char="§"/>
                <a:defRPr/>
              </a:pPr>
              <a:r>
                <a:rPr lang="en-US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Winnicott</a:t>
              </a:r>
              <a:endPara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대상과 관계를 맺고자 하는 기본</a:t>
              </a:r>
              <a:endPara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>
                <a:defRPr/>
              </a:pPr>
              <a:r>
                <a:rPr lang="en-US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적 욕구</a:t>
              </a:r>
              <a:endPara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개인과 대상</a:t>
              </a:r>
              <a:r>
                <a:rPr lang="en-US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대상과의 관계 초점</a:t>
              </a:r>
              <a:endParaRPr lang="ko-KR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4697413" y="4044950"/>
            <a:ext cx="3812253" cy="2048171"/>
            <a:chOff x="4697413" y="4044950"/>
            <a:chExt cx="3812253" cy="2048171"/>
          </a:xfrm>
        </p:grpSpPr>
        <p:sp>
          <p:nvSpPr>
            <p:cNvPr id="13" name="AutoShape 5"/>
            <p:cNvSpPr>
              <a:spLocks noChangeArrowheads="1"/>
            </p:cNvSpPr>
            <p:nvPr/>
          </p:nvSpPr>
          <p:spPr bwMode="auto">
            <a:xfrm>
              <a:off x="4843544" y="4386024"/>
              <a:ext cx="3666122" cy="170709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>
                <a:defRPr/>
              </a:pPr>
              <a:endParaRPr lang="ko-KR" altLang="ko-KR"/>
            </a:p>
          </p:txBody>
        </p:sp>
        <p:grpSp>
          <p:nvGrpSpPr>
            <p:cNvPr id="22545" name="Group 30"/>
            <p:cNvGrpSpPr>
              <a:grpSpLocks/>
            </p:cNvGrpSpPr>
            <p:nvPr/>
          </p:nvGrpSpPr>
          <p:grpSpPr bwMode="auto">
            <a:xfrm>
              <a:off x="4697413" y="4044950"/>
              <a:ext cx="2263775" cy="822325"/>
              <a:chOff x="2828" y="2443"/>
              <a:chExt cx="1192" cy="515"/>
            </a:xfrm>
          </p:grpSpPr>
          <p:grpSp>
            <p:nvGrpSpPr>
              <p:cNvPr id="22555" name="Group 31"/>
              <p:cNvGrpSpPr>
                <a:grpSpLocks/>
              </p:cNvGrpSpPr>
              <p:nvPr/>
            </p:nvGrpSpPr>
            <p:grpSpPr bwMode="auto">
              <a:xfrm>
                <a:off x="2828" y="2443"/>
                <a:ext cx="1192" cy="515"/>
                <a:chOff x="2828" y="2443"/>
                <a:chExt cx="1192" cy="515"/>
              </a:xfrm>
            </p:grpSpPr>
            <p:sp>
              <p:nvSpPr>
                <p:cNvPr id="32" name="Freeform 32"/>
                <p:cNvSpPr>
                  <a:spLocks/>
                </p:cNvSpPr>
                <p:nvPr/>
              </p:nvSpPr>
              <p:spPr bwMode="auto">
                <a:xfrm flipH="1">
                  <a:off x="2828" y="2443"/>
                  <a:ext cx="1192" cy="515"/>
                </a:xfrm>
                <a:custGeom>
                  <a:avLst/>
                  <a:gdLst/>
                  <a:ahLst/>
                  <a:cxnLst>
                    <a:cxn ang="0">
                      <a:pos x="0" y="827"/>
                    </a:cxn>
                    <a:cxn ang="0">
                      <a:pos x="4" y="860"/>
                    </a:cxn>
                    <a:cxn ang="0">
                      <a:pos x="13" y="891"/>
                    </a:cxn>
                    <a:cxn ang="0">
                      <a:pos x="27" y="918"/>
                    </a:cxn>
                    <a:cxn ang="0">
                      <a:pos x="47" y="943"/>
                    </a:cxn>
                    <a:cxn ang="0">
                      <a:pos x="70" y="962"/>
                    </a:cxn>
                    <a:cxn ang="0">
                      <a:pos x="96" y="977"/>
                    </a:cxn>
                    <a:cxn ang="0">
                      <a:pos x="126" y="986"/>
                    </a:cxn>
                    <a:cxn ang="0">
                      <a:pos x="157" y="990"/>
                    </a:cxn>
                    <a:cxn ang="0">
                      <a:pos x="1527" y="1158"/>
                    </a:cxn>
                    <a:cxn ang="0">
                      <a:pos x="1559" y="1155"/>
                    </a:cxn>
                    <a:cxn ang="0">
                      <a:pos x="1589" y="1145"/>
                    </a:cxn>
                    <a:cxn ang="0">
                      <a:pos x="1615" y="1130"/>
                    </a:cxn>
                    <a:cxn ang="0">
                      <a:pos x="1638" y="1111"/>
                    </a:cxn>
                    <a:cxn ang="0">
                      <a:pos x="1658" y="1087"/>
                    </a:cxn>
                    <a:cxn ang="0">
                      <a:pos x="1672" y="1059"/>
                    </a:cxn>
                    <a:cxn ang="0">
                      <a:pos x="1681" y="1028"/>
                    </a:cxn>
                    <a:cxn ang="0">
                      <a:pos x="1684" y="996"/>
                    </a:cxn>
                    <a:cxn ang="0">
                      <a:pos x="1646" y="161"/>
                    </a:cxn>
                    <a:cxn ang="0">
                      <a:pos x="1643" y="129"/>
                    </a:cxn>
                    <a:cxn ang="0">
                      <a:pos x="1633" y="99"/>
                    </a:cxn>
                    <a:cxn ang="0">
                      <a:pos x="1620" y="72"/>
                    </a:cxn>
                    <a:cxn ang="0">
                      <a:pos x="1600" y="47"/>
                    </a:cxn>
                    <a:cxn ang="0">
                      <a:pos x="1577" y="28"/>
                    </a:cxn>
                    <a:cxn ang="0">
                      <a:pos x="1551" y="13"/>
                    </a:cxn>
                    <a:cxn ang="0">
                      <a:pos x="1521" y="4"/>
                    </a:cxn>
                    <a:cxn ang="0">
                      <a:pos x="1489" y="0"/>
                    </a:cxn>
                    <a:cxn ang="0">
                      <a:pos x="208" y="26"/>
                    </a:cxn>
                    <a:cxn ang="0">
                      <a:pos x="177" y="29"/>
                    </a:cxn>
                    <a:cxn ang="0">
                      <a:pos x="147" y="38"/>
                    </a:cxn>
                    <a:cxn ang="0">
                      <a:pos x="120" y="53"/>
                    </a:cxn>
                    <a:cxn ang="0">
                      <a:pos x="97" y="73"/>
                    </a:cxn>
                    <a:cxn ang="0">
                      <a:pos x="78" y="97"/>
                    </a:cxn>
                    <a:cxn ang="0">
                      <a:pos x="64" y="125"/>
                    </a:cxn>
                    <a:cxn ang="0">
                      <a:pos x="55" y="155"/>
                    </a:cxn>
                    <a:cxn ang="0">
                      <a:pos x="51" y="187"/>
                    </a:cxn>
                    <a:cxn ang="0">
                      <a:pos x="0" y="827"/>
                    </a:cxn>
                  </a:cxnLst>
                  <a:rect l="0" t="0" r="r" b="b"/>
                  <a:pathLst>
                    <a:path w="1684" h="1158">
                      <a:moveTo>
                        <a:pt x="0" y="827"/>
                      </a:moveTo>
                      <a:lnTo>
                        <a:pt x="4" y="860"/>
                      </a:lnTo>
                      <a:lnTo>
                        <a:pt x="13" y="891"/>
                      </a:lnTo>
                      <a:lnTo>
                        <a:pt x="27" y="918"/>
                      </a:lnTo>
                      <a:lnTo>
                        <a:pt x="47" y="943"/>
                      </a:lnTo>
                      <a:lnTo>
                        <a:pt x="70" y="962"/>
                      </a:lnTo>
                      <a:lnTo>
                        <a:pt x="96" y="977"/>
                      </a:lnTo>
                      <a:lnTo>
                        <a:pt x="126" y="986"/>
                      </a:lnTo>
                      <a:lnTo>
                        <a:pt x="157" y="990"/>
                      </a:lnTo>
                      <a:lnTo>
                        <a:pt x="1527" y="1158"/>
                      </a:lnTo>
                      <a:lnTo>
                        <a:pt x="1559" y="1155"/>
                      </a:lnTo>
                      <a:lnTo>
                        <a:pt x="1589" y="1145"/>
                      </a:lnTo>
                      <a:lnTo>
                        <a:pt x="1615" y="1130"/>
                      </a:lnTo>
                      <a:lnTo>
                        <a:pt x="1638" y="1111"/>
                      </a:lnTo>
                      <a:lnTo>
                        <a:pt x="1658" y="1087"/>
                      </a:lnTo>
                      <a:lnTo>
                        <a:pt x="1672" y="1059"/>
                      </a:lnTo>
                      <a:lnTo>
                        <a:pt x="1681" y="1028"/>
                      </a:lnTo>
                      <a:lnTo>
                        <a:pt x="1684" y="996"/>
                      </a:lnTo>
                      <a:lnTo>
                        <a:pt x="1646" y="161"/>
                      </a:lnTo>
                      <a:lnTo>
                        <a:pt x="1643" y="129"/>
                      </a:lnTo>
                      <a:lnTo>
                        <a:pt x="1633" y="99"/>
                      </a:lnTo>
                      <a:lnTo>
                        <a:pt x="1620" y="72"/>
                      </a:lnTo>
                      <a:lnTo>
                        <a:pt x="1600" y="47"/>
                      </a:lnTo>
                      <a:lnTo>
                        <a:pt x="1577" y="28"/>
                      </a:lnTo>
                      <a:lnTo>
                        <a:pt x="1551" y="13"/>
                      </a:lnTo>
                      <a:lnTo>
                        <a:pt x="1521" y="4"/>
                      </a:lnTo>
                      <a:lnTo>
                        <a:pt x="1489" y="0"/>
                      </a:lnTo>
                      <a:lnTo>
                        <a:pt x="208" y="26"/>
                      </a:lnTo>
                      <a:lnTo>
                        <a:pt x="177" y="29"/>
                      </a:lnTo>
                      <a:lnTo>
                        <a:pt x="147" y="38"/>
                      </a:lnTo>
                      <a:lnTo>
                        <a:pt x="120" y="53"/>
                      </a:lnTo>
                      <a:lnTo>
                        <a:pt x="97" y="73"/>
                      </a:lnTo>
                      <a:lnTo>
                        <a:pt x="78" y="97"/>
                      </a:lnTo>
                      <a:lnTo>
                        <a:pt x="64" y="125"/>
                      </a:lnTo>
                      <a:lnTo>
                        <a:pt x="55" y="155"/>
                      </a:lnTo>
                      <a:lnTo>
                        <a:pt x="51" y="187"/>
                      </a:lnTo>
                      <a:lnTo>
                        <a:pt x="0" y="82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0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22558" name="Freeform 33"/>
                <p:cNvSpPr>
                  <a:spLocks/>
                </p:cNvSpPr>
                <p:nvPr/>
              </p:nvSpPr>
              <p:spPr bwMode="auto">
                <a:xfrm flipH="1">
                  <a:off x="2859" y="2461"/>
                  <a:ext cx="1133" cy="269"/>
                </a:xfrm>
                <a:custGeom>
                  <a:avLst/>
                  <a:gdLst>
                    <a:gd name="T0" fmla="*/ 0 w 1684"/>
                    <a:gd name="T1" fmla="*/ 827 h 1158"/>
                    <a:gd name="T2" fmla="*/ 4 w 1684"/>
                    <a:gd name="T3" fmla="*/ 860 h 1158"/>
                    <a:gd name="T4" fmla="*/ 13 w 1684"/>
                    <a:gd name="T5" fmla="*/ 891 h 1158"/>
                    <a:gd name="T6" fmla="*/ 27 w 1684"/>
                    <a:gd name="T7" fmla="*/ 918 h 1158"/>
                    <a:gd name="T8" fmla="*/ 47 w 1684"/>
                    <a:gd name="T9" fmla="*/ 943 h 1158"/>
                    <a:gd name="T10" fmla="*/ 70 w 1684"/>
                    <a:gd name="T11" fmla="*/ 962 h 1158"/>
                    <a:gd name="T12" fmla="*/ 96 w 1684"/>
                    <a:gd name="T13" fmla="*/ 977 h 1158"/>
                    <a:gd name="T14" fmla="*/ 126 w 1684"/>
                    <a:gd name="T15" fmla="*/ 986 h 1158"/>
                    <a:gd name="T16" fmla="*/ 157 w 1684"/>
                    <a:gd name="T17" fmla="*/ 990 h 1158"/>
                    <a:gd name="T18" fmla="*/ 1527 w 1684"/>
                    <a:gd name="T19" fmla="*/ 1158 h 1158"/>
                    <a:gd name="T20" fmla="*/ 1559 w 1684"/>
                    <a:gd name="T21" fmla="*/ 1155 h 1158"/>
                    <a:gd name="T22" fmla="*/ 1589 w 1684"/>
                    <a:gd name="T23" fmla="*/ 1145 h 1158"/>
                    <a:gd name="T24" fmla="*/ 1615 w 1684"/>
                    <a:gd name="T25" fmla="*/ 1130 h 1158"/>
                    <a:gd name="T26" fmla="*/ 1638 w 1684"/>
                    <a:gd name="T27" fmla="*/ 1111 h 1158"/>
                    <a:gd name="T28" fmla="*/ 1658 w 1684"/>
                    <a:gd name="T29" fmla="*/ 1087 h 1158"/>
                    <a:gd name="T30" fmla="*/ 1672 w 1684"/>
                    <a:gd name="T31" fmla="*/ 1059 h 1158"/>
                    <a:gd name="T32" fmla="*/ 1681 w 1684"/>
                    <a:gd name="T33" fmla="*/ 1028 h 1158"/>
                    <a:gd name="T34" fmla="*/ 1684 w 1684"/>
                    <a:gd name="T35" fmla="*/ 996 h 1158"/>
                    <a:gd name="T36" fmla="*/ 1646 w 1684"/>
                    <a:gd name="T37" fmla="*/ 161 h 1158"/>
                    <a:gd name="T38" fmla="*/ 1643 w 1684"/>
                    <a:gd name="T39" fmla="*/ 129 h 1158"/>
                    <a:gd name="T40" fmla="*/ 1633 w 1684"/>
                    <a:gd name="T41" fmla="*/ 99 h 1158"/>
                    <a:gd name="T42" fmla="*/ 1620 w 1684"/>
                    <a:gd name="T43" fmla="*/ 72 h 1158"/>
                    <a:gd name="T44" fmla="*/ 1600 w 1684"/>
                    <a:gd name="T45" fmla="*/ 47 h 1158"/>
                    <a:gd name="T46" fmla="*/ 1577 w 1684"/>
                    <a:gd name="T47" fmla="*/ 28 h 1158"/>
                    <a:gd name="T48" fmla="*/ 1551 w 1684"/>
                    <a:gd name="T49" fmla="*/ 13 h 1158"/>
                    <a:gd name="T50" fmla="*/ 1521 w 1684"/>
                    <a:gd name="T51" fmla="*/ 4 h 1158"/>
                    <a:gd name="T52" fmla="*/ 1489 w 1684"/>
                    <a:gd name="T53" fmla="*/ 0 h 1158"/>
                    <a:gd name="T54" fmla="*/ 208 w 1684"/>
                    <a:gd name="T55" fmla="*/ 26 h 1158"/>
                    <a:gd name="T56" fmla="*/ 177 w 1684"/>
                    <a:gd name="T57" fmla="*/ 29 h 1158"/>
                    <a:gd name="T58" fmla="*/ 147 w 1684"/>
                    <a:gd name="T59" fmla="*/ 38 h 1158"/>
                    <a:gd name="T60" fmla="*/ 120 w 1684"/>
                    <a:gd name="T61" fmla="*/ 53 h 1158"/>
                    <a:gd name="T62" fmla="*/ 97 w 1684"/>
                    <a:gd name="T63" fmla="*/ 73 h 1158"/>
                    <a:gd name="T64" fmla="*/ 78 w 1684"/>
                    <a:gd name="T65" fmla="*/ 97 h 1158"/>
                    <a:gd name="T66" fmla="*/ 64 w 1684"/>
                    <a:gd name="T67" fmla="*/ 125 h 1158"/>
                    <a:gd name="T68" fmla="*/ 55 w 1684"/>
                    <a:gd name="T69" fmla="*/ 155 h 1158"/>
                    <a:gd name="T70" fmla="*/ 51 w 1684"/>
                    <a:gd name="T71" fmla="*/ 187 h 1158"/>
                    <a:gd name="T72" fmla="*/ 0 w 1684"/>
                    <a:gd name="T73" fmla="*/ 827 h 115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684"/>
                    <a:gd name="T112" fmla="*/ 0 h 1158"/>
                    <a:gd name="T113" fmla="*/ 1684 w 1684"/>
                    <a:gd name="T114" fmla="*/ 1158 h 1158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684" h="1158">
                      <a:moveTo>
                        <a:pt x="0" y="827"/>
                      </a:moveTo>
                      <a:lnTo>
                        <a:pt x="4" y="860"/>
                      </a:lnTo>
                      <a:lnTo>
                        <a:pt x="13" y="891"/>
                      </a:lnTo>
                      <a:lnTo>
                        <a:pt x="27" y="918"/>
                      </a:lnTo>
                      <a:lnTo>
                        <a:pt x="47" y="943"/>
                      </a:lnTo>
                      <a:lnTo>
                        <a:pt x="70" y="962"/>
                      </a:lnTo>
                      <a:lnTo>
                        <a:pt x="96" y="977"/>
                      </a:lnTo>
                      <a:lnTo>
                        <a:pt x="126" y="986"/>
                      </a:lnTo>
                      <a:lnTo>
                        <a:pt x="157" y="990"/>
                      </a:lnTo>
                      <a:lnTo>
                        <a:pt x="1527" y="1158"/>
                      </a:lnTo>
                      <a:lnTo>
                        <a:pt x="1559" y="1155"/>
                      </a:lnTo>
                      <a:lnTo>
                        <a:pt x="1589" y="1145"/>
                      </a:lnTo>
                      <a:lnTo>
                        <a:pt x="1615" y="1130"/>
                      </a:lnTo>
                      <a:lnTo>
                        <a:pt x="1638" y="1111"/>
                      </a:lnTo>
                      <a:lnTo>
                        <a:pt x="1658" y="1087"/>
                      </a:lnTo>
                      <a:lnTo>
                        <a:pt x="1672" y="1059"/>
                      </a:lnTo>
                      <a:lnTo>
                        <a:pt x="1681" y="1028"/>
                      </a:lnTo>
                      <a:lnTo>
                        <a:pt x="1684" y="996"/>
                      </a:lnTo>
                      <a:lnTo>
                        <a:pt x="1646" y="161"/>
                      </a:lnTo>
                      <a:lnTo>
                        <a:pt x="1643" y="129"/>
                      </a:lnTo>
                      <a:lnTo>
                        <a:pt x="1633" y="99"/>
                      </a:lnTo>
                      <a:lnTo>
                        <a:pt x="1620" y="72"/>
                      </a:lnTo>
                      <a:lnTo>
                        <a:pt x="1600" y="47"/>
                      </a:lnTo>
                      <a:lnTo>
                        <a:pt x="1577" y="28"/>
                      </a:lnTo>
                      <a:lnTo>
                        <a:pt x="1551" y="13"/>
                      </a:lnTo>
                      <a:lnTo>
                        <a:pt x="1521" y="4"/>
                      </a:lnTo>
                      <a:lnTo>
                        <a:pt x="1489" y="0"/>
                      </a:lnTo>
                      <a:lnTo>
                        <a:pt x="208" y="26"/>
                      </a:lnTo>
                      <a:lnTo>
                        <a:pt x="177" y="29"/>
                      </a:lnTo>
                      <a:lnTo>
                        <a:pt x="147" y="38"/>
                      </a:lnTo>
                      <a:lnTo>
                        <a:pt x="120" y="53"/>
                      </a:lnTo>
                      <a:lnTo>
                        <a:pt x="97" y="73"/>
                      </a:lnTo>
                      <a:lnTo>
                        <a:pt x="78" y="97"/>
                      </a:lnTo>
                      <a:lnTo>
                        <a:pt x="64" y="125"/>
                      </a:lnTo>
                      <a:lnTo>
                        <a:pt x="55" y="155"/>
                      </a:lnTo>
                      <a:lnTo>
                        <a:pt x="51" y="187"/>
                      </a:lnTo>
                      <a:lnTo>
                        <a:pt x="0" y="827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2556" name="AutoShape 34"/>
              <p:cNvSpPr>
                <a:spLocks noChangeArrowheads="1"/>
              </p:cNvSpPr>
              <p:nvPr/>
            </p:nvSpPr>
            <p:spPr bwMode="auto">
              <a:xfrm rot="5127686">
                <a:off x="3409" y="2328"/>
                <a:ext cx="34" cy="113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AEAEA">
                      <a:alpha val="0"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  <p:sp>
          <p:nvSpPr>
            <p:cNvPr id="37" name="TextBox 46"/>
            <p:cNvSpPr txBox="1">
              <a:spLocks noChangeArrowheads="1"/>
            </p:cNvSpPr>
            <p:nvPr/>
          </p:nvSpPr>
          <p:spPr bwMode="auto">
            <a:xfrm>
              <a:off x="4989513" y="4195763"/>
              <a:ext cx="1631950" cy="3603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333333"/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2000" b="1" dirty="0"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자기심리학</a:t>
              </a:r>
              <a:endParaRPr lang="en-US" altLang="ko-KR" sz="2000" b="1" dirty="0"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41" name="Rectangle 4"/>
            <p:cNvSpPr>
              <a:spLocks noChangeArrowheads="1"/>
            </p:cNvSpPr>
            <p:nvPr/>
          </p:nvSpPr>
          <p:spPr bwMode="auto">
            <a:xfrm>
              <a:off x="4987925" y="4897438"/>
              <a:ext cx="3419475" cy="7085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Font typeface="Wingdings" pitchFamily="2" charset="2"/>
                <a:buChar char="§"/>
                <a:defRPr/>
              </a:pPr>
              <a:r>
                <a:rPr lang="en-US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Kohut</a:t>
              </a:r>
              <a:endPara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>
                <a:spcBef>
                  <a:spcPct val="50000"/>
                </a:spcBef>
                <a:buFont typeface="Wingdings" pitchFamily="2" charset="2"/>
                <a:buChar char="§"/>
                <a:defRPr/>
              </a:pPr>
              <a:r>
                <a:rPr lang="ko-KR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자기를 중심으로 현상 설명</a:t>
              </a:r>
              <a:endPara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2554" name="Rectangle 9"/>
          <p:cNvSpPr>
            <a:spLocks noChangeArrowheads="1"/>
          </p:cNvSpPr>
          <p:nvPr/>
        </p:nvSpPr>
        <p:spPr bwMode="auto">
          <a:xfrm>
            <a:off x="714375" y="1041400"/>
            <a:ext cx="58023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현대 정신분석의 동향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Rectangle 23"/>
          <p:cNvSpPr>
            <a:spLocks noChangeArrowheads="1"/>
          </p:cNvSpPr>
          <p:nvPr/>
        </p:nvSpPr>
        <p:spPr bwMode="auto">
          <a:xfrm>
            <a:off x="1357290" y="2214554"/>
            <a:ext cx="3124200" cy="3857652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ko-KR" altLang="ko-KR" sz="2000"/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1689100" y="2636838"/>
            <a:ext cx="4238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/>
          </a:p>
        </p:txBody>
      </p:sp>
      <p:sp>
        <p:nvSpPr>
          <p:cNvPr id="23556" name="Text Box 8"/>
          <p:cNvSpPr txBox="1">
            <a:spLocks noChangeArrowheads="1"/>
          </p:cNvSpPr>
          <p:nvPr/>
        </p:nvSpPr>
        <p:spPr bwMode="auto">
          <a:xfrm>
            <a:off x="1049338" y="0"/>
            <a:ext cx="7843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ko-KR" altLang="ko-KR" sz="36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1620838" y="2027238"/>
            <a:ext cx="4921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 sz="2000"/>
          </a:p>
        </p:txBody>
      </p:sp>
      <p:sp>
        <p:nvSpPr>
          <p:cNvPr id="23558" name="Text Box 14"/>
          <p:cNvSpPr txBox="1">
            <a:spLocks noChangeArrowheads="1"/>
          </p:cNvSpPr>
          <p:nvPr/>
        </p:nvSpPr>
        <p:spPr bwMode="auto">
          <a:xfrm>
            <a:off x="1619672" y="2832899"/>
            <a:ext cx="2895600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무의식의 발견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체계적인 성격이론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</a:t>
            </a:r>
            <a:b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심리치료 기술 개발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유아기 중요성 강조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심리치료 모형 개발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해석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저항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전이 강조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4" name="Rectangle 23"/>
          <p:cNvSpPr>
            <a:spLocks noChangeArrowheads="1"/>
          </p:cNvSpPr>
          <p:nvPr/>
        </p:nvSpPr>
        <p:spPr bwMode="auto">
          <a:xfrm>
            <a:off x="5117427" y="2214554"/>
            <a:ext cx="3502789" cy="3857652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ko-KR" altLang="ko-KR" sz="2000"/>
          </a:p>
        </p:txBody>
      </p:sp>
      <p:sp>
        <p:nvSpPr>
          <p:cNvPr id="24585" name="AutoShape 33"/>
          <p:cNvSpPr>
            <a:spLocks noChangeArrowheads="1"/>
          </p:cNvSpPr>
          <p:nvPr/>
        </p:nvSpPr>
        <p:spPr bwMode="auto">
          <a:xfrm>
            <a:off x="1774825" y="1847850"/>
            <a:ext cx="2286000" cy="609600"/>
          </a:xfrm>
          <a:prstGeom prst="roundRect">
            <a:avLst>
              <a:gd name="adj" fmla="val 8111"/>
            </a:avLst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50531" tIns="33689" rIns="50531" bIns="33689" anchor="ctr"/>
          <a:lstStyle/>
          <a:p>
            <a:pPr algn="ctr">
              <a:defRPr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공헌점</a:t>
            </a:r>
          </a:p>
        </p:txBody>
      </p:sp>
      <p:sp>
        <p:nvSpPr>
          <p:cNvPr id="24586" name="AutoShape 33"/>
          <p:cNvSpPr>
            <a:spLocks noChangeArrowheads="1"/>
          </p:cNvSpPr>
          <p:nvPr/>
        </p:nvSpPr>
        <p:spPr bwMode="auto">
          <a:xfrm>
            <a:off x="5715000" y="1785938"/>
            <a:ext cx="2286000" cy="609600"/>
          </a:xfrm>
          <a:prstGeom prst="roundRect">
            <a:avLst>
              <a:gd name="adj" fmla="val 8111"/>
            </a:avLst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50531" tIns="33689" rIns="50531" bIns="33689" anchor="ctr"/>
          <a:lstStyle/>
          <a:p>
            <a:pPr algn="ctr">
              <a:defRPr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비판점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436096" y="2716465"/>
            <a:ext cx="33528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유아기의 성과 공격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충동에 의해 행동 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동기화를 강조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모든 인간은 근친상간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쾌락적 충동이 있음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인간을 결정론적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비합리적           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존재로 봄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자율성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책임성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합리성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무시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1000125" y="909638"/>
            <a:ext cx="63579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3600" b="1"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3600" b="1">
                <a:latin typeface="맑은 고딕" pitchFamily="50" charset="-127"/>
                <a:ea typeface="맑은 고딕" pitchFamily="50" charset="-127"/>
              </a:rPr>
              <a:t>공헌점과 비판점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/>
      <p:bldP spid="23555" grpId="0"/>
      <p:bldP spid="23558" grpId="0"/>
      <p:bldP spid="24584" grpId="0" animBg="1"/>
      <p:bldP spid="24585" grpId="0" animBg="1"/>
      <p:bldP spid="24586" grpId="0" animBg="1"/>
      <p:bldP spid="23566" grpId="0"/>
    </p:bldLst>
  </p:timing>
</p:sld>
</file>

<file path=ppt/theme/theme1.xml><?xml version="1.0" encoding="utf-8"?>
<a:theme xmlns:a="http://schemas.openxmlformats.org/drawingml/2006/main" name="모자이크">
  <a:themeElements>
    <a:clrScheme name="모자이크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모자이크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모자이크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2572</TotalTime>
  <Words>862</Words>
  <Application>Microsoft Office PowerPoint</Application>
  <PresentationFormat>화면 슬라이드 쇼(4:3)</PresentationFormat>
  <Paragraphs>243</Paragraphs>
  <Slides>22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2" baseType="lpstr">
      <vt:lpstr>HY강B</vt:lpstr>
      <vt:lpstr>HY견고딕</vt:lpstr>
      <vt:lpstr>굴림</vt:lpstr>
      <vt:lpstr>맑은 고딕</vt:lpstr>
      <vt:lpstr>함초롬바탕</vt:lpstr>
      <vt:lpstr>휴먼엑스포</vt:lpstr>
      <vt:lpstr>Arial</vt:lpstr>
      <vt:lpstr>Times New Roman</vt:lpstr>
      <vt:lpstr>Wingdings</vt:lpstr>
      <vt:lpstr>모자이크</vt:lpstr>
      <vt:lpstr>   상담의 이론과 실제         제5장  정신분석 상담                 선린대학교 간호학과 </vt:lpstr>
      <vt:lpstr>PowerPoint 프레젠테이션</vt:lpstr>
      <vt:lpstr>PowerPoint 프레젠테이션</vt:lpstr>
      <vt:lpstr>   Sigmund Freud(1856~1939)   - 오스트리아 출생,     - 유대인 부모님, 3남 5녀 중 맏이     - 1881년 26세에 의학박사 학위 취득    - 철학, 물리학, 생물학, 동물학 등의 분야에 몰두    - 신경과 의사로 자리를 잡으면서 최면술에 관심    - 히스테리 최면술로 명성을 얻는 파리 소르본느대학교의       샤르코와의 만남으로 신경학자에서 정신병리학자로 전환하          는 계기가 됨       - 내과의사 브로이어와의 만남: 히스테리 연구    - 성적갈등이 히스테리 증상의 원인이라고 하는 주장을 굽히          지 않아서 1896년 비엔나 의사회에서 탈퇴 당함   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My 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 5장. 상담자가 겪는 문제</dc:title>
  <dc:creator>XP</dc:creator>
  <cp:lastModifiedBy>user</cp:lastModifiedBy>
  <cp:revision>147</cp:revision>
  <dcterms:created xsi:type="dcterms:W3CDTF">2009-06-16T13:00:12Z</dcterms:created>
  <dcterms:modified xsi:type="dcterms:W3CDTF">2017-09-03T14:52:23Z</dcterms:modified>
</cp:coreProperties>
</file>