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345" r:id="rId2"/>
    <p:sldId id="322" r:id="rId3"/>
    <p:sldId id="332" r:id="rId4"/>
    <p:sldId id="337" r:id="rId5"/>
  </p:sldIdLst>
  <p:sldSz cx="9144000" cy="6858000" type="screen4x3"/>
  <p:notesSz cx="6805613" cy="9939338"/>
  <p:embeddedFontLst>
    <p:embeddedFont>
      <p:font typeface="맑은 고딕" panose="020B0503020000020004" pitchFamily="50" charset="-127"/>
      <p:regular r:id="rId7"/>
      <p:bold r:id="rId8"/>
    </p:embeddedFont>
    <p:embeddedFont>
      <p:font typeface="나눔고딕" panose="020D0604000000000000" pitchFamily="50" charset="-127"/>
      <p:regular r:id="rId9"/>
      <p:bold r:id="rId10"/>
    </p:embeddedFont>
    <p:embeddedFont>
      <p:font typeface="나눔스퀘어" panose="020B0600000101010101" pitchFamily="50" charset="-127"/>
      <p:regular r:id="rId11"/>
    </p:embeddedFont>
    <p:embeddedFont>
      <p:font typeface="나눔바른펜" panose="020B0503000000000000" pitchFamily="50" charset="-127"/>
      <p:regular r:id="rId12"/>
      <p:bold r:id="rId13"/>
    </p:embeddedFont>
    <p:embeddedFont>
      <p:font typeface="나눔명조" panose="02020603020101020101" pitchFamily="18" charset="-127"/>
      <p:regular r:id="rId14"/>
      <p:bold r:id="rId1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D5A"/>
    <a:srgbClr val="242C12"/>
    <a:srgbClr val="E7E4D9"/>
    <a:srgbClr val="CFC9B1"/>
    <a:srgbClr val="FFFFCC"/>
    <a:srgbClr val="F68E38"/>
    <a:srgbClr val="FFCC66"/>
    <a:srgbClr val="640000"/>
    <a:srgbClr val="6B3305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84" autoAdjust="0"/>
    <p:restoredTop sz="98298" autoAdjust="0"/>
  </p:normalViewPr>
  <p:slideViewPr>
    <p:cSldViewPr>
      <p:cViewPr varScale="1">
        <p:scale>
          <a:sx n="82" d="100"/>
          <a:sy n="82" d="100"/>
        </p:scale>
        <p:origin x="173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E7D20-2E6A-497B-81EB-29D8832F0225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3DCE7-82BA-4399-AD86-DCC28EB695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배경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FFCC66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2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45224"/>
            <a:ext cx="8229600" cy="63408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2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0302" y="906962"/>
            <a:ext cx="6476400" cy="4393758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4" descr="C:\Documents and Settings\nhn\바탕 화면\이미지소스\갤러리\s\frame01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764704"/>
            <a:ext cx="5328000" cy="4530612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 b="1638"/>
          <a:stretch>
            <a:fillRect/>
          </a:stretch>
        </p:blipFill>
        <p:spPr bwMode="auto">
          <a:xfrm>
            <a:off x="2543216" y="664089"/>
            <a:ext cx="4018493" cy="4553746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76056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3912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5" descr="C:\Documents and Settings\nhn\바탕 화면\이미지소스\갤러리\frame_m003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692696"/>
            <a:ext cx="6336704" cy="4773651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8" descr="C:\Documents and Settings\nhn\바탕 화면\이미지소스\갤러리\frame_m004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7799" y="754397"/>
            <a:ext cx="6377110" cy="4780819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9" descr="C:\Documents and Settings\nhn\바탕 화면\이미지소스\갤러리\frame_m001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39104" y="980728"/>
            <a:ext cx="5641208" cy="4242816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나눔글꼴 설치링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그림 5" descr="frame020.pn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3491880" y="6237312"/>
            <a:ext cx="225254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  </a:t>
            </a:r>
            <a:r>
              <a:rPr lang="ko-KR" altLang="en-US" sz="800" u="sng" dirty="0">
                <a:solidFill>
                  <a:srgbClr val="FFCC66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rgbClr val="FFCC66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frame020.png"/>
          <p:cNvPicPr>
            <a:picLocks noChangeAspect="1"/>
          </p:cNvPicPr>
          <p:nvPr userDrawn="1"/>
        </p:nvPicPr>
        <p:blipFill>
          <a:blip r:embed="rId15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9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0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FFCC6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Tx/>
        <a:buNone/>
        <a:defRPr sz="3200" kern="1200">
          <a:solidFill>
            <a:srgbClr val="FFCC66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Tx/>
        <a:buNone/>
        <a:defRPr sz="2800" kern="1200">
          <a:solidFill>
            <a:srgbClr val="FFCC6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Tx/>
        <a:buNone/>
        <a:defRPr sz="2400" kern="1200">
          <a:solidFill>
            <a:srgbClr val="FFCC6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youtu.be/aEkXet4WX_c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hyperlink" Target="https://youtu.be/JVBzE0mUlS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youtu.be/azo0g3ESENY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-396552" y="116632"/>
            <a:ext cx="2735229" cy="792088"/>
            <a:chOff x="-540568" y="-14028"/>
            <a:chExt cx="5911624" cy="1210780"/>
          </a:xfrm>
        </p:grpSpPr>
        <p:sp>
          <p:nvSpPr>
            <p:cNvPr id="17" name="타원 16"/>
            <p:cNvSpPr/>
            <p:nvPr/>
          </p:nvSpPr>
          <p:spPr>
            <a:xfrm>
              <a:off x="-540568" y="476672"/>
              <a:ext cx="3888432" cy="72008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명조"/>
                <a:ea typeface="나눔명조"/>
                <a:cs typeface="+mn-cs"/>
              </a:endParaRPr>
            </a:p>
          </p:txBody>
        </p:sp>
        <p:grpSp>
          <p:nvGrpSpPr>
            <p:cNvPr id="3" name="그룹 14"/>
            <p:cNvGrpSpPr/>
            <p:nvPr/>
          </p:nvGrpSpPr>
          <p:grpSpPr>
            <a:xfrm>
              <a:off x="393213" y="-14028"/>
              <a:ext cx="4977843" cy="990638"/>
              <a:chOff x="393213" y="-14028"/>
              <a:chExt cx="4977843" cy="990638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393213" y="-14028"/>
                <a:ext cx="3265911" cy="713155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CurveDown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-150" normalizeH="0" baseline="0" noProof="0" dirty="0">
                    <a:ln w="12700" cmpd="sng">
                      <a:solidFill>
                        <a:srgbClr val="8064A2"/>
                      </a:solidFill>
                      <a:prstDash val="solid"/>
                    </a:ln>
                    <a:gradFill>
                      <a:gsLst>
                        <a:gs pos="0">
                          <a:srgbClr val="8064A2"/>
                        </a:gs>
                        <a:gs pos="4000">
                          <a:srgbClr val="8064A2">
                            <a:lumMod val="60000"/>
                            <a:lumOff val="40000"/>
                          </a:srgbClr>
                        </a:gs>
                        <a:gs pos="87000">
                          <a:srgbClr val="8064A2">
                            <a:lumMod val="20000"/>
                            <a:lumOff val="80000"/>
                          </a:srgbClr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rPr>
                  <a:t>음악의</a:t>
                </a:r>
                <a:r>
                  <a:rPr kumimoji="0" lang="en-US" altLang="ko-KR" sz="1600" b="1" i="0" u="none" strike="noStrike" kern="1200" cap="none" spc="-150" normalizeH="0" baseline="0" noProof="0" dirty="0">
                    <a:ln w="12700" cmpd="sng">
                      <a:solidFill>
                        <a:srgbClr val="8064A2"/>
                      </a:solidFill>
                      <a:prstDash val="solid"/>
                    </a:ln>
                    <a:gradFill>
                      <a:gsLst>
                        <a:gs pos="0">
                          <a:srgbClr val="8064A2"/>
                        </a:gs>
                        <a:gs pos="4000">
                          <a:srgbClr val="8064A2">
                            <a:lumMod val="60000"/>
                            <a:lumOff val="40000"/>
                          </a:srgbClr>
                        </a:gs>
                        <a:gs pos="87000">
                          <a:srgbClr val="8064A2">
                            <a:lumMod val="20000"/>
                            <a:lumOff val="80000"/>
                          </a:srgbClr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rPr>
                  <a:t> </a:t>
                </a:r>
                <a:r>
                  <a:rPr kumimoji="0" lang="ko-KR" altLang="en-US" sz="1600" b="1" i="0" u="none" strike="noStrike" kern="1200" cap="none" spc="-150" normalizeH="0" baseline="0" noProof="0" dirty="0">
                    <a:ln w="12700" cmpd="sng">
                      <a:solidFill>
                        <a:srgbClr val="8064A2"/>
                      </a:solidFill>
                      <a:prstDash val="solid"/>
                    </a:ln>
                    <a:gradFill>
                      <a:gsLst>
                        <a:gs pos="0">
                          <a:srgbClr val="8064A2"/>
                        </a:gs>
                        <a:gs pos="4000">
                          <a:srgbClr val="8064A2">
                            <a:lumMod val="60000"/>
                            <a:lumOff val="40000"/>
                          </a:srgbClr>
                        </a:gs>
                        <a:gs pos="87000">
                          <a:srgbClr val="8064A2">
                            <a:lumMod val="20000"/>
                            <a:lumOff val="80000"/>
                          </a:srgbClr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rPr>
                  <a:t>이해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93213" y="543317"/>
                <a:ext cx="4977843" cy="433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Introduction to Music</a:t>
                </a:r>
                <a:endPara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명조"/>
                  <a:ea typeface="나눔명조"/>
                  <a:cs typeface="+mn-cs"/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0" y="2636912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피아노 음악</a:t>
            </a:r>
            <a:endParaRPr kumimoji="0" lang="en-US" altLang="ko-KR" sz="72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나눔스퀘어" pitchFamily="50" charset="-127"/>
              <a:ea typeface="나눔스퀘어" pitchFamily="50" charset="-127"/>
              <a:cs typeface="+mn-cs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299358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명조"/>
              <a:ea typeface="나눔명조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94640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38000">
              <a:schemeClr val="accent2">
                <a:lumMod val="95000"/>
                <a:lumOff val="5000"/>
              </a:schemeClr>
            </a:gs>
            <a:gs pos="88356">
              <a:schemeClr val="tx1"/>
            </a:gs>
            <a:gs pos="66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92696"/>
            <a:ext cx="4608512" cy="460851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4" name="TextBox 13"/>
          <p:cNvSpPr txBox="1"/>
          <p:nvPr/>
        </p:nvSpPr>
        <p:spPr>
          <a:xfrm>
            <a:off x="607037" y="1687448"/>
            <a:ext cx="56211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1741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년 경 라이프치히에 머물고 있던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카이저링크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백작이 불면증을 해결하려는 목적으로 바흐에게 의뢰하여 탄생한 작품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당시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카이저링크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백작이 고용하고 있던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클라비어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연주자의 이름에서 제목이 유래되었다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수학적으로 치밀하게 계산된 구조를 보여주는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골드베르크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변주곡은 주제인 아리아를 시작으로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3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의 배수가 되는 변주에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도씩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증가하는 캐논 형식을 적용했으며 곡의 중심 위치에 있는 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16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변주에서는 프랑스 서곡 형식으로 전반부의 마무리와 후반부의 시작을 알리며 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30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변주에 이르러서는 당시 유행하던 독일 민요 두 곡을 재미있게 결합 한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쿼드리베를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배치 했는데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자유롭게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라고 지시 함으로서 일관되게 지켜온 수학적 형식으로부터의 해방감을 맛보게 해준다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endParaRPr lang="en-US" altLang="ko-K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11560" y="1171842"/>
            <a:ext cx="5976664" cy="528966"/>
            <a:chOff x="3059832" y="1393612"/>
            <a:chExt cx="5976664" cy="528966"/>
          </a:xfrm>
        </p:grpSpPr>
        <p:sp>
          <p:nvSpPr>
            <p:cNvPr id="12" name="TextBox 11"/>
            <p:cNvSpPr txBox="1"/>
            <p:nvPr/>
          </p:nvSpPr>
          <p:spPr>
            <a:xfrm>
              <a:off x="3779912" y="1393612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1" i="0" u="none" strike="noStrike" kern="0" spc="50" normalizeH="0" baseline="0" noProof="0" dirty="0" err="1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골드베르크</a:t>
              </a:r>
              <a:r>
                <a:rPr kumimoji="0" lang="ko-KR" altLang="en-US" sz="2800" b="1" i="0" u="none" strike="noStrike" kern="0" spc="50" normalizeH="0" baseline="0" noProof="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변주곡</a:t>
              </a:r>
              <a:r>
                <a:rPr kumimoji="0" lang="en-US" altLang="ko-KR" sz="2800" b="1" i="0" u="none" strike="noStrike" kern="0" spc="50" normalizeH="0" baseline="0" noProof="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BWV</a:t>
              </a: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988</a:t>
              </a:r>
              <a:endParaRPr kumimoji="0" lang="en-US" altLang="ko-KR" sz="2800" b="1" i="0" u="none" strike="noStrike" kern="0" spc="50" normalizeH="0" baseline="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hlinkClick r:id="rId4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059832" y="1460913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바흐</a:t>
              </a:r>
            </a:p>
          </p:txBody>
        </p:sp>
      </p:grp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711918"/>
              </p:ext>
            </p:extLst>
          </p:nvPr>
        </p:nvGraphicFramePr>
        <p:xfrm>
          <a:off x="323528" y="4941168"/>
          <a:ext cx="8487899" cy="1259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3002486224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3925816462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948553836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378497651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991536913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3364080281"/>
                    </a:ext>
                  </a:extLst>
                </a:gridCol>
                <a:gridCol w="1052423">
                  <a:extLst>
                    <a:ext uri="{9D8B030D-6E8A-4147-A177-3AD203B41FA5}">
                      <a16:colId xmlns:a16="http://schemas.microsoft.com/office/drawing/2014/main" val="319765115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548074796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3830146666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301218858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4028702128"/>
                    </a:ext>
                  </a:extLst>
                </a:gridCol>
                <a:gridCol w="847476">
                  <a:extLst>
                    <a:ext uri="{9D8B030D-6E8A-4147-A177-3AD203B41FA5}">
                      <a16:colId xmlns:a16="http://schemas.microsoft.com/office/drawing/2014/main" val="228344810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687158471"/>
                    </a:ext>
                  </a:extLst>
                </a:gridCol>
              </a:tblGrid>
              <a:tr h="370840">
                <a:tc gridSpan="13"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골드베르크</a:t>
                      </a:r>
                      <a:r>
                        <a:rPr lang="ko-KR" alt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변주곡의 구조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42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spc="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Aira</a:t>
                      </a:r>
                      <a:endParaRPr lang="ko-KR" altLang="en-US" sz="1600" b="1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var.3</a:t>
                      </a:r>
                      <a:endParaRPr lang="ko-KR" altLang="en-US" sz="1400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var.6</a:t>
                      </a:r>
                      <a:endParaRPr lang="ko-KR" altLang="en-US" sz="1400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var.9</a:t>
                      </a:r>
                      <a:endParaRPr lang="ko-KR" altLang="en-US" sz="1400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var.12</a:t>
                      </a:r>
                      <a:endParaRPr lang="ko-KR" altLang="en-US" sz="1400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var.15</a:t>
                      </a:r>
                      <a:endParaRPr lang="ko-KR" altLang="en-US" sz="1400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var.16</a:t>
                      </a:r>
                      <a:endParaRPr lang="ko-KR" altLang="en-US" sz="1400" b="1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var.18</a:t>
                      </a:r>
                      <a:endParaRPr lang="ko-KR" altLang="en-US" sz="1400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var.21</a:t>
                      </a:r>
                      <a:endParaRPr lang="ko-KR" altLang="en-US" sz="1400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var.24</a:t>
                      </a:r>
                      <a:endParaRPr lang="ko-KR" altLang="en-US" sz="1400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var.27</a:t>
                      </a:r>
                      <a:endParaRPr lang="ko-KR" altLang="en-US" sz="1400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var.30</a:t>
                      </a:r>
                      <a:endParaRPr lang="ko-KR" altLang="en-US" sz="1400" b="1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spc="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Aria</a:t>
                      </a:r>
                      <a:endParaRPr lang="ko-KR" altLang="en-US" sz="1600" b="1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305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주제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병행</a:t>
                      </a:r>
                      <a:endParaRPr lang="en-US" altLang="ko-KR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캐논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2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도</a:t>
                      </a:r>
                      <a:endParaRPr lang="en-US" altLang="ko-KR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캐논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3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도</a:t>
                      </a:r>
                      <a:endParaRPr lang="en-US" altLang="ko-KR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캐논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4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도</a:t>
                      </a:r>
                      <a:endParaRPr lang="en-US" altLang="ko-KR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캐논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5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도</a:t>
                      </a:r>
                      <a:endParaRPr lang="en-US" altLang="ko-KR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캐논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프랑스 서곡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6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도</a:t>
                      </a:r>
                      <a:endParaRPr lang="en-US" altLang="ko-KR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캐논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7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도</a:t>
                      </a:r>
                      <a:endParaRPr lang="en-US" altLang="ko-KR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캐논</a:t>
                      </a:r>
                      <a:endParaRPr lang="en-US" altLang="ko-KR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8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도</a:t>
                      </a:r>
                      <a:endParaRPr lang="en-US" altLang="ko-KR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캐논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9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도</a:t>
                      </a:r>
                      <a:endParaRPr lang="en-US" altLang="ko-KR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캐논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spc="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쿼드리베</a:t>
                      </a:r>
                      <a:endParaRPr lang="ko-KR" altLang="en-US" sz="1400" b="1" spc="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주제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0558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904637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26000">
              <a:srgbClr val="B05408"/>
            </a:gs>
            <a:gs pos="62000">
              <a:schemeClr val="tx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826" y="3701772"/>
            <a:ext cx="5004048" cy="3127530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4" name="직사각형 3"/>
          <p:cNvSpPr/>
          <p:nvPr/>
        </p:nvSpPr>
        <p:spPr>
          <a:xfrm>
            <a:off x="679897" y="1966691"/>
            <a:ext cx="3964111" cy="3617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폴란드 태생의 작곡가이자 피아니스트이다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피아노의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시인’으로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불리며 가장 위대한 피아노곡 작곡가 중 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한 사람으로 여겨진다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고국 폴란드를 떠나 주로 파리에서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활동하며 주옥과 같은 곡들을 남겼는데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쇼팽음악의 정수를 담고 있는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에튀드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연습곡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를 비롯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[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녹턴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을 더욱 깊고 세련된 장르로 발전 시켰으며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전주곡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을 독립된 장르로 확립 시켰고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폴로네이즈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], [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마주르카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등 폴란드의 민속 춤곡의 요소를 사용하여 피아노 음악의 선율과 표현의 폭을 넓혔다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 외 주요 작품으로는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[4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개의 발라드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], [4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개의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스케르초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],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[4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개의 즉흥곡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], 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왈츠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등이 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bg1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679897" y="1109037"/>
            <a:ext cx="3996952" cy="872495"/>
            <a:chOff x="4644008" y="1124746"/>
            <a:chExt cx="3996952" cy="872495"/>
          </a:xfrm>
        </p:grpSpPr>
        <p:grpSp>
          <p:nvGrpSpPr>
            <p:cNvPr id="2" name="그룹 11"/>
            <p:cNvGrpSpPr/>
            <p:nvPr/>
          </p:nvGrpSpPr>
          <p:grpSpPr>
            <a:xfrm>
              <a:off x="4644008" y="1124746"/>
              <a:ext cx="3996952" cy="872495"/>
              <a:chOff x="6012160" y="3687415"/>
              <a:chExt cx="3960440" cy="642244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012160" y="3687415"/>
                <a:ext cx="3960440" cy="464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32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itchFamily="50" charset="-127"/>
                    <a:ea typeface="나눔바른펜" pitchFamily="50" charset="-127"/>
                  </a:rPr>
                  <a:t>쇼팽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587388" y="3989827"/>
                <a:ext cx="3025172" cy="339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Frederik Chopin</a:t>
                </a:r>
                <a:endPara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362025" y="1292499"/>
              <a:ext cx="29795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1"/>
                  </a:solidFill>
                </a:rPr>
                <a:t>(1810~1849)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068" y="3501008"/>
            <a:ext cx="1113806" cy="2159126"/>
          </a:xfrm>
          <a:prstGeom prst="rect">
            <a:avLst/>
          </a:prstGeom>
        </p:spPr>
      </p:pic>
      <p:pic>
        <p:nvPicPr>
          <p:cNvPr id="9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1494" y="980728"/>
            <a:ext cx="3649963" cy="410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20235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59000">
              <a:schemeClr val="tx1"/>
            </a:gs>
            <a:gs pos="19000">
              <a:schemeClr val="accent2">
                <a:lumMod val="95000"/>
                <a:lumOff val="5000"/>
              </a:schemeClr>
            </a:gs>
            <a:gs pos="37000">
              <a:schemeClr val="accent2">
                <a:lumMod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142090"/>
            <a:ext cx="7920880" cy="506665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그림 7" descr="309px-Chopin_signature_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5733256"/>
            <a:ext cx="1671802" cy="81119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39552" y="1165294"/>
            <a:ext cx="78488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헝가리 태생의 작곡가 겸 피아니스트로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낭만주의 기교파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피아니스트의 대명사로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불린다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당시 파가니니가 바이올린으로 보여주었던 화려한 기교와 장인성을 피아노를 통해 재현하고자 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주요 작품으로는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순례의 해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], [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초절기교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연습곡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], 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파가니니 대 연습곡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], 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헝가리 광시곡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], 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돈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쥬앙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환상곡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등이 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539552" y="336451"/>
            <a:ext cx="3996952" cy="872495"/>
            <a:chOff x="4644008" y="1124746"/>
            <a:chExt cx="3996952" cy="872495"/>
          </a:xfrm>
        </p:grpSpPr>
        <p:grpSp>
          <p:nvGrpSpPr>
            <p:cNvPr id="13" name="그룹 11"/>
            <p:cNvGrpSpPr/>
            <p:nvPr/>
          </p:nvGrpSpPr>
          <p:grpSpPr>
            <a:xfrm>
              <a:off x="4644008" y="1124746"/>
              <a:ext cx="3996952" cy="872495"/>
              <a:chOff x="6012160" y="3687415"/>
              <a:chExt cx="3960440" cy="642244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6012160" y="3687415"/>
                <a:ext cx="3960440" cy="430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32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itchFamily="50" charset="-127"/>
                    <a:ea typeface="나눔바른펜" pitchFamily="50" charset="-127"/>
                  </a:rPr>
                  <a:t>리스트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911249" y="3989827"/>
                <a:ext cx="3025172" cy="339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Franz</a:t>
                </a:r>
                <a:r>
                  <a:rPr lang="ko-KR" altLang="en-US" sz="2400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 </a:t>
                </a:r>
                <a:r>
                  <a:rPr lang="en-US" altLang="ko-KR" sz="2400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Liszt</a:t>
                </a:r>
                <a:endPara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5624902" y="1268760"/>
              <a:ext cx="29795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1"/>
                  </a:solidFill>
                </a:rPr>
                <a:t>(1811~1886)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662947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DDD9C3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6685</TotalTime>
  <Words>343</Words>
  <Application>Microsoft Office PowerPoint</Application>
  <PresentationFormat>화면 슬라이드 쇼(4:3)</PresentationFormat>
  <Paragraphs>55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Arial</vt:lpstr>
      <vt:lpstr>맑은 고딕</vt:lpstr>
      <vt:lpstr>나눔고딕</vt:lpstr>
      <vt:lpstr>나눔스퀘어</vt:lpstr>
      <vt:lpstr>나눔바른펜</vt:lpstr>
      <vt:lpstr>나눔명조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이상일</cp:lastModifiedBy>
  <cp:revision>742</cp:revision>
  <dcterms:created xsi:type="dcterms:W3CDTF">2011-09-07T16:56:40Z</dcterms:created>
  <dcterms:modified xsi:type="dcterms:W3CDTF">2017-06-06T01:33:24Z</dcterms:modified>
</cp:coreProperties>
</file>