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6" r:id="rId2"/>
    <p:sldId id="335" r:id="rId3"/>
    <p:sldId id="346" r:id="rId4"/>
    <p:sldId id="347" r:id="rId5"/>
    <p:sldId id="348" r:id="rId6"/>
    <p:sldId id="324" r:id="rId7"/>
    <p:sldId id="349" r:id="rId8"/>
    <p:sldId id="350" r:id="rId9"/>
    <p:sldId id="352" r:id="rId10"/>
    <p:sldId id="351" r:id="rId11"/>
    <p:sldId id="354" r:id="rId12"/>
    <p:sldId id="355" r:id="rId13"/>
    <p:sldId id="356" r:id="rId14"/>
    <p:sldId id="357" r:id="rId15"/>
    <p:sldId id="358" r:id="rId16"/>
    <p:sldId id="359" r:id="rId17"/>
  </p:sldIdLst>
  <p:sldSz cx="9144000" cy="6858000" type="screen4x3"/>
  <p:notesSz cx="6805613" cy="9939338"/>
  <p:embeddedFontLst>
    <p:embeddedFont>
      <p:font typeface="나눔명조" panose="02020603020101020101" pitchFamily="18" charset="-127"/>
      <p:regular r:id="rId20"/>
      <p:bold r:id="rId21"/>
    </p:embeddedFont>
    <p:embeddedFont>
      <p:font typeface="나눔고딕" panose="020D0604000000000000" pitchFamily="50" charset="-127"/>
      <p:regular r:id="rId22"/>
      <p:bold r:id="rId23"/>
    </p:embeddedFont>
    <p:embeddedFont>
      <p:font typeface="나눔바른펜" panose="020B0503000000000000" pitchFamily="50" charset="-127"/>
      <p:regular r:id="rId24"/>
      <p:bold r:id="rId25"/>
    </p:embeddedFont>
    <p:embeddedFont>
      <p:font typeface="나눔스퀘어" panose="020B0600000101010101" pitchFamily="50" charset="-127"/>
      <p:regular r:id="rId26"/>
    </p:embeddedFont>
    <p:embeddedFont>
      <p:font typeface="맑은 고딕" panose="020B0503020000020004" pitchFamily="50" charset="-127"/>
      <p:regular r:id="rId27"/>
      <p:bold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315"/>
    <a:srgbClr val="644F32"/>
    <a:srgbClr val="996600"/>
    <a:srgbClr val="CC9900"/>
    <a:srgbClr val="FFCC66"/>
    <a:srgbClr val="CC6600"/>
    <a:srgbClr val="804040"/>
    <a:srgbClr val="220D0C"/>
    <a:srgbClr val="315683"/>
    <a:srgbClr val="731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777" autoAdjust="0"/>
    <p:restoredTop sz="98298" autoAdjust="0"/>
  </p:normalViewPr>
  <p:slideViewPr>
    <p:cSldViewPr>
      <p:cViewPr varScale="1">
        <p:scale>
          <a:sx n="82" d="100"/>
          <a:sy n="82" d="100"/>
        </p:scale>
        <p:origin x="17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810"/>
    </p:cViewPr>
  </p:sorterViewPr>
  <p:notesViewPr>
    <p:cSldViewPr>
      <p:cViewPr varScale="1">
        <p:scale>
          <a:sx n="60" d="100"/>
          <a:sy n="60" d="100"/>
        </p:scale>
        <p:origin x="327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EAC71742-2162-4893-B4FB-EBE37BA5FF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37D545B-370D-4232-B19B-C7C338EC4E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79103-1B01-4096-8053-214E602D5214}" type="datetimeFigureOut">
              <a:rPr lang="ko-KR" altLang="en-US" smtClean="0"/>
              <a:t>2017-06-06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A52F372-89CC-4666-AE70-6799610184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94E4BCB-B3C4-4A32-881A-4601705892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5A581-39B3-444D-919F-EF68859CB4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8283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E7D20-2E6A-497B-81EB-29D8832F0225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DCE7-82BA-4399-AD86-DCC28EB695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배경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FCC6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2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63408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2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0302" y="906962"/>
            <a:ext cx="6476400" cy="4393758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4" descr="C:\Documents and Settings\nhn\바탕 화면\이미지소스\갤러리\s\frame01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764704"/>
            <a:ext cx="5328000" cy="4530612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 b="1638"/>
          <a:stretch>
            <a:fillRect/>
          </a:stretch>
        </p:blipFill>
        <p:spPr bwMode="auto">
          <a:xfrm>
            <a:off x="2543216" y="664089"/>
            <a:ext cx="4018493" cy="4553746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6056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3912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5" descr="C:\Documents and Settings\nhn\바탕 화면\이미지소스\갤러리\frame_m003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692696"/>
            <a:ext cx="6336704" cy="4773651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8" descr="C:\Documents and Settings\nhn\바탕 화면\이미지소스\갤러리\frame_m00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799" y="754397"/>
            <a:ext cx="6377110" cy="4780819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9" descr="C:\Documents and Settings\nhn\바탕 화면\이미지소스\갤러리\frame_m001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39104" y="980728"/>
            <a:ext cx="5641208" cy="4242816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나눔글꼴 설치링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그림 5" descr="frame020.pn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3491880" y="6237312"/>
            <a:ext cx="22525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  </a:t>
            </a:r>
            <a:r>
              <a:rPr lang="ko-KR" altLang="en-US" sz="800" u="sng" dirty="0">
                <a:solidFill>
                  <a:srgbClr val="FFCC66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rgbClr val="FFCC66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frame020.png"/>
          <p:cNvPicPr>
            <a:picLocks noChangeAspect="1"/>
          </p:cNvPicPr>
          <p:nvPr userDrawn="1"/>
        </p:nvPicPr>
        <p:blipFill>
          <a:blip r:embed="rId15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6027-1933-4D2E-8E44-02FAEE5045B2}" type="datetimeFigureOut">
              <a:rPr lang="ko-KR" altLang="en-US" smtClean="0"/>
              <a:pPr/>
              <a:t>2017-06-06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9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CC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3200" kern="1200">
          <a:solidFill>
            <a:srgbClr val="FFCC6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800" kern="1200">
          <a:solidFill>
            <a:srgbClr val="FFCC6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400" kern="1200">
          <a:solidFill>
            <a:srgbClr val="FFCC6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youtu.be/AeuBDFBtP3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youtu.be/NxzPOwDB718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youtu.be/ODXLf8XVRTI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youtu.be/vfdZFduvh4w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youtu.be/wqkXqpQMk2k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youtu.be/MC8LjoIaS4g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youtu.be/iqK9I0W5TSY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youtu.be/ChygZLpJDNE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youtu.be/Q-zoNEO55y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jpeg"/><Relationship Id="rId7" Type="http://schemas.openxmlformats.org/officeDocument/2006/relationships/hyperlink" Target="https://youtu.be/pK-rS6Uu8P4" TargetMode="External"/><Relationship Id="rId2" Type="http://schemas.openxmlformats.org/officeDocument/2006/relationships/hyperlink" Target="https://youtu.be/73iVXPfZgCM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hyperlink" Target="https://youtu.be/iLM5toVobFk" TargetMode="External"/><Relationship Id="rId9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youtu.be/hko1TNkgUU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-396552" y="116632"/>
            <a:ext cx="2735229" cy="792088"/>
            <a:chOff x="-540568" y="-14028"/>
            <a:chExt cx="5911624" cy="1210780"/>
          </a:xfrm>
        </p:grpSpPr>
        <p:sp>
          <p:nvSpPr>
            <p:cNvPr id="17" name="타원 16"/>
            <p:cNvSpPr/>
            <p:nvPr/>
          </p:nvSpPr>
          <p:spPr>
            <a:xfrm>
              <a:off x="-540568" y="476672"/>
              <a:ext cx="3888432" cy="72008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14"/>
            <p:cNvGrpSpPr/>
            <p:nvPr/>
          </p:nvGrpSpPr>
          <p:grpSpPr>
            <a:xfrm>
              <a:off x="393213" y="-14028"/>
              <a:ext cx="4977843" cy="990638"/>
              <a:chOff x="393213" y="-14028"/>
              <a:chExt cx="4977843" cy="99063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93213" y="-14028"/>
                <a:ext cx="3265911" cy="713155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urveDown">
                  <a:avLst/>
                </a:prstTxWarp>
                <a:spAutoFit/>
              </a:bodyPr>
              <a:lstStyle/>
              <a:p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음악의</a:t>
                </a:r>
                <a:r>
                  <a:rPr lang="en-US" altLang="ko-KR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 </a:t>
                </a:r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이해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93213" y="543317"/>
                <a:ext cx="4977843" cy="43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Introduction to Music</a:t>
                </a:r>
                <a:endPara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0" y="2636912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교향곡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988840"/>
            <a:ext cx="3734544" cy="5620489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TextBox 12"/>
          <p:cNvSpPr txBox="1"/>
          <p:nvPr/>
        </p:nvSpPr>
        <p:spPr>
          <a:xfrm>
            <a:off x="-206242" y="668008"/>
            <a:ext cx="4572000" cy="92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만하임 </a:t>
            </a:r>
            <a:r>
              <a:rPr lang="ko-KR" alt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악파</a:t>
            </a:r>
            <a:endParaRPr lang="en-US" altLang="ko-KR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2160" y="17934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첫 교향곡 작곡가들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1772816"/>
            <a:ext cx="42484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만하임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악파의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창시자는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슈타미츠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(Johann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Stamitz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로서 그의 지도하에 만하임 관현악단은 기교와 강약의 넓은 영역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그리고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크레센도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음향들로 명성을 날렸다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슈타미츠는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소나타 형식의 알레그로 악장에서 대조적 성격의 서정적 제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2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주제를 사용하고 교향곡의 마지막 악장인 피날레 앞에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미뉴엣을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첨가하여 세 악장을 네 악장으로 확장시킨 첫 작곡가이다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8382030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500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648072" y="620688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빈 </a:t>
            </a:r>
            <a:r>
              <a:rPr lang="ko-KR" alt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악파</a:t>
            </a:r>
            <a:endParaRPr lang="en-US" altLang="ko-KR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2160" y="17934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첫 교향곡 작곡가들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1772816"/>
            <a:ext cx="4392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최초의 빈 작곡가들 중 하나인 몬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(Georg M. 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Monn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을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비롯하여 빈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악파를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발전시킨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바겐자일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(Georg C. 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Wagenseil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이 주요 작곡가이다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바겐자일의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음악에서는 유쾌하고 전형적인 비엔나식 서정성과 유머가 발견되며 빈 작곡가들 대부분 소나타 형식의 악장에서 대조적인 주제군들을 즐겨 사용했다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이는 이후 하이든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모차르트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베토벤으로 이어지는 교향곡의 발전사에 직접적인 배경을 이룬다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340" y="3096254"/>
            <a:ext cx="5015660" cy="3761745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06633995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144016" y="668008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베를린 </a:t>
            </a:r>
            <a:r>
              <a:rPr lang="ko-KR" alt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악파</a:t>
            </a:r>
            <a:endParaRPr lang="en-US" altLang="ko-KR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2160" y="17934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첫 교향곡 작곡가들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1772816"/>
            <a:ext cx="44644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베를린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악파는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북독일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악파라고도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하는데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그라운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(Johann </a:t>
            </a:r>
            <a:r>
              <a:rPr lang="en-US" altLang="ko-KR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Graun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과 대 바흐의 아들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C. P. E.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바흐가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주요 작곡가이다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북독일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작곡가들은 교향곡에서 세 악장 구조를 고집했으며 한 악장안에 날카롭게 대조되는 주제들을 도입하기를 꺼렸다는 점에서 보수적이라고 할 수 있지만 주제적 발전의 기교를 통해 역동적이면서도 조직적인 통일성을 획득하고 진지하고 극적 성격을 가지면서 동시에 대위법적 요소를 도입하여 교향곡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텍스쳐를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풍요롭게 하였다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452919"/>
            <a:ext cx="5334000" cy="3554730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690593563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33000">
              <a:schemeClr val="accent6">
                <a:lumMod val="95000"/>
                <a:lumOff val="5000"/>
              </a:schemeClr>
            </a:gs>
            <a:gs pos="93000">
              <a:schemeClr val="tx1"/>
            </a:gs>
            <a:gs pos="66000">
              <a:schemeClr val="accent6">
                <a:lumMod val="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436" y="836712"/>
            <a:ext cx="3931516" cy="496855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4" name="TextBox 13"/>
          <p:cNvSpPr txBox="1"/>
          <p:nvPr/>
        </p:nvSpPr>
        <p:spPr>
          <a:xfrm>
            <a:off x="4211961" y="1829180"/>
            <a:ext cx="4536504" cy="4264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총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107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곡의 교향곡을 작곡한 하이든은 교향곡의 아버지라고 불린다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하이든의 초기 교향곡은 이탈리아 오페라 서곡에서 유래한 전고전적 세 악장 구조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알레그로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-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안단테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-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미뉴엣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또는 지그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를 가지거나 바로크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교회소나타의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네 악장 구조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안단테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-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알레그로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-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미뉴엣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-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프레스토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를 가지기도 하지만 곧 고전시대의 표준적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4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악장 구조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알레그로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-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안단테 모데라토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-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미뉴엣과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트리오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-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알레그로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로 정착 되었다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하이든의 교향곡은 새 요소와 옛 요소를 융합 시켜 풍요로운 어법을 보여주고 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주요작품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교향곡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45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고별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교향곡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82~87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파리 교향곡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교향곡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92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옥스포드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교향곡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93~104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런던 교향곡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‘(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94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놀람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101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시계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등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bg1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635896" y="836712"/>
            <a:ext cx="4464496" cy="915325"/>
            <a:chOff x="467544" y="5013176"/>
            <a:chExt cx="4464496" cy="915325"/>
          </a:xfrm>
        </p:grpSpPr>
        <p:grpSp>
          <p:nvGrpSpPr>
            <p:cNvPr id="15" name="그룹 11"/>
            <p:cNvGrpSpPr/>
            <p:nvPr/>
          </p:nvGrpSpPr>
          <p:grpSpPr>
            <a:xfrm>
              <a:off x="467544" y="5013176"/>
              <a:ext cx="4464496" cy="915325"/>
              <a:chOff x="6012160" y="3687415"/>
              <a:chExt cx="4464496" cy="79087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012160" y="3687415"/>
                <a:ext cx="3960440" cy="50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32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하이든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16216" y="4079393"/>
                <a:ext cx="3960440" cy="398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ea"/>
                  </a:rPr>
                  <a:t>Franz Joseph Haydn</a:t>
                </a:r>
                <a:endPara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endParaRP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1547664" y="51941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(1732~1809)</a:t>
              </a:r>
              <a:endParaRPr lang="ko-KR" altLang="en-US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012160" y="17934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빈 고전파</a:t>
            </a:r>
          </a:p>
        </p:txBody>
      </p:sp>
    </p:spTree>
    <p:extLst>
      <p:ext uri="{BB962C8B-B14F-4D97-AF65-F5344CB8AC3E}">
        <p14:creationId xmlns:p14="http://schemas.microsoft.com/office/powerpoint/2010/main" val="1824557910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38000">
              <a:schemeClr val="accent2">
                <a:lumMod val="95000"/>
                <a:lumOff val="5000"/>
              </a:schemeClr>
            </a:gs>
            <a:gs pos="80000">
              <a:schemeClr val="tx1">
                <a:lumMod val="95000"/>
                <a:lumOff val="5000"/>
              </a:schemeClr>
            </a:gs>
            <a:gs pos="57000">
              <a:schemeClr val="accent2">
                <a:lumMod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830" y="980727"/>
            <a:ext cx="3351066" cy="4926067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4" name="그룹 3"/>
          <p:cNvGrpSpPr/>
          <p:nvPr/>
        </p:nvGrpSpPr>
        <p:grpSpPr>
          <a:xfrm>
            <a:off x="2843808" y="980728"/>
            <a:ext cx="4896544" cy="4885643"/>
            <a:chOff x="3419872" y="764704"/>
            <a:chExt cx="4896544" cy="4885643"/>
          </a:xfrm>
        </p:grpSpPr>
        <p:grpSp>
          <p:nvGrpSpPr>
            <p:cNvPr id="15" name="그룹 11"/>
            <p:cNvGrpSpPr/>
            <p:nvPr/>
          </p:nvGrpSpPr>
          <p:grpSpPr>
            <a:xfrm>
              <a:off x="3419872" y="764704"/>
              <a:ext cx="4464496" cy="915325"/>
              <a:chOff x="6012160" y="3687415"/>
              <a:chExt cx="4464496" cy="79087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012160" y="3687415"/>
                <a:ext cx="3960440" cy="50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32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모차르트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16216" y="4079393"/>
                <a:ext cx="3960440" cy="398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ea"/>
                  </a:rPr>
                  <a:t>Wolfgang</a:t>
                </a:r>
                <a:r>
                  <a:rPr lang="ko-KR" altLang="en-US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ea"/>
                  </a:rPr>
                  <a:t> </a:t>
                </a:r>
                <a:r>
                  <a:rPr lang="en-US" altLang="ko-KR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ea"/>
                  </a:rPr>
                  <a:t>Amadeus Mozart</a:t>
                </a:r>
                <a:endPara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067944" y="1680029"/>
              <a:ext cx="4248472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모차르트는 교향곡을 총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55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 작곡한 것으로 알려져 있는데 그 중 전통적으로 작품번호가 붙여져 있는 것은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41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곡이다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모차르트는 교향곡의 형식을 확립한 하이든의 뒤를 이어 교향곡을 더욱 발전 시켰는데 풍부한 주제를 사용하여 모차르트의 음악적 정체성이자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18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세기 유럽 사회의 예술적 토대인 세 가지 면모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즉 우아함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우수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그리고 지혜를 잘 나타내고 있다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[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주요작품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]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교향곡 제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25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번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G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단조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K.183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교향곡 제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39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번 </a:t>
              </a:r>
              <a:r>
                <a:rPr lang="en-US" altLang="ko-KR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Eb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장조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K.543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교향곡 제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40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번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G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단조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K.550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교향곡 제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41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번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C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장조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K.551 ‘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주피터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’</a:t>
              </a:r>
            </a:p>
            <a:p>
              <a:pPr>
                <a:lnSpc>
                  <a:spcPct val="150000"/>
                </a:lnSpc>
              </a:pPr>
              <a:endParaRPr lang="en-US" altLang="ko-KR" sz="1400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211960" y="11247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(1756~1791)</a:t>
            </a:r>
            <a:endParaRPr lang="ko-KR" altLang="en-US" dirty="0">
              <a:solidFill>
                <a:schemeClr val="bg1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12160" y="17934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빈 고전파</a:t>
            </a:r>
          </a:p>
        </p:txBody>
      </p:sp>
    </p:spTree>
    <p:extLst>
      <p:ext uri="{BB962C8B-B14F-4D97-AF65-F5344CB8AC3E}">
        <p14:creationId xmlns:p14="http://schemas.microsoft.com/office/powerpoint/2010/main" val="1666443158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23000">
              <a:schemeClr val="accent1">
                <a:lumMod val="89000"/>
              </a:schemeClr>
            </a:gs>
            <a:gs pos="42000">
              <a:schemeClr val="accent1">
                <a:lumMod val="75000"/>
              </a:schemeClr>
            </a:gs>
            <a:gs pos="68000">
              <a:schemeClr val="tx1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0" y="1511061"/>
            <a:ext cx="3482816" cy="422392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4" name="TextBox 13"/>
          <p:cNvSpPr txBox="1"/>
          <p:nvPr/>
        </p:nvSpPr>
        <p:spPr>
          <a:xfrm>
            <a:off x="708384" y="2110404"/>
            <a:ext cx="41044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베토벤은 총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9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곡의 교향곡을 남겼으며 자신을 끈질기고 철저한 비판의 대상으로 삼아 교향곡의 폭을 확장했다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모든 작품을 심혈을 기울여 작곡 했으며 표준적 고전형식에 의한 절대음악의 방향과 관습적 형식을 벗어난 표제음악으로 향하는 두 가지 방향을 후대 낭만주의 음악가들에게 제시하는 가교 역할을 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주요작품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교향곡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3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영웅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교향곡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5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운명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교향곡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6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전원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교향곡 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9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합창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27584" y="1052736"/>
            <a:ext cx="4464496" cy="915325"/>
            <a:chOff x="1115616" y="1052736"/>
            <a:chExt cx="4464496" cy="915325"/>
          </a:xfrm>
        </p:grpSpPr>
        <p:grpSp>
          <p:nvGrpSpPr>
            <p:cNvPr id="15" name="그룹 11"/>
            <p:cNvGrpSpPr/>
            <p:nvPr/>
          </p:nvGrpSpPr>
          <p:grpSpPr>
            <a:xfrm>
              <a:off x="1115616" y="1052736"/>
              <a:ext cx="4464496" cy="915325"/>
              <a:chOff x="6012160" y="3687415"/>
              <a:chExt cx="4464496" cy="79087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012160" y="3687415"/>
                <a:ext cx="3960440" cy="50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32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베토벤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16216" y="4079393"/>
                <a:ext cx="3960440" cy="398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ea"/>
                  </a:rPr>
                  <a:t>Ludwig van Beethoven</a:t>
                </a:r>
                <a:endPara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148544" y="12487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(1770~1827)</a:t>
              </a:r>
              <a:endParaRPr lang="ko-KR" altLang="en-US" dirty="0">
                <a:solidFill>
                  <a:schemeClr val="bg1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012160" y="17934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빈 고전파</a:t>
            </a:r>
          </a:p>
        </p:txBody>
      </p:sp>
    </p:spTree>
    <p:extLst>
      <p:ext uri="{BB962C8B-B14F-4D97-AF65-F5344CB8AC3E}">
        <p14:creationId xmlns:p14="http://schemas.microsoft.com/office/powerpoint/2010/main" val="995089417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260">
              <a:schemeClr val="tx1"/>
            </a:gs>
            <a:gs pos="0">
              <a:schemeClr val="accent6">
                <a:lumMod val="40000"/>
                <a:lumOff val="60000"/>
              </a:schemeClr>
            </a:gs>
            <a:gs pos="46000">
              <a:schemeClr val="bg2">
                <a:lumMod val="50000"/>
              </a:schemeClr>
            </a:gs>
            <a:gs pos="77000">
              <a:srgbClr val="644F32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eroica_facsimile_11.jp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1152679"/>
            <a:ext cx="6273824" cy="4705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196545" y="5733256"/>
            <a:ext cx="6588224" cy="400110"/>
          </a:xfrm>
          <a:prstGeom prst="rect">
            <a:avLst/>
          </a:prstGeom>
          <a:noFill/>
          <a:effectLst>
            <a:outerShdw blurRad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영웅 교향곡 필사본 표지</a:t>
            </a:r>
            <a:r>
              <a:rPr lang="en-US" altLang="ko-K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1804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32656"/>
            <a:ext cx="9117632" cy="584775"/>
          </a:xfrm>
          <a:prstGeom prst="rect">
            <a:avLst/>
          </a:prstGeom>
          <a:noFill/>
          <a:effectLst>
            <a:outerShdw blurRad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교향곡 제</a:t>
            </a:r>
            <a:r>
              <a:rPr lang="en-US" altLang="ko-KR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번 내림 마장조 작품 </a:t>
            </a:r>
            <a:r>
              <a:rPr lang="en-US" altLang="ko-KR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55,</a:t>
            </a:r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영웅</a:t>
            </a:r>
            <a:r>
              <a:rPr lang="en-US" altLang="ko-KR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 </a:t>
            </a:r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제</a:t>
            </a:r>
            <a:r>
              <a:rPr lang="en-US" altLang="ko-KR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악장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690930"/>
            <a:ext cx="3528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베토벤이 나폴레옹에게 헌정하려는 목적으로 작곡을 시작하였으나 나폴레옹이 황제에 즉위했다는 소식을 듣고 화가 나서 필사본 표지에 적혀 있던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보나파르트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라는 이름을 지워버렸다는 일화가 전해진다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3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번 교향곡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‘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영웅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’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은 초기 베토벤의 고전적 형식에서 벗어나 지극히 큰 규모와 독창적 성격을 가지는 것으로 도약하는 계기가 되는 작품이다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이때부터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3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악장에</a:t>
            </a: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미뉴에트 대신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스케르초를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사용하였고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4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악장은 변주곡과 소나타 형식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그리고 푸가 등이 혼합된 독특한</a:t>
            </a: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양식이며 악장 전체에 순환적 작곡방법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en-US" altLang="ko-KR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Cyclicism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을 도입하는 등 베토벤의 독자적인 스타일을 잘 보여준다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9230863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945">
              <a:srgbClr val="293315"/>
            </a:gs>
            <a:gs pos="17000">
              <a:schemeClr val="bg1"/>
            </a:gs>
            <a:gs pos="38000">
              <a:schemeClr val="accent3">
                <a:lumMod val="95000"/>
                <a:lumOff val="5000"/>
              </a:schemeClr>
            </a:gs>
            <a:gs pos="74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3252328"/>
            <a:ext cx="6120680" cy="3993096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TextBox 2"/>
          <p:cNvSpPr txBox="1"/>
          <p:nvPr/>
        </p:nvSpPr>
        <p:spPr>
          <a:xfrm>
            <a:off x="0" y="620688"/>
            <a:ext cx="9144000" cy="584775"/>
          </a:xfrm>
          <a:prstGeom prst="rect">
            <a:avLst/>
          </a:prstGeom>
          <a:noFill/>
          <a:effectLst>
            <a:outerShdw blurRad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교향곡 제</a:t>
            </a:r>
            <a:r>
              <a:rPr lang="en-US" altLang="ko-KR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번 바장조 작품 </a:t>
            </a:r>
            <a:r>
              <a:rPr lang="en-US" altLang="ko-KR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68,</a:t>
            </a:r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전원</a:t>
            </a:r>
            <a:r>
              <a:rPr lang="en-US" altLang="ko-KR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endParaRPr lang="ko-KR" altLang="en-US" sz="32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5676" y="1161142"/>
            <a:ext cx="5846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늘 자연 속에서 산책을 하며 악상을 떠올리곤 했다고 전해지는 베토벤의 중기 대표작이며 자연에 대한 사랑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그에 대한 감정 그리고 관념을 표현하는 걸작이다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이후 낭만시대의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표제적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교향곡의 가능성을 싹 틔워 준 작품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5936" y="2653169"/>
            <a:ext cx="41784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제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악장 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전원에 도착했을 때의 유쾌한 기분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제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악장 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시냇가에서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제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악장 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농부들의 즐거운 모임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제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악장 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폭풍우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제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악장 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폭풍우가 지나간 후의 평화</a:t>
            </a:r>
            <a:r>
              <a:rPr lang="en-US" altLang="ko-KR" sz="16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7805777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8000">
              <a:schemeClr val="accent1">
                <a:lumMod val="60000"/>
                <a:lumOff val="40000"/>
              </a:schemeClr>
            </a:gs>
            <a:gs pos="76000">
              <a:schemeClr val="bg2">
                <a:lumMod val="90000"/>
              </a:schemeClr>
            </a:gs>
            <a:gs pos="100000">
              <a:schemeClr val="bg2">
                <a:lumMod val="9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1082"/>
            <a:ext cx="9143999" cy="14185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116632"/>
            <a:ext cx="8604448" cy="584775"/>
          </a:xfrm>
          <a:prstGeom prst="rect">
            <a:avLst/>
          </a:prstGeom>
          <a:noFill/>
          <a:effectLst>
            <a:outerShdw blurRad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교향곡 </a:t>
            </a:r>
            <a:r>
              <a:rPr lang="en-US" altLang="ko-KR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9</a:t>
            </a:r>
            <a:r>
              <a:rPr lang="ko-KR" alt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번 라단조 작품 </a:t>
            </a:r>
            <a:r>
              <a:rPr lang="en-US" altLang="ko-KR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125</a:t>
            </a:r>
            <a:r>
              <a:rPr lang="ko-KR" alt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합창</a:t>
            </a:r>
            <a:r>
              <a:rPr lang="en-US" altLang="ko-KR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endParaRPr lang="ko-KR" alt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39553" y="1124744"/>
            <a:ext cx="8280919" cy="4392488"/>
          </a:xfrm>
          <a:prstGeom prst="rect">
            <a:avLst/>
          </a:prstGeom>
        </p:spPr>
        <p:txBody>
          <a:bodyPr numCol="2"/>
          <a:lstStyle/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오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200" b="1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벗들이여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 선율이 </a:t>
            </a:r>
            <a:r>
              <a:rPr lang="ko-KR" altLang="en-US" sz="1200" b="1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아니오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좀 더 기쁨에 찬 노래를 부르지 않겠는가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</a:t>
            </a: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</a:t>
            </a: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아름다운 신의 광채여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낙원의 </a:t>
            </a:r>
            <a:r>
              <a:rPr lang="ko-KR" altLang="ko-KR" sz="1200" b="1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딸들이여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우리 모두 정열에 취해 빛이 가득한 성소로 들어가자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</a:t>
            </a: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가혹한 현실이 갈라놓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았던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자들을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신비로운 그대의 힘으로 다시 결합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시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키는 도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다.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그리고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모든 인간은 형제가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되노라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그대의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부드러운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날개가 머무르는 곳에.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위대한 하늘의 선물을 받은 자여,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진실된 우정을 얻은 자여,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여성의 따뜻한 사랑을 얻은 자여,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다 함께 모여 환희의 노래를 부르자!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그렇다. 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비록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한 사람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의 마음이라도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땅 위에 그를 가진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사람은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모두 다!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그러나 그 조차 가지지 못한 자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는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눈물 흘리며 조용히 떠나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가거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라!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 세상 모든 존재는 자연의 품 속에서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환희를 마시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고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착한 사람이나, 악한 사람이나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환희의 장미 핀 오솔길로 나아간다.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환희는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우리들의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입맞춤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과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포도주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그리고 죽음조차 빼앗아 갈 수 없는 친구를 주고,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땅을 기는 벌레조차도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기쁨을 선물 받고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천사 </a:t>
            </a:r>
            <a:r>
              <a:rPr lang="ko-KR" altLang="ko-KR" sz="1200" b="1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케루빔은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신 앞에 선다.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수많은 태양들이 창공을 가로지르듯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수많은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태양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들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이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천국의 영광스런 계획을 따라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빛나는 창공을 가로지르듯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형제여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그대들의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길을 달려라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영웅이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환희에 찬 채로 승리의 길을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달리듯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백만인이여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서로 포옹하라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온 세상 위한 입맞춤을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받으라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형제여 별의 저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편에는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사랑하는 아버지가 있으니.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억만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의 </a:t>
            </a:r>
            <a:r>
              <a:rPr lang="ko-KR" altLang="en-US" sz="1200" b="1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사람</a:t>
            </a:r>
            <a:r>
              <a:rPr lang="ko-KR" altLang="ko-KR" sz="1200" b="1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들이여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엎드리지 않겠는가?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창조주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가 계심을 알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겠는가, 온 세상이여?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별들이 수놓아져 있는 창공의 저 편에서 사랑하는 주님을 찾으라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별들이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저 편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에 그는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계신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다.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아름다운 신의 광채여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낙원의 </a:t>
            </a:r>
            <a:r>
              <a:rPr lang="ko-KR" altLang="ko-KR" sz="1200" b="1" dirty="0" err="1">
                <a:latin typeface="나눔바른펜" panose="020B0503000000000000" pitchFamily="50" charset="-127"/>
                <a:ea typeface="나눔바른펜" panose="020B0503000000000000" pitchFamily="50" charset="-127"/>
              </a:rPr>
              <a:t>딸들이여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우리 모두 정열에 취해 빛이 가득한 성소로 들어가자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</a:t>
            </a: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가혹한 현실이 갈라놓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았던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자들을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신비로운 그대의 힘으로 다시 결합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시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키는 도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다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그리고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모든 인간은 형제가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되노라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,</a:t>
            </a: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그대의 </a:t>
            </a:r>
            <a:r>
              <a:rPr lang="ko-KR" altLang="en-US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부드러운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 날개가 머무르는 곳에.</a:t>
            </a:r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endParaRPr lang="en-US" altLang="ko-KR" sz="1200" b="1" dirty="0"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환희여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신의 아름다운 광채여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 </a:t>
            </a:r>
            <a:r>
              <a:rPr lang="ko-KR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신의 광채여</a:t>
            </a:r>
            <a:r>
              <a:rPr lang="en-US" altLang="ko-KR" sz="1200" b="1" dirty="0">
                <a:latin typeface="나눔바른펜" panose="020B0503000000000000" pitchFamily="50" charset="-127"/>
                <a:ea typeface="나눔바른펜" panose="020B0503000000000000" pitchFamily="50" charset="-127"/>
              </a:rPr>
              <a:t>!</a:t>
            </a:r>
            <a:endParaRPr lang="en-US" altLang="ko-KR" sz="1200" b="1" dirty="0">
              <a:ln w="18415" cmpd="sng">
                <a:solidFill>
                  <a:srgbClr val="FFFFFF"/>
                </a:solidFill>
                <a:prstDash val="solid"/>
              </a:ln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692696"/>
            <a:ext cx="8604447" cy="400110"/>
          </a:xfrm>
          <a:prstGeom prst="rect">
            <a:avLst/>
          </a:prstGeom>
          <a:noFill/>
          <a:effectLst>
            <a:outerShdw blurRad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제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악장  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환희의 송가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endParaRPr lang="ko-KR" altLang="en-US" sz="16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0542525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26000">
              <a:schemeClr val="accent2">
                <a:lumMod val="95000"/>
                <a:lumOff val="5000"/>
              </a:schemeClr>
            </a:gs>
            <a:gs pos="68000">
              <a:schemeClr val="tx1">
                <a:lumMod val="95000"/>
                <a:lumOff val="5000"/>
              </a:schemeClr>
            </a:gs>
            <a:gs pos="46000">
              <a:schemeClr val="accent2">
                <a:lumMod val="6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088" y="2806140"/>
            <a:ext cx="5706351" cy="459678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4" name="그룹 3"/>
          <p:cNvGrpSpPr/>
          <p:nvPr/>
        </p:nvGrpSpPr>
        <p:grpSpPr>
          <a:xfrm>
            <a:off x="1475656" y="914400"/>
            <a:ext cx="5328592" cy="5295914"/>
            <a:chOff x="3563888" y="764704"/>
            <a:chExt cx="5328592" cy="5224976"/>
          </a:xfrm>
        </p:grpSpPr>
        <p:grpSp>
          <p:nvGrpSpPr>
            <p:cNvPr id="15" name="그룹 11"/>
            <p:cNvGrpSpPr/>
            <p:nvPr/>
          </p:nvGrpSpPr>
          <p:grpSpPr>
            <a:xfrm>
              <a:off x="3563888" y="764704"/>
              <a:ext cx="5328592" cy="915325"/>
              <a:chOff x="6156176" y="3687415"/>
              <a:chExt cx="5328592" cy="79087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156176" y="3687415"/>
                <a:ext cx="3960440" cy="50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3200" b="0" i="0" u="none" strike="noStrike" kern="1200" cap="none" spc="0" normalizeH="0" baseline="0" noProof="0" dirty="0" err="1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rPr>
                  <a:t>멘델스존</a:t>
                </a:r>
                <a:endParaRPr kumimoji="0" lang="ko-KR" altLang="en-US" sz="3200" b="0" i="0" u="none" strike="noStrike" kern="1200" cap="none" spc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itchFamily="50" charset="-127"/>
                  <a:ea typeface="나눔바른펜" pitchFamily="50" charset="-127"/>
                  <a:cs typeface="+mn-cs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732240" y="4079393"/>
                <a:ext cx="4752528" cy="398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Felix</a:t>
                </a:r>
                <a:r>
                  <a:rPr kumimoji="0" lang="ko-KR" altLang="en-US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 </a:t>
                </a:r>
                <a:r>
                  <a:rPr kumimoji="0" lang="en-US" altLang="ko-KR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Mendelssohn-</a:t>
                </a:r>
                <a:r>
                  <a:rPr kumimoji="0" lang="en-US" altLang="ko-KR" sz="2400" b="0" i="1" u="none" strike="noStrike" kern="1200" cap="none" spc="0" normalizeH="0" baseline="0" noProof="0" dirty="0" err="1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Bartholdy</a:t>
                </a:r>
                <a:endParaRPr kumimoji="0" lang="ko-KR" altLang="en-US" sz="24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563888" y="1753708"/>
              <a:ext cx="4248472" cy="4235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낭만시대의 모차르트라고 불리며 천재적인 재능으로 두각을 나타냈던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멘델스존은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그의 교향곡을 통해 고전적인 형식을 계승하며 더욱 더 세련되고 자유로운 기법을 보여준다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.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다양한 악상을 능숙하게 다루고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활기 차고 추진력 있는 분위기가 특징인데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,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특히 악장을 중단 없이 연주 하는 기법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(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3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번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)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이나 칸타타와 교향곡을 접목하며 순환적 작곡기법을 사용한 점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(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2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번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)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등을 통해 음악적 연속성을 구축함과 동시에 낭만성을 더욱 더 끌어 올렸다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[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작품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]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교향곡 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1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번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C minor, op. 11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교향곡 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2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번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Bb major, op. 52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‘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찬양의 노래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’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교향곡 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3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번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A minor, op. 56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‘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스코틀랜드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’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교향곡 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4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번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A major, op 90 ‘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이탈리아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’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교향곡 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5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번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D major, op.107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‘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종교개혁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’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843808" y="111545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(1809~1847)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18864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낭만시대 교향곡 작곡가들</a:t>
            </a:r>
          </a:p>
        </p:txBody>
      </p:sp>
    </p:spTree>
    <p:extLst>
      <p:ext uri="{BB962C8B-B14F-4D97-AF65-F5344CB8AC3E}">
        <p14:creationId xmlns:p14="http://schemas.microsoft.com/office/powerpoint/2010/main" val="1883954250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57000">
              <a:schemeClr val="tx2">
                <a:lumMod val="75000"/>
              </a:schemeClr>
            </a:gs>
            <a:gs pos="93836">
              <a:schemeClr val="tx1"/>
            </a:gs>
            <a:gs pos="31000">
              <a:schemeClr val="bg1">
                <a:lumMod val="75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5085264" cy="3381701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44" y="2556604"/>
            <a:ext cx="3804645" cy="212352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0970">
            <a:off x="2338905" y="1449225"/>
            <a:ext cx="3173829" cy="232028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894">
            <a:off x="338243" y="884472"/>
            <a:ext cx="2950480" cy="164677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459294" y="697181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교향곡 제</a:t>
            </a:r>
            <a:r>
              <a:rPr kumimoji="0" lang="en-US" altLang="ko-KR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3</a:t>
            </a:r>
            <a:r>
              <a:rPr kumimoji="0" lang="ko-KR" alt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번 </a:t>
            </a:r>
            <a:r>
              <a:rPr kumimoji="0" lang="en-US" altLang="ko-KR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‘</a:t>
            </a:r>
            <a:r>
              <a:rPr kumimoji="0" lang="ko-KR" altLang="en-US" sz="3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스코틀랜드</a:t>
            </a:r>
            <a:r>
              <a:rPr kumimoji="0" lang="en-US" altLang="ko-KR" sz="3200" b="1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’</a:t>
            </a:r>
            <a:endParaRPr kumimoji="0" lang="ko-KR" altLang="en-US" sz="32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4636293"/>
            <a:ext cx="789606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“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황혼 무렵에 우리는 메리 여왕이 살았고 또 좋아했던 궁전에 갔습니다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그 곳의 회전식 계단에 오르면 작은 방이 있는데 그들은 이 계단을 올라가 그 방에서 데이빗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리치오를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발견하고 그를 끌어냈습니다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그리고 그 곳에서 방 세 개쯤 지난 어두운 모퉁이에서 그를 죽였지요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그 옆에 있는 예배당은 지금도 지붕이 없고 풀과 담쟁이가 무성하지만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그 부서진 제단 앞에서 메리 여왕은 스코틀랜드의 여왕으로 즉위할 수 있었습니다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그 주변은 모두 허물어지고 황폐해져서 하늘이 훤히 보이게 구멍이 나 있습니다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나는 오늘 그곳에서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[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스코틀랜드 교향곡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]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의 도입부를 생각해 냈습니다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.”                        -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멘델스존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, 1829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년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7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30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일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943771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DSCN14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94320"/>
            <a:ext cx="9144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708384" y="2110404"/>
            <a:ext cx="4104456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베토벤의 영향을 가장 크게 받아 낭만시대의 고전주의 작곡가로  불린다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고전시대를 계승하는 그의 보수적인 작풍은 표제음악을 지양하고 엄격한 소나타 형식을 고수한 점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대위법적 작곡 기법을 사용하고 주제 발전 기법에 충실한 점에서 찾아볼 수 있으며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,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순환주의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(</a:t>
            </a:r>
            <a:r>
              <a:rPr kumimoji="0" lang="en-US" altLang="ko-K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Cyclicism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)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를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도입하고 낭만적 화성을 바탕으로 브람스 특유의 선율을 변주하는 능력 등을 통해 브람스의 독창적인 낭만성을 엿볼 수 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[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작품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]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교향곡 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1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번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C minor, op. 68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교향곡 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2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번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D major, op. 73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교향곡 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3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번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F major, op. 90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교향곡 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4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번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E minor, op. 98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27584" y="1052736"/>
            <a:ext cx="4464496" cy="915325"/>
            <a:chOff x="1115616" y="1052736"/>
            <a:chExt cx="4464496" cy="915325"/>
          </a:xfrm>
        </p:grpSpPr>
        <p:grpSp>
          <p:nvGrpSpPr>
            <p:cNvPr id="15" name="그룹 11"/>
            <p:cNvGrpSpPr/>
            <p:nvPr/>
          </p:nvGrpSpPr>
          <p:grpSpPr>
            <a:xfrm>
              <a:off x="1115616" y="1052736"/>
              <a:ext cx="4464496" cy="915325"/>
              <a:chOff x="6012160" y="3687415"/>
              <a:chExt cx="4464496" cy="79087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012160" y="3687415"/>
                <a:ext cx="3960440" cy="50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32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rPr>
                  <a:t>브람스 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16216" y="4079393"/>
                <a:ext cx="3960440" cy="398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Johannes Brahms</a:t>
                </a:r>
                <a:endParaRPr kumimoji="0" lang="ko-KR" altLang="en-US" sz="24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148544" y="12487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(1833~1897)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012160" y="18864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낭만시대 교향곡 작곡가들</a:t>
            </a:r>
          </a:p>
        </p:txBody>
      </p:sp>
    </p:spTree>
    <p:extLst>
      <p:ext uri="{BB962C8B-B14F-4D97-AF65-F5344CB8AC3E}">
        <p14:creationId xmlns:p14="http://schemas.microsoft.com/office/powerpoint/2010/main" val="2063944769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22000">
              <a:schemeClr val="accent4">
                <a:lumMod val="95000"/>
                <a:lumOff val="5000"/>
              </a:schemeClr>
            </a:gs>
            <a:gs pos="77000">
              <a:schemeClr val="tx1"/>
            </a:gs>
            <a:gs pos="45000">
              <a:schemeClr val="accent4">
                <a:lumMod val="60000"/>
              </a:scheme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539" y="351032"/>
            <a:ext cx="4596782" cy="459678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4" name="그룹 3"/>
          <p:cNvGrpSpPr/>
          <p:nvPr/>
        </p:nvGrpSpPr>
        <p:grpSpPr>
          <a:xfrm>
            <a:off x="3131840" y="1235279"/>
            <a:ext cx="5328592" cy="4533110"/>
            <a:chOff x="3563888" y="764704"/>
            <a:chExt cx="5328592" cy="4533110"/>
          </a:xfrm>
        </p:grpSpPr>
        <p:grpSp>
          <p:nvGrpSpPr>
            <p:cNvPr id="15" name="그룹 11"/>
            <p:cNvGrpSpPr/>
            <p:nvPr/>
          </p:nvGrpSpPr>
          <p:grpSpPr>
            <a:xfrm>
              <a:off x="3563888" y="764704"/>
              <a:ext cx="5328592" cy="915325"/>
              <a:chOff x="6156176" y="3687415"/>
              <a:chExt cx="5328592" cy="79087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156176" y="3687415"/>
                <a:ext cx="3960440" cy="50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32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rPr>
                  <a:t>베를리오즈 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732240" y="4079393"/>
                <a:ext cx="4752528" cy="398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Louis</a:t>
                </a:r>
                <a:r>
                  <a:rPr kumimoji="0" lang="ko-KR" altLang="en-US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 </a:t>
                </a:r>
                <a:r>
                  <a:rPr kumimoji="0" lang="en-US" altLang="ko-KR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Hector</a:t>
                </a:r>
                <a:r>
                  <a:rPr kumimoji="0" lang="ko-KR" altLang="en-US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 </a:t>
                </a:r>
                <a:r>
                  <a:rPr kumimoji="0" lang="en-US" altLang="ko-KR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Berlioz</a:t>
                </a:r>
                <a:endParaRPr kumimoji="0" lang="ko-KR" altLang="en-US" sz="24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211960" y="1680029"/>
              <a:ext cx="4248472" cy="3617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프랑스의 대표적인 교향곡 작곡가인 베를리오즈는 근대 관현악법과 지휘법의 창시자이며 브람스를 제외한 거의 모든 낭만시대 교향곡 작곡가들에게 영향을 미쳤다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.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그는 화성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,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음색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,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표현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,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그리고 형식 등에 있어 획기적이고 새로운 가능성을 열어 주었으며 이데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픽스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(idée fixe)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라고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하는 고정 악상을 통해  악장들 간의 극적 연관성과 통일성을 부여했다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[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주요작품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]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환상 교향곡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op. 14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이탈리아의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해럴드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op. 16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로미오와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줄리엣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op. 17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장송과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승리의 교향곡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op.15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860032" y="14034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(1803~1869)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18864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낭만시대 교향곡 작곡가들</a:t>
            </a:r>
          </a:p>
        </p:txBody>
      </p:sp>
    </p:spTree>
    <p:extLst>
      <p:ext uri="{BB962C8B-B14F-4D97-AF65-F5344CB8AC3E}">
        <p14:creationId xmlns:p14="http://schemas.microsoft.com/office/powerpoint/2010/main" val="1180141699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bg2"/>
            </a:gs>
            <a:gs pos="61000">
              <a:schemeClr val="bg2">
                <a:lumMod val="7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745" y="2745260"/>
            <a:ext cx="3757264" cy="4630829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4" name="그룹 3"/>
          <p:cNvGrpSpPr/>
          <p:nvPr/>
        </p:nvGrpSpPr>
        <p:grpSpPr>
          <a:xfrm>
            <a:off x="683568" y="557964"/>
            <a:ext cx="6552728" cy="4671236"/>
            <a:chOff x="3563888" y="764698"/>
            <a:chExt cx="14162346" cy="4671236"/>
          </a:xfrm>
        </p:grpSpPr>
        <p:grpSp>
          <p:nvGrpSpPr>
            <p:cNvPr id="15" name="그룹 11"/>
            <p:cNvGrpSpPr/>
            <p:nvPr/>
          </p:nvGrpSpPr>
          <p:grpSpPr>
            <a:xfrm>
              <a:off x="3563888" y="764698"/>
              <a:ext cx="14162346" cy="584774"/>
              <a:chOff x="6156176" y="3687415"/>
              <a:chExt cx="14162346" cy="505266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156176" y="3687415"/>
                <a:ext cx="5291426" cy="50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32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rPr>
                  <a:t>환상 교향곡 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669451" y="3831425"/>
                <a:ext cx="9649071" cy="345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0" i="1" u="none" strike="noStrike" kern="1200" cap="none" spc="0" normalizeH="0" baseline="0" noProof="0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cs typeface="+mn-cs"/>
                  </a:rPr>
                  <a:t>Symphonie Fantastique, Op.14</a:t>
                </a:r>
                <a:endParaRPr kumimoji="0" lang="ko-KR" altLang="en-US" sz="2000" b="0" i="1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795360" y="3757141"/>
              <a:ext cx="5215584" cy="1678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1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악장 몽상과 열정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2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악장 무도회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3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악장 목가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4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악장 단두대로의 행진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5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cs typeface="+mn-cs"/>
                </a:rPr>
                <a:t>악장 마녀들의 밤 축제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55576" y="1063519"/>
            <a:ext cx="7704856" cy="709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해리엇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스미드슨이라는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여성에 대한 열렬한 사랑을 토로하는 자서전적 작품이다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끊임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없이 변모 하는 분위기와 드라마의 감정적 내용들을 정확한 음악으로 전달하여 표현한 혁신적인 작품으로 평가 받는다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5576" y="1724615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“</a:t>
            </a:r>
            <a:r>
              <a:rPr kumimoji="0" lang="ko-KR" alt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뛰어나게 날카로운 감수성과 풍부한 상상력을 지닌 젊은 예술가 한 사람이 희망 없는 사랑에 대한 절망으로 인해 고민하다가 마침내 자살을 기도하여 아편을 먹는다</a:t>
            </a:r>
            <a:r>
              <a:rPr kumimoji="0" lang="en-US" altLang="ko-K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그러나 아편의 분량이 부족하여 죽음을 면하고 혼수상태에 빠져 기묘한 환상의 세계를 헤맨다</a:t>
            </a:r>
            <a:r>
              <a:rPr kumimoji="0" lang="en-US" altLang="ko-K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이 환상이 빚어내는 감동과 정열과 상상이 그의 마비된 뇌리를 스쳐갈 때</a:t>
            </a:r>
            <a:r>
              <a:rPr kumimoji="0" lang="en-US" altLang="ko-K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, </a:t>
            </a:r>
            <a:r>
              <a:rPr kumimoji="0" lang="ko-KR" alt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음악적 상념으로 변형 되어 연인의 모습이 하나의 선율로 떠오른다</a:t>
            </a:r>
            <a:r>
              <a:rPr kumimoji="0" lang="en-US" altLang="ko-K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 </a:t>
            </a:r>
            <a:r>
              <a:rPr kumimoji="0" lang="ko-KR" alt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이 고정 악상은 끊임 없이 그의 머리에 떠오르는 것이다</a:t>
            </a:r>
            <a:r>
              <a:rPr kumimoji="0" lang="en-US" altLang="ko-K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.”</a:t>
            </a:r>
          </a:p>
        </p:txBody>
      </p:sp>
      <p:pic>
        <p:nvPicPr>
          <p:cNvPr id="7" name="그림 6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412" y="3356992"/>
            <a:ext cx="4049945" cy="29547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그림 13">
            <a:hlinkClick r:id="rId7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412" y="2774671"/>
            <a:ext cx="4045076" cy="541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4060501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88356">
              <a:schemeClr val="tx1"/>
            </a:gs>
            <a:gs pos="64000">
              <a:schemeClr val="bg2">
                <a:lumMod val="25000"/>
              </a:schemeClr>
            </a:gs>
            <a:gs pos="35000">
              <a:schemeClr val="accent3">
                <a:lumMod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4" y="1340768"/>
            <a:ext cx="3625711" cy="459678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4" name="그룹 3"/>
          <p:cNvGrpSpPr/>
          <p:nvPr/>
        </p:nvGrpSpPr>
        <p:grpSpPr>
          <a:xfrm>
            <a:off x="3707904" y="1484695"/>
            <a:ext cx="4752528" cy="3269816"/>
            <a:chOff x="4139952" y="764704"/>
            <a:chExt cx="4752528" cy="3269816"/>
          </a:xfrm>
        </p:grpSpPr>
        <p:grpSp>
          <p:nvGrpSpPr>
            <p:cNvPr id="15" name="그룹 11"/>
            <p:cNvGrpSpPr/>
            <p:nvPr/>
          </p:nvGrpSpPr>
          <p:grpSpPr>
            <a:xfrm>
              <a:off x="4139952" y="764704"/>
              <a:ext cx="4752528" cy="915325"/>
              <a:chOff x="6732240" y="3687415"/>
              <a:chExt cx="4752528" cy="79087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732240" y="3687415"/>
                <a:ext cx="3960440" cy="50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32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rPr>
                  <a:t>리스트 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732240" y="4079393"/>
                <a:ext cx="4752528" cy="398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Franz</a:t>
                </a:r>
                <a:r>
                  <a:rPr kumimoji="0" lang="ko-KR" altLang="en-US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 </a:t>
                </a:r>
                <a:r>
                  <a:rPr kumimoji="0" lang="en-US" altLang="ko-KR" sz="24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rPr>
                  <a:t>Liszt</a:t>
                </a:r>
                <a:endParaRPr kumimoji="0" lang="ko-KR" altLang="en-US" sz="2400" b="0" i="1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명조"/>
                  <a:ea typeface="나눔명조"/>
                  <a:cs typeface="+mn-cs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211960" y="1680029"/>
              <a:ext cx="4248472" cy="2354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베를리오즈 이후 가장 두드러진 표제음악 작곡가로서 교향시의 창시자이기도 하다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.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그의 걸작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[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파우스트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]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교향곡은 베를리오즈에게 헌정 되었으며 파우스트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,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그레첸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,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메피스토텔레스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라는 제목이 붙은 세 악장에 이어 피날레 악장이 테너 독창과 남성 합창으로 이루어져 있다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. [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단테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]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교향곡은 지옥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(Inferno)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과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연옥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(</a:t>
              </a:r>
              <a:r>
                <a:rPr kumimoji="0" lang="en-US" altLang="ko-K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Purgatorio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)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의 두 악장으로 이루어져 있으며 종결부가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마니피카트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(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마리아 찬가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)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 가사에 의한 여성 합창이다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  <a:cs typeface="+mn-cs"/>
                </a:rPr>
                <a:t>.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788024" y="161950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펜" panose="020B0503000000000000" pitchFamily="50" charset="-127"/>
                <a:ea typeface="나눔바른펜" panose="020B0503000000000000" pitchFamily="50" charset="-127"/>
                <a:cs typeface="+mn-cs"/>
              </a:rPr>
              <a:t>(1811~1886)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펜" panose="020B0503000000000000" pitchFamily="50" charset="-127"/>
              <a:ea typeface="나눔바른펜" panose="020B0503000000000000" pitchFamily="50" charset="-127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18864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낭만시대 교향곡 작곡가들</a:t>
            </a:r>
          </a:p>
        </p:txBody>
      </p:sp>
    </p:spTree>
    <p:extLst>
      <p:ext uri="{BB962C8B-B14F-4D97-AF65-F5344CB8AC3E}">
        <p14:creationId xmlns:p14="http://schemas.microsoft.com/office/powerpoint/2010/main" val="3887204753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DDD9C3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6815</TotalTime>
  <Words>1678</Words>
  <Application>Microsoft Office PowerPoint</Application>
  <PresentationFormat>화면 슬라이드 쇼(4:3)</PresentationFormat>
  <Paragraphs>149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나눔명조</vt:lpstr>
      <vt:lpstr>나눔고딕</vt:lpstr>
      <vt:lpstr>나눔바른펜</vt:lpstr>
      <vt:lpstr>나눔스퀘어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이상일</cp:lastModifiedBy>
  <cp:revision>743</cp:revision>
  <dcterms:created xsi:type="dcterms:W3CDTF">2011-09-07T16:56:40Z</dcterms:created>
  <dcterms:modified xsi:type="dcterms:W3CDTF">2017-06-06T12:04:58Z</dcterms:modified>
</cp:coreProperties>
</file>