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76" r:id="rId2"/>
    <p:sldId id="319" r:id="rId3"/>
    <p:sldId id="332" r:id="rId4"/>
    <p:sldId id="323" r:id="rId5"/>
    <p:sldId id="321" r:id="rId6"/>
    <p:sldId id="333" r:id="rId7"/>
    <p:sldId id="328" r:id="rId8"/>
    <p:sldId id="331" r:id="rId9"/>
  </p:sldIdLst>
  <p:sldSz cx="9144000" cy="6858000" type="screen4x3"/>
  <p:notesSz cx="6805613" cy="9939338"/>
  <p:embeddedFontLst>
    <p:embeddedFont>
      <p:font typeface="나눔명조" panose="02020603020101020101" pitchFamily="18" charset="-127"/>
      <p:regular r:id="rId11"/>
      <p:bold r:id="rId12"/>
    </p:embeddedFont>
    <p:embeddedFont>
      <p:font typeface="맑은 고딕" panose="020B0503020000020004" pitchFamily="50" charset="-127"/>
      <p:regular r:id="rId13"/>
      <p:bold r:id="rId14"/>
    </p:embeddedFont>
    <p:embeddedFont>
      <p:font typeface="나눔고딕" panose="020D0604000000000000" pitchFamily="50" charset="-127"/>
      <p:regular r:id="rId15"/>
      <p:bold r:id="rId16"/>
    </p:embeddedFont>
    <p:embeddedFont>
      <p:font typeface="나눔스퀘어" panose="020B0600000101010101" pitchFamily="50" charset="-127"/>
      <p:regular r:id="rId17"/>
    </p:embeddedFont>
    <p:embeddedFont>
      <p:font typeface="나눔바른펜" panose="020B0503000000000000" pitchFamily="50" charset="-127"/>
      <p:regular r:id="rId18"/>
      <p:bold r:id="rId1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993"/>
    <a:srgbClr val="5A5434"/>
    <a:srgbClr val="FFCC66"/>
    <a:srgbClr val="CC6600"/>
    <a:srgbClr val="644F32"/>
    <a:srgbClr val="996600"/>
    <a:srgbClr val="804040"/>
    <a:srgbClr val="220D0C"/>
    <a:srgbClr val="315683"/>
    <a:srgbClr val="731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84" autoAdjust="0"/>
    <p:restoredTop sz="98298" autoAdjust="0"/>
  </p:normalViewPr>
  <p:slideViewPr>
    <p:cSldViewPr>
      <p:cViewPr varScale="1">
        <p:scale>
          <a:sx n="82" d="100"/>
          <a:sy n="82" d="100"/>
        </p:scale>
        <p:origin x="173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E7D20-2E6A-497B-81EB-29D8832F0225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3DCE7-82BA-4399-AD86-DCC28EB695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3DCE7-82BA-4399-AD86-DCC28EB6952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044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3DCE7-82BA-4399-AD86-DCC28EB6952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1508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배경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>
            <a:normAutofit/>
          </a:bodyPr>
          <a:lstStyle>
            <a:lvl1pPr>
              <a:defRPr sz="4800">
                <a:solidFill>
                  <a:srgbClr val="FFCC66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2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45224"/>
            <a:ext cx="8229600" cy="63408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2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0302" y="906962"/>
            <a:ext cx="6476400" cy="4393758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4" descr="C:\Documents and Settings\nhn\바탕 화면\이미지소스\갤러리\s\frame01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764704"/>
            <a:ext cx="5328000" cy="4530612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 b="1638"/>
          <a:stretch>
            <a:fillRect/>
          </a:stretch>
        </p:blipFill>
        <p:spPr bwMode="auto">
          <a:xfrm>
            <a:off x="2543216" y="664089"/>
            <a:ext cx="4018493" cy="4553746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76056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3912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5" descr="C:\Documents and Settings\nhn\바탕 화면\이미지소스\갤러리\frame_m003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648" y="692696"/>
            <a:ext cx="6336704" cy="4773651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8" descr="C:\Documents and Settings\nhn\바탕 화면\이미지소스\갤러리\frame_m004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7799" y="754397"/>
            <a:ext cx="6377110" cy="4780819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9" descr="C:\Documents and Settings\nhn\바탕 화면\이미지소스\갤러리\frame_m001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39104" y="980728"/>
            <a:ext cx="5641208" cy="4242816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나눔글꼴 설치링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그림 5" descr="frame020.pn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3491880" y="6237312"/>
            <a:ext cx="225254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  </a:t>
            </a:r>
            <a:r>
              <a:rPr lang="ko-KR" altLang="en-US" sz="800" u="sng" dirty="0">
                <a:solidFill>
                  <a:srgbClr val="FFCC66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rgbClr val="FFCC66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frame020.png"/>
          <p:cNvPicPr>
            <a:picLocks noChangeAspect="1"/>
          </p:cNvPicPr>
          <p:nvPr userDrawn="1"/>
        </p:nvPicPr>
        <p:blipFill>
          <a:blip r:embed="rId15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9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0" r:id="rId12"/>
    <p:sldLayoutId id="2147483660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FFCC6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Tx/>
        <a:buNone/>
        <a:defRPr sz="3200" kern="1200">
          <a:solidFill>
            <a:srgbClr val="FFCC66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Tx/>
        <a:buNone/>
        <a:defRPr sz="2800" kern="1200">
          <a:solidFill>
            <a:srgbClr val="FFCC6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Tx/>
        <a:buNone/>
        <a:defRPr sz="2400" kern="1200">
          <a:solidFill>
            <a:srgbClr val="FFCC6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youtu.be/V88NygjeJEU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youtu.be/LxBJYSU3RJ8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JLN8BHUyjY?list=RDsJLN8BHUyjY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youtu.be/IywXC0KsEWQ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youtu.be/fr1uq4PHGk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sJLN8BHUyjY?list=RDsJLN8BHUyjY" TargetMode="External"/><Relationship Id="rId5" Type="http://schemas.openxmlformats.org/officeDocument/2006/relationships/image" Target="../media/image14.jpg"/><Relationship Id="rId4" Type="http://schemas.openxmlformats.org/officeDocument/2006/relationships/hyperlink" Target="https://youtu.be/F5zg_af9b8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-396552" y="116632"/>
            <a:ext cx="2735229" cy="792088"/>
            <a:chOff x="-540568" y="-14028"/>
            <a:chExt cx="5911624" cy="1210780"/>
          </a:xfrm>
        </p:grpSpPr>
        <p:sp>
          <p:nvSpPr>
            <p:cNvPr id="17" name="타원 16"/>
            <p:cNvSpPr/>
            <p:nvPr/>
          </p:nvSpPr>
          <p:spPr>
            <a:xfrm>
              <a:off x="-540568" y="476672"/>
              <a:ext cx="3888432" cy="72008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" name="그룹 14"/>
            <p:cNvGrpSpPr/>
            <p:nvPr/>
          </p:nvGrpSpPr>
          <p:grpSpPr>
            <a:xfrm>
              <a:off x="393213" y="-14028"/>
              <a:ext cx="4977843" cy="990638"/>
              <a:chOff x="393213" y="-14028"/>
              <a:chExt cx="4977843" cy="990638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393213" y="-14028"/>
                <a:ext cx="3265911" cy="713155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CurveDown">
                  <a:avLst/>
                </a:prstTxWarp>
                <a:spAutoFit/>
              </a:bodyPr>
              <a:lstStyle/>
              <a:p>
                <a:r>
                  <a:rPr lang="ko-KR" altLang="en-US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음악의</a:t>
                </a:r>
                <a:r>
                  <a:rPr lang="en-US" altLang="ko-KR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 </a:t>
                </a:r>
                <a:r>
                  <a:rPr lang="ko-KR" altLang="en-US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이해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93213" y="543317"/>
                <a:ext cx="4977843" cy="433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Introduction to Music</a:t>
                </a:r>
                <a:endPara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0" y="2636912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관현악곡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505907"/>
            <a:ext cx="7128792" cy="4299358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9726">
              <a:schemeClr val="accent1">
                <a:lumMod val="78000"/>
                <a:lumOff val="22000"/>
              </a:schemeClr>
            </a:gs>
            <a:gs pos="0">
              <a:schemeClr val="accent3">
                <a:lumMod val="89000"/>
              </a:schemeClr>
            </a:gs>
            <a:gs pos="16000">
              <a:schemeClr val="accent3">
                <a:lumMod val="89000"/>
              </a:schemeClr>
            </a:gs>
            <a:gs pos="58000">
              <a:schemeClr val="tx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6004" y="1364769"/>
            <a:ext cx="9144000" cy="134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모음곡</a:t>
            </a:r>
            <a:endParaRPr lang="en-US" altLang="ko-KR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412777"/>
            <a:ext cx="7128792" cy="4248472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67644" y="2695560"/>
            <a:ext cx="65167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모음곡은 바로크 시대의 가장 중요한 기악형식의 하나이며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바흐에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의하여 그 형식이 완성되었다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보통 속도나 성격을 달리하는 일련의 춤곡으로서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전곡이 같은 조로 통일 된다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바흐 시대의 표준적인 모음곡으로는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알라망드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쿠랑트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사라반드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지그를 주요 악장으로 하고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사라반드와 지그의 사이에  다양한 춤곡이 하나 내지 몇 곡 임의로 삽입되었다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중요한 춤곡으로는 미뉴에트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부레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가보트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파스피에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폴로네즈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에르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아리아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등이 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또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알라망드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앞에 전주곡으로 프랑스풍의 서곡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프렐류드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신포니아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토카타 등과 같은 춤곡형식이 아닌 악곡이 많이 쓰였다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바흐 시대 이후 모음곡은 자연스럽게 소멸되었으나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19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세기 후반에 이르러 많은 작곡가들이 연극을 위한 부수음악이나 오페라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발레 음악으로 부터 성격이 다른 곡들을 자유롭게 조합하여 모음곡으로 남김으로써 근대 모음곡이 확립되게 되었다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ko-KR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5456453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481" y="1003649"/>
            <a:ext cx="4865529" cy="4463187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그룹 11"/>
          <p:cNvGrpSpPr/>
          <p:nvPr/>
        </p:nvGrpSpPr>
        <p:grpSpPr>
          <a:xfrm>
            <a:off x="971600" y="4710335"/>
            <a:ext cx="3960440" cy="883674"/>
            <a:chOff x="6012160" y="3687415"/>
            <a:chExt cx="3960440" cy="701307"/>
          </a:xfrm>
        </p:grpSpPr>
        <p:sp>
          <p:nvSpPr>
            <p:cNvPr id="7" name="TextBox 6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그리그</a:t>
              </a:r>
              <a:endParaRPr lang="ko-KR" alt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itchFamily="50" charset="-127"/>
                <a:ea typeface="나눔바른펜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75420" y="3989827"/>
              <a:ext cx="2017060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Edvard</a:t>
              </a:r>
              <a:r>
                <a: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 </a:t>
              </a:r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Grieg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4572000" y="1196752"/>
            <a:ext cx="4248472" cy="4357067"/>
            <a:chOff x="4572000" y="1393612"/>
            <a:chExt cx="4248472" cy="4357067"/>
          </a:xfrm>
        </p:grpSpPr>
        <p:grpSp>
          <p:nvGrpSpPr>
            <p:cNvPr id="3" name="그룹 2"/>
            <p:cNvGrpSpPr/>
            <p:nvPr/>
          </p:nvGrpSpPr>
          <p:grpSpPr>
            <a:xfrm>
              <a:off x="4572000" y="1393612"/>
              <a:ext cx="4248472" cy="3204939"/>
              <a:chOff x="467544" y="1681644"/>
              <a:chExt cx="4248472" cy="3204939"/>
            </a:xfrm>
          </p:grpSpPr>
          <p:grpSp>
            <p:nvGrpSpPr>
              <p:cNvPr id="10" name="그룹 9"/>
              <p:cNvGrpSpPr/>
              <p:nvPr/>
            </p:nvGrpSpPr>
            <p:grpSpPr>
              <a:xfrm>
                <a:off x="467544" y="1681644"/>
                <a:ext cx="3600400" cy="3204939"/>
                <a:chOff x="5292080" y="4705980"/>
                <a:chExt cx="3600400" cy="3204939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>
                  <a:off x="5292080" y="4705980"/>
                  <a:ext cx="36004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‘</a:t>
                  </a:r>
                  <a:r>
                    <a:rPr lang="ko-KR" altLang="en-US" sz="2800" b="1" kern="0" spc="50" dirty="0" err="1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페르귄트</a:t>
                  </a:r>
                  <a:r>
                    <a:rPr lang="ko-KR" altLang="en-US" sz="2800" b="1" kern="0" spc="5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 모음곡</a:t>
                  </a:r>
                  <a:r>
                    <a:rPr kumimoji="0" lang="en-US" altLang="ko-KR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’</a:t>
                  </a:r>
                  <a:endPara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hlinkClick r:id="rId4"/>
                  </a:endParaRPr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>
                  <a:off x="5400600" y="6741368"/>
                  <a:ext cx="2560316" cy="116955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sz="1400" b="1" i="1" dirty="0" err="1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페르귄트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모음곡 제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1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번 작품 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46</a:t>
                  </a:r>
                </a:p>
                <a:p>
                  <a:pPr marL="342900" indent="-342900">
                    <a:buAutoNum type="arabicPeriod"/>
                  </a:pP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아침 기분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marL="342900" indent="-342900">
                    <a:buAutoNum type="arabicPeriod"/>
                  </a:pPr>
                  <a:r>
                    <a:rPr lang="ko-KR" altLang="en-US" sz="1400" b="1" i="1" dirty="0" err="1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오제의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죽음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marL="342900" indent="-342900">
                    <a:buAutoNum type="arabicPeriod"/>
                  </a:pPr>
                  <a:r>
                    <a:rPr lang="ko-KR" altLang="en-US" sz="1400" b="1" i="1" dirty="0" err="1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아니트라의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춤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marL="342900" indent="-342900">
                    <a:buAutoNum type="arabicPeriod"/>
                  </a:pP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산 속 마왕의 궁전에서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</a:t>
                  </a:r>
                  <a:endParaRPr lang="ko-KR" altLang="en-US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14" name="TextBox 13"/>
              <p:cNvSpPr txBox="1"/>
              <p:nvPr/>
            </p:nvSpPr>
            <p:spPr>
              <a:xfrm>
                <a:off x="611560" y="1988840"/>
                <a:ext cx="4104456" cy="386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endPara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endParaRPr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4680520" y="1916832"/>
              <a:ext cx="349188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노르웨이의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국민작곡가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그리그가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극작가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헨리크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입센의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작품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[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페르귄트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]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에 음악을 붙인 작품이다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음악극은 총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27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곡으로 이루어져 있으나 이 후에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그리그가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주요 악곡들을 모아 두 개의 모음곡으로 편곡했다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670076" y="4581128"/>
              <a:ext cx="2560316" cy="11695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400" b="1" i="1" dirty="0" err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페르귄트</a:t>
              </a:r>
              <a:r>
                <a:rPr lang="ko-KR" altLang="en-US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 모음곡 제</a:t>
              </a:r>
              <a:r>
                <a:rPr lang="en-US" altLang="ko-KR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2</a:t>
              </a:r>
              <a:r>
                <a:rPr lang="ko-KR" altLang="en-US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번 작품 </a:t>
              </a:r>
              <a:r>
                <a:rPr lang="en-US" altLang="ko-KR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55</a:t>
              </a:r>
            </a:p>
            <a:p>
              <a:pPr marL="342900" indent="-342900">
                <a:buAutoNum type="arabicPeriod"/>
              </a:pPr>
              <a:r>
                <a:rPr lang="ko-KR" altLang="en-US" sz="1400" b="1" i="1" dirty="0" err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잉그리드의</a:t>
              </a:r>
              <a:r>
                <a:rPr lang="ko-KR" altLang="en-US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 탄식</a:t>
              </a:r>
              <a:endPara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  <a:p>
              <a:pPr marL="342900" indent="-342900">
                <a:buAutoNum type="arabicPeriod"/>
              </a:pPr>
              <a:r>
                <a:rPr lang="ko-KR" altLang="en-US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아라비아의 춤</a:t>
              </a:r>
              <a:endPara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  <a:p>
              <a:pPr marL="342900" indent="-342900">
                <a:buAutoNum type="arabicPeriod"/>
              </a:pPr>
              <a:r>
                <a:rPr lang="ko-KR" altLang="en-US" sz="1400" b="1" i="1" dirty="0" err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페르귄트의</a:t>
              </a:r>
              <a:r>
                <a:rPr lang="ko-KR" altLang="en-US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 귀향</a:t>
              </a:r>
              <a:endPara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  <a:p>
              <a:pPr marL="342900" indent="-342900">
                <a:buAutoNum type="arabicPeriod"/>
              </a:pPr>
              <a:r>
                <a:rPr lang="ko-KR" altLang="en-US" sz="1400" b="1" i="1" dirty="0" err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솔베이지의</a:t>
              </a:r>
              <a:r>
                <a:rPr lang="ko-KR" altLang="en-US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 노래</a:t>
              </a:r>
              <a:endParaRPr lang="ko-KR" altLang="en-US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3220235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tx1"/>
            </a:gs>
            <a:gs pos="22000">
              <a:schemeClr val="tx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238544"/>
            <a:ext cx="6711833" cy="2623716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2" name="그룹 1"/>
          <p:cNvGrpSpPr/>
          <p:nvPr/>
        </p:nvGrpSpPr>
        <p:grpSpPr>
          <a:xfrm>
            <a:off x="539552" y="912165"/>
            <a:ext cx="7431913" cy="4245027"/>
            <a:chOff x="827584" y="994107"/>
            <a:chExt cx="7431913" cy="4245027"/>
          </a:xfrm>
        </p:grpSpPr>
        <p:grpSp>
          <p:nvGrpSpPr>
            <p:cNvPr id="3" name="그룹 2"/>
            <p:cNvGrpSpPr/>
            <p:nvPr/>
          </p:nvGrpSpPr>
          <p:grpSpPr>
            <a:xfrm>
              <a:off x="2671270" y="994107"/>
              <a:ext cx="5588227" cy="4245027"/>
              <a:chOff x="581134" y="1426155"/>
              <a:chExt cx="3600400" cy="4245027"/>
            </a:xfrm>
          </p:grpSpPr>
          <p:grpSp>
            <p:nvGrpSpPr>
              <p:cNvPr id="10" name="그룹 9"/>
              <p:cNvGrpSpPr/>
              <p:nvPr/>
            </p:nvGrpSpPr>
            <p:grpSpPr>
              <a:xfrm>
                <a:off x="581134" y="1426155"/>
                <a:ext cx="3600400" cy="4245027"/>
                <a:chOff x="5405670" y="4450491"/>
                <a:chExt cx="3600400" cy="4245027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>
                  <a:off x="5405670" y="4450491"/>
                  <a:ext cx="36004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발레 모음곡 </a:t>
                  </a:r>
                  <a:r>
                    <a:rPr kumimoji="0" lang="en-US" altLang="ko-KR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‘</a:t>
                  </a:r>
                  <a:r>
                    <a:rPr kumimoji="0" lang="ko-KR" altLang="en-US" sz="2800" b="1" i="0" u="none" strike="noStrike" kern="0" spc="50" normalizeH="0" baseline="0" noProof="0" dirty="0" err="1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호두까기</a:t>
                  </a:r>
                  <a:r>
                    <a:rPr kumimoji="0" lang="ko-KR" altLang="en-US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 인형</a:t>
                  </a:r>
                  <a:r>
                    <a:rPr lang="en-US" altLang="ko-KR" sz="2800" b="1" kern="0" spc="5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’</a:t>
                  </a:r>
                  <a:endPara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hlinkClick r:id="rId4"/>
                  </a:endParaRPr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>
                  <a:off x="5405670" y="6664193"/>
                  <a:ext cx="1380011" cy="203132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400050" indent="-400050">
                    <a:buAutoNum type="romanUcPeriod"/>
                  </a:pP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서곡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marL="400050" indent="-400050">
                    <a:buAutoNum type="romanUcPeriod"/>
                  </a:pP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춤곡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     1.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행진곡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     2.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별사탕의 춤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     3.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러시아 춤 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(</a:t>
                  </a:r>
                  <a:r>
                    <a:rPr lang="ko-KR" altLang="en-US" sz="1400" b="1" i="1" dirty="0" err="1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트레팍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)</a:t>
                  </a: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     4.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아라비아의 춤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     5.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중국인의 춤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     6.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갈잎피리의 춤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III.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꽃의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왈츠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</a:t>
                  </a:r>
                  <a:endParaRPr lang="ko-KR" altLang="en-US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14" name="TextBox 13"/>
              <p:cNvSpPr txBox="1"/>
              <p:nvPr/>
            </p:nvSpPr>
            <p:spPr>
              <a:xfrm>
                <a:off x="581134" y="2110942"/>
                <a:ext cx="3405105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차이코프스키의 걸작 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3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대 발레 중 하나인 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[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호두까기인형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]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은 독일의 낭만주의 소설가 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E. T. A. 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호프만의 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[</a:t>
                </a:r>
                <a:r>
                  <a:rPr lang="ko-KR" altLang="en-US" sz="1400" dirty="0" err="1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호두까기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 인형과 생쥐 대왕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]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이 원작이다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. 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발레 초연 당시 좋은 반응을 얻지는 못했지만 총 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15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곡의 발레 음악 중 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8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곡을 모음곡으로 편곡하여 발표한 이래 큰 인기를 얻게 되었다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.</a:t>
                </a: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827584" y="1036498"/>
              <a:ext cx="1728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차이코프스키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7717877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91000">
              <a:schemeClr val="tx1">
                <a:lumMod val="95000"/>
                <a:lumOff val="5000"/>
              </a:schemeClr>
            </a:gs>
            <a:gs pos="48000">
              <a:schemeClr val="bg1">
                <a:lumMod val="8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71" y="2687389"/>
            <a:ext cx="5256584" cy="4268504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5" name="직사각형 4"/>
          <p:cNvSpPr/>
          <p:nvPr/>
        </p:nvSpPr>
        <p:spPr>
          <a:xfrm>
            <a:off x="0" y="0"/>
            <a:ext cx="9144000" cy="50931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7000">
                <a:schemeClr val="tx1"/>
              </a:gs>
              <a:gs pos="50000">
                <a:schemeClr val="tx1">
                  <a:alpha val="4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756779" y="1069021"/>
            <a:ext cx="748762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불새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는 디아길레프가 이끄는 러시아 발레단의 위촉으로 스트라빈스키가 작곡한 발레 음악으로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발레 음악의 새시대를 열었다는 대중과 비평가의 호평을 받으며 스트라빈스키가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20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세기 주요 작곡가의 반열에 오르는 도약의 계기를 마련해 준 작품이다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이 작품의 성공 이 후 러시아 발레단과 함께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[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페트루쉬카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], 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봄의 제전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]. [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풀치넬라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등의 걸작 발레음악을 남기기도 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스트라빈스키는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불새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를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1911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년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1919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년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1945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년 세 번에 걸쳐 모음곡으로 편곡했는데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 중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1919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년 버전이 가장 널리 알려져 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endParaRPr lang="en-US" altLang="ko-K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pSp>
        <p:nvGrpSpPr>
          <p:cNvPr id="15" name="그룹 11"/>
          <p:cNvGrpSpPr/>
          <p:nvPr/>
        </p:nvGrpSpPr>
        <p:grpSpPr>
          <a:xfrm>
            <a:off x="3995936" y="5559260"/>
            <a:ext cx="4172951" cy="792085"/>
            <a:chOff x="6012160" y="3687415"/>
            <a:chExt cx="4888313" cy="684390"/>
          </a:xfrm>
        </p:grpSpPr>
        <p:sp>
          <p:nvSpPr>
            <p:cNvPr id="16" name="TextBox 15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스트라빈스키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205316" y="3972910"/>
              <a:ext cx="2695157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Igor</a:t>
              </a:r>
              <a:r>
                <a: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Stravinsky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56779" y="635211"/>
            <a:ext cx="5112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kern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발레 모음곡 </a:t>
            </a:r>
            <a:r>
              <a:rPr lang="en-US" altLang="ko-KR" sz="2800" b="1" kern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2800" b="1" kern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불새</a:t>
            </a:r>
            <a:r>
              <a:rPr lang="en-US" altLang="ko-KR" sz="2800" b="1" kern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endParaRPr kumimoji="0" lang="en-US" altLang="ko-KR" sz="2800" b="1" i="0" u="none" strike="noStrike" kern="0" spc="50" normalizeH="0" baseline="0" noProof="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hlinkClick r:id="rId3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598545" y="2779442"/>
            <a:ext cx="2646878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발레 모음곡 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‘</a:t>
            </a: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불새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’</a:t>
            </a: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제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2</a:t>
            </a: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번 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(1919)</a:t>
            </a: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서곡 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– </a:t>
            </a: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불새의 춤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- </a:t>
            </a: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변주</a:t>
            </a:r>
            <a:endParaRPr lang="en-US" altLang="ko-KR" sz="1400" b="1" i="1" dirty="0">
              <a:ln w="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공주의 춤</a:t>
            </a:r>
            <a:endParaRPr lang="en-US" altLang="ko-KR" sz="1400" b="1" i="1" dirty="0">
              <a:ln w="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 err="1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카체이</a:t>
            </a: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왕의 지옥의 춤</a:t>
            </a:r>
            <a:endParaRPr lang="en-US" altLang="ko-KR" sz="1400" b="1" i="1" dirty="0">
              <a:ln w="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자장가</a:t>
            </a:r>
            <a:endParaRPr lang="en-US" altLang="ko-KR" sz="1400" b="1" i="1" dirty="0">
              <a:ln w="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피날레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ko-KR" altLang="en-US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4557910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9726">
              <a:schemeClr val="accent1">
                <a:lumMod val="78000"/>
                <a:lumOff val="22000"/>
              </a:schemeClr>
            </a:gs>
            <a:gs pos="0">
              <a:schemeClr val="accent3">
                <a:lumMod val="89000"/>
              </a:schemeClr>
            </a:gs>
            <a:gs pos="16000">
              <a:schemeClr val="accent3">
                <a:lumMod val="89000"/>
              </a:schemeClr>
            </a:gs>
            <a:gs pos="58000">
              <a:schemeClr val="tx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1628800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교향시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412777"/>
            <a:ext cx="7128792" cy="4248472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95636" y="3429000"/>
            <a:ext cx="6624736" cy="1905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교향시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(symphonic poem)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는 리스트에 의해 창시된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단악장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구조의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관현악곡이다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교향곡에 비해 상당히 짧으며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단악장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구조안에서 대조적인 성격과 빠르기를 갖는 여러 부분들로 이루어져 있다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교향시의 내용은 어떤 그림이나 조각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연극과 시를 포함한 문학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신화나 전설 또는 영웅담을 담고 있는데 이를 표제나 서문을 통해 제시 함으로써 음악에 대응되는 사상과 감정을 느낄 수 있도록 해준다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8325710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699">
              <a:schemeClr val="bg2">
                <a:lumMod val="90000"/>
              </a:schemeClr>
            </a:gs>
            <a:gs pos="72000">
              <a:schemeClr val="bg2">
                <a:lumMod val="10000"/>
              </a:schemeClr>
            </a:gs>
            <a:gs pos="41000">
              <a:srgbClr val="5A5434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69283" y="163379"/>
            <a:ext cx="4110556" cy="2740370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그룹 1"/>
          <p:cNvGrpSpPr/>
          <p:nvPr/>
        </p:nvGrpSpPr>
        <p:grpSpPr>
          <a:xfrm>
            <a:off x="378296" y="548680"/>
            <a:ext cx="7146032" cy="2717867"/>
            <a:chOff x="2756605" y="642754"/>
            <a:chExt cx="6298198" cy="2717867"/>
          </a:xfrm>
        </p:grpSpPr>
        <p:grpSp>
          <p:nvGrpSpPr>
            <p:cNvPr id="4" name="그룹 3"/>
            <p:cNvGrpSpPr/>
            <p:nvPr/>
          </p:nvGrpSpPr>
          <p:grpSpPr>
            <a:xfrm>
              <a:off x="2756605" y="642754"/>
              <a:ext cx="6298198" cy="2717867"/>
              <a:chOff x="909213" y="1002794"/>
              <a:chExt cx="6298198" cy="2717867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909213" y="2658832"/>
                <a:ext cx="6298198" cy="1061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리스트는 총 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13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곡의 교향시를 작곡했으며 잘 알려진 곡으로는 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[</a:t>
                </a:r>
                <a:r>
                  <a:rPr kumimoji="0" lang="ko-KR" alt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마제파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], 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[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훈족의 전투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], [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햄릿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], [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프로메테우스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],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 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[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전주곡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] 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등이 있다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.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 [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전주곡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; </a:t>
                </a:r>
                <a:r>
                  <a:rPr kumimoji="0" lang="ko-KR" alt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라마르틴을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 따라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]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라는 제목은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 프랑스의 시인 </a:t>
                </a:r>
                <a:r>
                  <a:rPr lang="ko-KR" altLang="en-US" sz="14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라마르틴의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 시집 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[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신 시적 명상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, 1823] 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중 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‘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송가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’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에서 영감을 받은 것으로 전해지며 표제로 붙여진 시는 리스트의 연인 비트겐슈타인 공주가 쓴 것이다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.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924408" y="1002794"/>
                <a:ext cx="10329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24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itchFamily="50" charset="-127"/>
                    <a:ea typeface="나눔바른펜" pitchFamily="50" charset="-127"/>
                  </a:rPr>
                  <a:t>리스트</a:t>
                </a:r>
                <a:r>
                  <a:rPr kumimoji="0" lang="ko-KR" altLang="en-US" sz="3200" b="0" i="0" u="none" strike="noStrike" kern="1200" cap="none" spc="0" normalizeH="0" baseline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itchFamily="50" charset="-127"/>
                    <a:ea typeface="나눔바른펜" pitchFamily="50" charset="-127"/>
                    <a:cs typeface="+mn-cs"/>
                  </a:rPr>
                  <a:t>  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3707903" y="673532"/>
              <a:ext cx="25922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교향시 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‘</a:t>
              </a:r>
              <a:r>
                <a:rPr lang="ko-KR" altLang="en-US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전주곡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’</a:t>
              </a:r>
              <a:endParaRPr kumimoji="0" lang="en-US" altLang="ko-KR" sz="2800" b="1" i="0" u="none" strike="noStrike" kern="0" spc="50" normalizeH="0" baseline="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hlinkClick r:id="rId4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007284" y="3829110"/>
            <a:ext cx="74531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“</a:t>
            </a:r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우리의 인생이란 죽음에 의해 그 엄숙한 첫 음이 연주되는 미지의 찬가에 대한 전주곡이 아니겠는가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?</a:t>
            </a:r>
          </a:p>
          <a:p>
            <a:endParaRPr lang="en-US" altLang="ko-KR" sz="1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사랑은 모든 존재의 눈부신 여명이다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endParaRPr lang="en-US" altLang="ko-KR" sz="1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그러나 매서운 바람이 아름다운 환영을 흩어 버리고 격렬한 전광이 제단을 파괴해버리는 폭풍우에 의해서</a:t>
            </a:r>
            <a:endParaRPr lang="en-US" altLang="ko-KR" sz="1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 최초의 행복의 환희가 중단되지 않을 운명이 어디 있겠는가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? </a:t>
            </a:r>
          </a:p>
          <a:p>
            <a:endParaRPr lang="en-US" altLang="ko-KR" sz="1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처참하게 상처 입은 영혼은 그 격랑이 지나간 뒤 전원생활의 고요한 평온 속에서 아픈 기억을 달래려 하지 않겠는가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? </a:t>
            </a:r>
          </a:p>
          <a:p>
            <a:endParaRPr lang="en-US" altLang="ko-KR" sz="1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그러나 인간은 자연의 품이 베푸는 자비 깊은 평안의 향락 속에 오래도록 안주할 수는 없는 법이다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그래서 나팔소리가 경보를 울리면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그는 다시금 위험한 전장으로 돌진한다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전투를 통해서 완전한 자각과 활력을 되찾기 위하여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”</a:t>
            </a:r>
            <a:endParaRPr lang="ko-KR" altLang="en-US" sz="1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267744" y="841067"/>
            <a:ext cx="160492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질문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사랑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폭풍우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목가적인 평온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전쟁과 승리</a:t>
            </a:r>
            <a:endParaRPr lang="ko-KR" altLang="en-US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3967135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274">
              <a:srgbClr val="BFB993"/>
            </a:gs>
            <a:gs pos="44000">
              <a:schemeClr val="tx1"/>
            </a:gs>
            <a:gs pos="74000">
              <a:schemeClr val="accent1">
                <a:lumMod val="50000"/>
              </a:schemeClr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" y="40594"/>
            <a:ext cx="1885166" cy="2741346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" name="그림 9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01" y="4437112"/>
            <a:ext cx="1811983" cy="2493319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2" name="그룹 1"/>
          <p:cNvGrpSpPr/>
          <p:nvPr/>
        </p:nvGrpSpPr>
        <p:grpSpPr>
          <a:xfrm>
            <a:off x="2034992" y="411923"/>
            <a:ext cx="5633351" cy="2528703"/>
            <a:chOff x="2586240" y="636956"/>
            <a:chExt cx="5633351" cy="2528703"/>
          </a:xfrm>
        </p:grpSpPr>
        <p:grpSp>
          <p:nvGrpSpPr>
            <p:cNvPr id="4" name="그룹 3"/>
            <p:cNvGrpSpPr/>
            <p:nvPr/>
          </p:nvGrpSpPr>
          <p:grpSpPr>
            <a:xfrm>
              <a:off x="2586240" y="692697"/>
              <a:ext cx="5633351" cy="2472962"/>
              <a:chOff x="738848" y="1052737"/>
              <a:chExt cx="5633351" cy="2472962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738848" y="2787035"/>
                <a:ext cx="563335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보헤미아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(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체코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)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의 국토와 역사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, 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전설을 담고 있는 스메타나의 대표작으로서 프라하혁명에 참여하기도 했던 스메타나의 애국적 면모와 민족주의적 색채가 짙게 나타난다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.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827584" y="1052737"/>
                <a:ext cx="39604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24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itchFamily="50" charset="-127"/>
                    <a:ea typeface="나눔바른펜" pitchFamily="50" charset="-127"/>
                  </a:rPr>
                  <a:t>스메타나</a:t>
                </a:r>
                <a:r>
                  <a:rPr kumimoji="0" lang="ko-KR" altLang="en-US" sz="2400" b="0" i="0" u="none" strike="noStrike" kern="1200" cap="none" spc="0" normalizeH="0" baseline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itchFamily="50" charset="-127"/>
                    <a:ea typeface="나눔바른펜" pitchFamily="50" charset="-127"/>
                    <a:cs typeface="+mn-cs"/>
                  </a:rPr>
                  <a:t>  </a:t>
                </a: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2674976" y="1011157"/>
              <a:ext cx="21227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ko-KR" sz="2000" i="1" dirty="0" err="1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Bedřich</a:t>
              </a:r>
              <a:r>
                <a:rPr lang="en-US" altLang="ko-KR" sz="20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Smetana</a:t>
              </a:r>
              <a:endParaRPr kumimoji="0" lang="ko-KR" altLang="en-US" sz="2000" i="1" u="none" strike="noStrike" kern="120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명조"/>
                <a:ea typeface="나눔명조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851920" y="636956"/>
              <a:ext cx="29412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교향시 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‘</a:t>
              </a:r>
              <a:r>
                <a:rPr lang="ko-KR" altLang="en-US" sz="2800" b="1" kern="0" spc="50" dirty="0" err="1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나의조국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’</a:t>
              </a:r>
              <a:endParaRPr kumimoji="0" lang="en-US" altLang="ko-KR" sz="2800" b="1" i="0" u="none" strike="noStrike" kern="0" spc="50" normalizeH="0" baseline="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hlinkClick r:id="rId6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409274" y="4306233"/>
            <a:ext cx="7115054" cy="2160078"/>
            <a:chOff x="1691679" y="4132845"/>
            <a:chExt cx="7115054" cy="2160078"/>
          </a:xfrm>
        </p:grpSpPr>
        <p:grpSp>
          <p:nvGrpSpPr>
            <p:cNvPr id="12" name="그룹 11"/>
            <p:cNvGrpSpPr/>
            <p:nvPr/>
          </p:nvGrpSpPr>
          <p:grpSpPr>
            <a:xfrm>
              <a:off x="1691679" y="4221083"/>
              <a:ext cx="7115054" cy="2071840"/>
              <a:chOff x="827583" y="1052736"/>
              <a:chExt cx="7115054" cy="2071840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827583" y="1739581"/>
                <a:ext cx="711505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4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핀란드의 민족주의 작곡가 </a:t>
                </a:r>
                <a:r>
                  <a:rPr lang="ko-KR" altLang="en-US" sz="1400" dirty="0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시벨리우스가</a:t>
                </a:r>
                <a:r>
                  <a:rPr lang="ko-KR" altLang="en-US" sz="14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 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러시아의 압제 아래 비밀스럽게 저항하던 언론사의 기념 행사를 위해 작곡한 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7</a:t>
                </a:r>
                <a:r>
                  <a:rPr lang="ko-KR" altLang="en-US" sz="14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곡의 작품 중 마지막 곡이다</a:t>
                </a:r>
                <a:r>
                  <a:rPr lang="en-US" altLang="ko-KR" sz="14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. 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 곡의 초반은 핀란드인의 국민적 투쟁을 불러일으키는 듯 선동적이고 격렬하지만 후반부에 고요하고 애국적인 핀란디아 송가가 등장하는데 이 선율은 핀란드 국민들이 가장 사랑하는 노래가 되었다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.</a:t>
                </a:r>
              </a:p>
            </p:txBody>
          </p:sp>
          <p:grpSp>
            <p:nvGrpSpPr>
              <p:cNvPr id="20" name="그룹 11"/>
              <p:cNvGrpSpPr/>
              <p:nvPr/>
            </p:nvGrpSpPr>
            <p:grpSpPr>
              <a:xfrm>
                <a:off x="827584" y="1052736"/>
                <a:ext cx="3960440" cy="696592"/>
                <a:chOff x="6012160" y="3687415"/>
                <a:chExt cx="3960440" cy="601880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6012160" y="3687415"/>
                  <a:ext cx="3960440" cy="3988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400" b="0" i="0" u="none" strike="noStrike" kern="1200" cap="none" spc="0" normalizeH="0" baseline="0" noProof="0" dirty="0" err="1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나눔바른펜" pitchFamily="50" charset="-127"/>
                      <a:ea typeface="나눔바른펜" pitchFamily="50" charset="-127"/>
                      <a:cs typeface="+mn-cs"/>
                    </a:rPr>
                    <a:t>시벨리우스</a:t>
                  </a:r>
                  <a:endParaRPr kumimoji="0" lang="ko-KR" altLang="en-US" sz="2400" b="0" i="0" u="none" strike="noStrike" kern="1200" cap="none" spc="0" normalizeH="0" baseline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itchFamily="50" charset="-127"/>
                    <a:ea typeface="나눔바른펜" pitchFamily="50" charset="-127"/>
                    <a:cs typeface="+mn-cs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6052721" y="3943586"/>
                  <a:ext cx="1682528" cy="3457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2000" b="0" i="1" u="none" strike="noStrike" kern="1200" cap="none" spc="0" normalizeH="0" baseline="0" noProof="0" dirty="0">
                      <a:ln w="0"/>
                      <a:gradFill>
                        <a:gsLst>
                          <a:gs pos="21000">
                            <a:srgbClr val="53575C"/>
                          </a:gs>
                          <a:gs pos="88000">
                            <a:srgbClr val="C5C7CA"/>
                          </a:gs>
                        </a:gsLst>
                        <a:lin ang="5400000"/>
                      </a:gra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나눔명조"/>
                      <a:ea typeface="나눔명조"/>
                      <a:cs typeface="+mn-cs"/>
                    </a:rPr>
                    <a:t>Jean Sibelius</a:t>
                  </a:r>
                  <a:endParaRPr kumimoji="0" lang="ko-KR" altLang="en-US" sz="20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endParaRPr>
                </a:p>
              </p:txBody>
            </p:sp>
          </p:grpSp>
        </p:grpSp>
        <p:sp>
          <p:nvSpPr>
            <p:cNvPr id="17" name="TextBox 16"/>
            <p:cNvSpPr txBox="1"/>
            <p:nvPr/>
          </p:nvSpPr>
          <p:spPr>
            <a:xfrm>
              <a:off x="3147433" y="4132845"/>
              <a:ext cx="29412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교향시 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‘</a:t>
              </a:r>
              <a:r>
                <a:rPr lang="ko-KR" altLang="en-US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핀란디아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’</a:t>
              </a:r>
              <a:endParaRPr kumimoji="0" lang="en-US" altLang="ko-KR" sz="2800" b="1" i="0" u="none" strike="noStrike" kern="0" spc="50" normalizeH="0" baseline="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hlinkClick r:id="rId6"/>
              </a:endParaRP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4441756" y="816967"/>
            <a:ext cx="2169184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비셰흐라트</a:t>
            </a: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(</a:t>
            </a: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높은 성</a:t>
            </a:r>
            <a:r>
              <a: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)</a:t>
            </a:r>
          </a:p>
          <a:p>
            <a:pPr marL="342900" indent="-342900">
              <a:buAutoNum type="arabicPeriod"/>
            </a:pPr>
            <a:r>
              <a:rPr lang="ko-KR" altLang="en-US" sz="1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블타바</a:t>
            </a: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(</a:t>
            </a:r>
            <a:r>
              <a:rPr lang="ko-KR" altLang="en-US" sz="1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몰다우</a:t>
            </a: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강</a:t>
            </a:r>
            <a:r>
              <a: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)</a:t>
            </a:r>
          </a:p>
          <a:p>
            <a:pPr marL="342900" indent="-342900">
              <a:buAutoNum type="arabicPeriod"/>
            </a:pPr>
            <a:r>
              <a:rPr lang="ko-KR" altLang="en-US" sz="1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샤르카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보헤미아의 목장과 숲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타보르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블라니크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786744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DDD9C3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6224</TotalTime>
  <Words>760</Words>
  <Application>Microsoft Office PowerPoint</Application>
  <PresentationFormat>화면 슬라이드 쇼(4:3)</PresentationFormat>
  <Paragraphs>80</Paragraphs>
  <Slides>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5" baseType="lpstr">
      <vt:lpstr>나눔명조</vt:lpstr>
      <vt:lpstr>맑은 고딕</vt:lpstr>
      <vt:lpstr>나눔고딕</vt:lpstr>
      <vt:lpstr>Arial</vt:lpstr>
      <vt:lpstr>나눔스퀘어</vt:lpstr>
      <vt:lpstr>나눔바른펜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이상일</cp:lastModifiedBy>
  <cp:revision>659</cp:revision>
  <dcterms:created xsi:type="dcterms:W3CDTF">2011-09-07T16:56:40Z</dcterms:created>
  <dcterms:modified xsi:type="dcterms:W3CDTF">2017-06-06T01:32:09Z</dcterms:modified>
</cp:coreProperties>
</file>