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6" r:id="rId2"/>
    <p:sldId id="309" r:id="rId3"/>
    <p:sldId id="295" r:id="rId4"/>
    <p:sldId id="296" r:id="rId5"/>
    <p:sldId id="318" r:id="rId6"/>
    <p:sldId id="316" r:id="rId7"/>
    <p:sldId id="327" r:id="rId8"/>
    <p:sldId id="317" r:id="rId9"/>
    <p:sldId id="319" r:id="rId10"/>
    <p:sldId id="320" r:id="rId11"/>
    <p:sldId id="321" r:id="rId12"/>
    <p:sldId id="322" r:id="rId13"/>
    <p:sldId id="323" r:id="rId14"/>
    <p:sldId id="325" r:id="rId15"/>
    <p:sldId id="324" r:id="rId16"/>
  </p:sldIdLst>
  <p:sldSz cx="9144000" cy="6858000" type="screen4x3"/>
  <p:notesSz cx="6805613" cy="9939338"/>
  <p:embeddedFontLst>
    <p:embeddedFont>
      <p:font typeface="나눔명조" panose="02020603020101020101" pitchFamily="18" charset="-127"/>
      <p:regular r:id="rId18"/>
      <p:bold r:id="rId19"/>
    </p:embeddedFont>
    <p:embeddedFont>
      <p:font typeface="맑은 고딕" panose="020B0503020000020004" pitchFamily="50" charset="-127"/>
      <p:regular r:id="rId20"/>
      <p:bold r:id="rId21"/>
    </p:embeddedFont>
    <p:embeddedFont>
      <p:font typeface="나눔고딕" panose="020D0604000000000000" pitchFamily="50" charset="-127"/>
      <p:regular r:id="rId22"/>
      <p:bold r:id="rId23"/>
    </p:embeddedFont>
    <p:embeddedFont>
      <p:font typeface="나눔스퀘어" panose="020B0600000101010101" pitchFamily="50" charset="-127"/>
      <p:regular r:id="rId24"/>
    </p:embeddedFont>
    <p:embeddedFont>
      <p:font typeface="나눔바른펜" panose="020B0503000000000000" pitchFamily="50" charset="-127"/>
      <p:regular r:id="rId25"/>
      <p:bold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E46"/>
    <a:srgbClr val="FFD85B"/>
    <a:srgbClr val="FFFF9B"/>
    <a:srgbClr val="FFDC6D"/>
    <a:srgbClr val="5C2C04"/>
    <a:srgbClr val="284F94"/>
    <a:srgbClr val="C05350"/>
    <a:srgbClr val="7C2E2C"/>
    <a:srgbClr val="7DD7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98298" autoAdjust="0"/>
  </p:normalViewPr>
  <p:slideViewPr>
    <p:cSldViewPr>
      <p:cViewPr varScale="1">
        <p:scale>
          <a:sx n="82" d="100"/>
          <a:sy n="82" d="100"/>
        </p:scale>
        <p:origin x="96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youtu.be/9RjBePQV4x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youtu.be/evBEmGdbsTk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XrzQejfTpG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youtu.be/O2MuqpcfuM4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youtu.be/O5GtmcHZLHw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youtu.be/HuJ-LKEH6W0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youtu.be/DTqPJ2_ZAQ8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youtu.be/vode6Ryl-yY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Q62aHNtlyB4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hyperlink" Target="https://youtu.be/fzNASDPXbMw" TargetMode="External"/><Relationship Id="rId2" Type="http://schemas.openxmlformats.org/officeDocument/2006/relationships/hyperlink" Target="https://youtu.be/9HAIfE0h-2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hyperlink" Target="https://youtu.be/-OLPcAJGeD0" TargetMode="External"/><Relationship Id="rId9" Type="http://schemas.openxmlformats.org/officeDocument/2006/relationships/hyperlink" Target="https://youtu.be/sJLN8BHUyjY?list=RDsJLN8BHUyj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youtu.be/nuW1zdcbMK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dttUzAlDs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684584" y="72008"/>
            <a:ext cx="4824536" cy="1196752"/>
            <a:chOff x="-540568" y="0"/>
            <a:chExt cx="4824536" cy="1196752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23528" y="0"/>
              <a:ext cx="3960440" cy="887234"/>
              <a:chOff x="323528" y="0"/>
              <a:chExt cx="3960440" cy="88723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23528" y="0"/>
                <a:ext cx="2088232" cy="588750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r>
                  <a:rPr lang="ko-KR" altLang="en-US" sz="2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음악의</a:t>
                </a:r>
                <a:r>
                  <a:rPr lang="en-US" altLang="ko-KR" sz="2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 </a:t>
                </a:r>
                <a:r>
                  <a:rPr lang="ko-KR" altLang="en-US" sz="2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5536" y="548680"/>
                <a:ext cx="38884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Introduction to Music</a:t>
                </a:r>
                <a:endParaRPr lang="ko-KR" altLang="en-US" sz="1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564904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서양음악사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217875"/>
            <a:ext cx="7128792" cy="4731405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5000">
              <a:srgbClr val="284F94"/>
            </a:gs>
            <a:gs pos="68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5596" y="692696"/>
            <a:ext cx="82084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Timeline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526387"/>
              </p:ext>
            </p:extLst>
          </p:nvPr>
        </p:nvGraphicFramePr>
        <p:xfrm>
          <a:off x="935596" y="1792232"/>
          <a:ext cx="7272808" cy="39410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{16D9F66E-5EB9-4882-86FB-DCBF35E3C3E4}</a:tableStyleId>
              </a:tblPr>
              <a:tblGrid>
                <a:gridCol w="3636404">
                  <a:extLst>
                    <a:ext uri="{9D8B030D-6E8A-4147-A177-3AD203B41FA5}">
                      <a16:colId xmlns:a16="http://schemas.microsoft.com/office/drawing/2014/main" val="4048502534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val="2457943233"/>
                    </a:ext>
                  </a:extLst>
                </a:gridCol>
              </a:tblGrid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고대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서기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이전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729811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중세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1400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00290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르네상스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1600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770240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바로크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1750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9102206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고전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1720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1820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1038643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낭만음악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1780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1910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1912554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인상주의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1875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1925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7736228"/>
                  </a:ext>
                </a:extLst>
              </a:tr>
              <a:tr h="492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세기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2000</a:t>
                      </a:r>
                      <a:r>
                        <a:rPr lang="ko-KR" altLang="en-US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29187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rgbClr val="21D6E0"/>
            </a:gs>
            <a:gs pos="46000">
              <a:srgbClr val="0087E6"/>
            </a:gs>
            <a:gs pos="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액자 13"/>
          <p:cNvSpPr/>
          <p:nvPr/>
        </p:nvSpPr>
        <p:spPr>
          <a:xfrm>
            <a:off x="1007604" y="2348881"/>
            <a:ext cx="7128792" cy="367240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7644" y="2852936"/>
            <a:ext cx="64087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고대 그리스인들은 음악을 과학적으로 이해하는 동시에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에토스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(Ethos)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라고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윤리적인 것으로 이해했다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또한 음악은 단순히 소리로서 표현되는 청각예술만을 의미하는 것이 아니라 수적 비율로 나타날 수 있는 모든 조화로운 것을 포괄하는 의미로 생각했다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그들은 음악이 특별한 힘을 지니고 있다고 보았으며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 힘은 우주의 조화로운 질서가 그대로 이 지구상의 음악으로 반영되기 때문에 생겨난다고 믿었다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이러한 철학과 이론들은 피타고라스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플라톤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아리스토텔레스에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의해 정립되었다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아울로스나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키타라와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같은 악기가 전해지고 있기는 하지만 고대 음악은 그 실체가 정확히 전해지지는 않으며 원시적이고 단편적인 악보나 몇몇 음악이론서들을 통해  추정할 수 있을 뿐이다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79" y="-603448"/>
            <a:ext cx="5076056" cy="3383190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1249439"/>
            <a:ext cx="9144000" cy="1093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고대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7DD7FF"/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액자 13">
            <a:hlinkClick r:id="rId2"/>
          </p:cNvPr>
          <p:cNvSpPr/>
          <p:nvPr/>
        </p:nvSpPr>
        <p:spPr>
          <a:xfrm>
            <a:off x="1043608" y="1988840"/>
            <a:ext cx="7128792" cy="4176463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2261217"/>
            <a:ext cx="6408712" cy="3616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중세부터 전해 오는 대부분의 음악은 교회음악이다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중세의 교회음악은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평성가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라고 하는데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성부가 하나뿐이고 악기의 반주 없이 부르는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단선율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음악으로서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경 교황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그레고리오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I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세에 의해 집대성 되어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그레고리오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성가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라고도 불린다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9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경에는 최초의 다성음악인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오르가눔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생겨났는데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그레고리오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성가의 선율에 하나 또는 그 이상의 성부를 붙여 부르는 악곡 형식이다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오르가눔은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초기의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병행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오르가눔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11~12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세기의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자유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오르가눔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을 거쳐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멜리스마적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오르가눔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발전 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13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세기에는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노트르담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악파에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의해 그때까지의 불규칙한 리듬을 벗어나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리듬선법에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의한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오르가눔으로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발전 되었으며 이때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모테트가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발생하여 지속적인 발전을 통해 다성음악의 가장 중요한 장르 중 하나가 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14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세기는 프랑스의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아르스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노바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이탈리아의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트레첸토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음악을 중심으로 발전했으며 종교음악에 비해 세속음악이 양적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질적 우위를 점하게 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0"/>
            <a:ext cx="4201004" cy="252060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TextBox 12">
            <a:hlinkClick r:id="rId4"/>
          </p:cNvPr>
          <p:cNvSpPr txBox="1"/>
          <p:nvPr/>
        </p:nvSpPr>
        <p:spPr>
          <a:xfrm>
            <a:off x="0" y="895079"/>
            <a:ext cx="9144000" cy="1093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중세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2987806"/>
            <a:ext cx="7062461" cy="3301607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187624" y="1268760"/>
            <a:ext cx="49685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이탈리아 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아레초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출신의 수도승이자 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음악이론가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 marL="285750" marR="0" lvl="0" indent="-28575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4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선보표의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기보체계를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도입하여 정확한 음높이를 알 수 있게 함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 marL="285750" marR="0" lvl="0" indent="-28575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[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성 요한 찬가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]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각 행의 첫 머리 글자를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통해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6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음 음계 계명 창법을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정립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grpSp>
        <p:nvGrpSpPr>
          <p:cNvPr id="2" name="그룹 11"/>
          <p:cNvGrpSpPr/>
          <p:nvPr/>
        </p:nvGrpSpPr>
        <p:grpSpPr>
          <a:xfrm>
            <a:off x="1115616" y="738331"/>
            <a:ext cx="4065096" cy="584774"/>
            <a:chOff x="6052929" y="3451745"/>
            <a:chExt cx="4065096" cy="461588"/>
          </a:xfrm>
        </p:grpSpPr>
        <p:sp>
          <p:nvSpPr>
            <p:cNvPr id="7" name="TextBox 6"/>
            <p:cNvSpPr txBox="1"/>
            <p:nvPr/>
          </p:nvSpPr>
          <p:spPr>
            <a:xfrm>
              <a:off x="6052929" y="3451745"/>
              <a:ext cx="3960440" cy="46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2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rPr>
                <a:t>귀도 </a:t>
              </a:r>
              <a:r>
                <a:rPr kumimoji="0" lang="ko-KR" altLang="en-US" sz="3200" b="0" i="0" u="none" strike="noStrike" kern="1200" cap="none" spc="0" normalizeH="0" baseline="0" noProof="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rPr>
                <a:t>다레초</a:t>
              </a:r>
              <a:endParaRPr kumimoji="0" lang="ko-KR" altLang="en-US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itchFamily="50" charset="-127"/>
                <a:ea typeface="나눔바른펜" pitchFamily="50" charset="-127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789242" y="3538962"/>
              <a:ext cx="2328783" cy="36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rPr>
                <a:t>Guido </a:t>
              </a:r>
              <a:r>
                <a:rPr kumimoji="0" lang="en-US" altLang="ko-KR" sz="2400" b="0" i="1" u="none" strike="noStrike" kern="1200" cap="none" spc="0" normalizeH="0" baseline="0" noProof="0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rPr>
                <a:t>d’Arezzo</a:t>
              </a:r>
              <a:endParaRPr kumimoji="0" lang="ko-KR" altLang="en-US" sz="2400" b="0" i="1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</p:grpSp>
      <p:sp>
        <p:nvSpPr>
          <p:cNvPr id="5" name="사각형: 둥근 모서리 4"/>
          <p:cNvSpPr/>
          <p:nvPr/>
        </p:nvSpPr>
        <p:spPr>
          <a:xfrm>
            <a:off x="1187624" y="2627766"/>
            <a:ext cx="2520280" cy="3600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성 요한 찬가 </a:t>
            </a:r>
            <a:r>
              <a:rPr lang="en-US" altLang="ko-KR" sz="160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en-US" altLang="ko-KR" sz="1600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Ut</a:t>
            </a:r>
            <a:r>
              <a:rPr lang="en-US" altLang="ko-KR" sz="160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en-US" altLang="ko-KR" sz="1600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Queant</a:t>
            </a:r>
            <a:r>
              <a:rPr lang="en-US" altLang="ko-KR" sz="160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en-US" altLang="ko-KR" sz="1600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laxis</a:t>
            </a:r>
            <a:r>
              <a:rPr lang="en-US" altLang="ko-KR" sz="1600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endParaRPr lang="ko-KR" altLang="en-US" sz="1600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9867557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-99392"/>
            <a:ext cx="3946335" cy="246531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TextBox 12"/>
          <p:cNvSpPr txBox="1"/>
          <p:nvPr/>
        </p:nvSpPr>
        <p:spPr>
          <a:xfrm>
            <a:off x="36004" y="967087"/>
            <a:ext cx="9144000" cy="1093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르네상스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2060848"/>
            <a:ext cx="7128792" cy="388843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2444403"/>
            <a:ext cx="640871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르네상스 음악은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15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세기경의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부르고뉴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악파로부터 본격적으로 시작 되었다고 할 수 있는데  프랑스적인 전통 속에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영국적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특징을 조화시킨 새로운 음악 양식을 정착시켰다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도와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도가 주를 이룬 프랑스 음악과는 달리 영국의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도와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도의 병행 화음 진행이 전해지며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포부르동이라고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하는 즉흥연주 기법이 크게 유행하였으며 미사와 샹송이 각각 종교음악과 세속음악의 가장 중요한 장르가 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15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중반부터 약 백 년간 유럽음악을 지배했던 플랑드르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악파는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가사선택이 자유로운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모테트에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더 큰 관심을 가졌으며 체계적인 모방으로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균형잡힌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성부의 이상을 잘 보여준다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3917932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854470"/>
            <a:ext cx="3272936" cy="474156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" name="그룹 11"/>
          <p:cNvGrpSpPr/>
          <p:nvPr/>
        </p:nvGrpSpPr>
        <p:grpSpPr>
          <a:xfrm>
            <a:off x="3365403" y="951988"/>
            <a:ext cx="6243007" cy="584774"/>
            <a:chOff x="6012160" y="3687415"/>
            <a:chExt cx="6243007" cy="461588"/>
          </a:xfrm>
        </p:grpSpPr>
        <p:sp>
          <p:nvSpPr>
            <p:cNvPr id="7" name="TextBox 6"/>
            <p:cNvSpPr txBox="1"/>
            <p:nvPr/>
          </p:nvSpPr>
          <p:spPr>
            <a:xfrm>
              <a:off x="6012160" y="3687415"/>
              <a:ext cx="3960440" cy="46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32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조스캥</a:t>
              </a:r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 데 </a:t>
              </a:r>
              <a:r>
                <a:rPr lang="ko-KR" altLang="en-US" sz="32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프레</a:t>
              </a:r>
              <a:endParaRPr kumimoji="0" lang="ko-KR" altLang="en-US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itchFamily="50" charset="-127"/>
                <a:ea typeface="나눔바른펜" pitchFamily="50" charset="-127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94727" y="3778041"/>
              <a:ext cx="3960440" cy="36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400" i="1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나눔명조"/>
                  <a:ea typeface="나눔명조"/>
                </a:rPr>
                <a:t>Josquin</a:t>
              </a:r>
              <a:r>
                <a: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나눔명조"/>
                  <a:ea typeface="나눔명조"/>
                </a:rPr>
                <a:t> 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나눔명조"/>
                  <a:ea typeface="나눔명조"/>
                </a:rPr>
                <a:t>des </a:t>
              </a:r>
              <a:r>
                <a:rPr lang="en-US" altLang="ko-KR" sz="2400" i="1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나눔명조"/>
                  <a:ea typeface="나눔명조"/>
                </a:rPr>
                <a:t>Prez</a:t>
              </a:r>
              <a:endParaRPr kumimoji="0" lang="ko-KR" altLang="en-US" sz="2400" b="0" i="1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365403" y="2276872"/>
            <a:ext cx="446449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프랑스 태생의 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조스캥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데 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프레는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플랑드르 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악파의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대표적인 작곡가로 루이 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12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세의 프랑스 궁정에서 활동했다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독창적인 선율의 미사곡과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음과 가사가 일치하는 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모테트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간결한 카논 형식의 샹송 등 다양하고 참신한 기법들을 많이 사용했는데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이러한 기법들의 단순한 사용에 그치지 않고 예술적으로 매우 아름다운 곡들을 만들어 냈다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2987824" y="4725142"/>
            <a:ext cx="5544616" cy="832155"/>
            <a:chOff x="2163382" y="3684885"/>
            <a:chExt cx="5544616" cy="796839"/>
          </a:xfrm>
        </p:grpSpPr>
        <p:sp>
          <p:nvSpPr>
            <p:cNvPr id="29" name="TextBox 28"/>
            <p:cNvSpPr txBox="1"/>
            <p:nvPr/>
          </p:nvSpPr>
          <p:spPr>
            <a:xfrm>
              <a:off x="2163382" y="3684885"/>
              <a:ext cx="3056689" cy="353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kern="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  <a:r>
                <a:rPr lang="ko-KR" altLang="en-US" kern="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성부를 위한 </a:t>
              </a:r>
              <a:r>
                <a:rPr lang="ko-KR" altLang="en-US" kern="0" dirty="0" err="1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모테트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  <a:hlinkClick r:id="rId4"/>
              </a:endParaRPr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3603542" y="4098595"/>
              <a:ext cx="4104456" cy="383129"/>
              <a:chOff x="-716938" y="5081713"/>
              <a:chExt cx="4104456" cy="34581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-716938" y="5081713"/>
                <a:ext cx="4104456" cy="345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‘</a:t>
                </a:r>
                <a:r>
                  <a:rPr kumimoji="0" lang="ko-KR" altLang="en-US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압살롬</a:t>
                </a:r>
                <a:r>
                  <a:rPr kumimoji="0" lang="en-US" altLang="ko-KR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, </a:t>
                </a:r>
                <a:r>
                  <a:rPr kumimoji="0" lang="ko-KR" altLang="en-US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내 아들</a:t>
                </a:r>
                <a:r>
                  <a:rPr kumimoji="0" lang="en-US" altLang="ko-KR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’</a:t>
                </a:r>
                <a:endParaRPr kumimoji="0" lang="en-US" altLang="ko-KR" sz="2000" b="1" i="0" u="none" strike="noStrike" kern="0" cap="none" spc="50" normalizeH="0" baseline="0" noProof="0" dirty="0">
                  <a:ln w="9525" cmpd="sng">
                    <a:solidFill>
                      <a:srgbClr val="4F81BD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rgbClr val="4F81BD">
                        <a:alpha val="40000"/>
                      </a:srgbClr>
                    </a:glo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  <a:hlinkClick r:id="rId4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1155270" y="5134915"/>
                <a:ext cx="1662635" cy="2926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1" u="none" strike="noStrike" kern="1200" cap="none" spc="0" normalizeH="0" baseline="0" noProof="0" dirty="0" err="1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Abasalon</a:t>
                </a:r>
                <a:r>
                  <a:rPr kumimoji="0" lang="en-US" altLang="ko-KR" sz="16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, </a:t>
                </a:r>
                <a:r>
                  <a:rPr kumimoji="0" lang="en-US" altLang="ko-KR" sz="1600" b="0" i="1" u="none" strike="noStrike" kern="1200" cap="none" spc="0" normalizeH="0" baseline="0" noProof="0" dirty="0" err="1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fili</a:t>
                </a:r>
                <a:r>
                  <a:rPr kumimoji="0" lang="en-US" altLang="ko-KR" sz="16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 mi</a:t>
                </a:r>
                <a:endParaRPr kumimoji="0" lang="ko-KR" altLang="en-US" sz="16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1006835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32000">
              <a:schemeClr val="accent6">
                <a:lumMod val="95000"/>
                <a:lumOff val="5000"/>
              </a:schemeClr>
            </a:gs>
            <a:gs pos="71000">
              <a:schemeClr val="accent6">
                <a:lumMod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387424"/>
            <a:ext cx="3816424" cy="243297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TextBox 12"/>
          <p:cNvSpPr txBox="1"/>
          <p:nvPr/>
        </p:nvSpPr>
        <p:spPr>
          <a:xfrm>
            <a:off x="36004" y="679055"/>
            <a:ext cx="9144000" cy="1093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르네상스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772816"/>
            <a:ext cx="7128792" cy="4176464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2061387"/>
            <a:ext cx="6408712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세기에는 음악의 중심이 점차로 이탈리아로 옮겨졌는데 베네치아와 로마를 중심으로 발전했다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로마가 종교음악을 현저히 발전시킨 데 반해 베네치아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악파는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반음계의 자유로운 사용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독립된 기악곡 형식의 확립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화려한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중합창의 활용 등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17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세기의 바로크 음악으로 이끄는 그 당시의 가장 진보적인 경향을 대표했다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이탈리아에서는 미사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모테트를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비롯하여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마드리갈이라고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하는 세속 합창곡이 번성하였고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그와 동시에 기악음악도 놀라운 발전을 했는데 아래와 같이 네 개의 범주로 나눌 수 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189501"/>
              </p:ext>
            </p:extLst>
          </p:nvPr>
        </p:nvGraphicFramePr>
        <p:xfrm>
          <a:off x="1560004" y="4458755"/>
          <a:ext cx="6096000" cy="1102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{10A1B5D5-9B99-4C35-A422-299274C87663}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110105737"/>
                    </a:ext>
                  </a:extLst>
                </a:gridCol>
                <a:gridCol w="1704020">
                  <a:extLst>
                    <a:ext uri="{9D8B030D-6E8A-4147-A177-3AD203B41FA5}">
                      <a16:colId xmlns:a16="http://schemas.microsoft.com/office/drawing/2014/main" val="18307254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16303254"/>
                    </a:ext>
                  </a:extLst>
                </a:gridCol>
                <a:gridCol w="1931876">
                  <a:extLst>
                    <a:ext uri="{9D8B030D-6E8A-4147-A177-3AD203B41FA5}">
                      <a16:colId xmlns:a16="http://schemas.microsoft.com/office/drawing/2014/main" val="1648097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성악모델로 </a:t>
                      </a:r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부터</a:t>
                      </a:r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유래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즉흥양식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춤곡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변주곡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994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모테트→리체르카레</a:t>
                      </a:r>
                      <a:endParaRPr lang="en-US" altLang="ko-KR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샹송→칸초나</a:t>
                      </a:r>
                      <a:endParaRPr lang="ko-KR" altLang="en-US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오르간 전주곡</a:t>
                      </a:r>
                      <a:endParaRPr lang="en-US" altLang="ko-KR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리체르카레</a:t>
                      </a:r>
                      <a:endParaRPr lang="en-US" altLang="ko-KR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판타지아</a:t>
                      </a:r>
                      <a:r>
                        <a:rPr lang="en-US" altLang="ko-KR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토카타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파반느</a:t>
                      </a:r>
                      <a:endParaRPr lang="en-US" altLang="ko-KR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갈리아드</a:t>
                      </a:r>
                      <a:endParaRPr lang="ko-KR" altLang="en-US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정선율 변주곡</a:t>
                      </a:r>
                      <a:r>
                        <a:rPr lang="en-US" altLang="ko-KR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디페렌시아</a:t>
                      </a:r>
                      <a:r>
                        <a:rPr lang="en-US" altLang="ko-KR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주제와 변주</a:t>
                      </a:r>
                      <a:endParaRPr lang="en-US" altLang="ko-KR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헥사코드</a:t>
                      </a:r>
                      <a:r>
                        <a:rPr lang="ko-KR" altLang="en-US" sz="140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변주곡</a:t>
                      </a:r>
                      <a:endParaRPr lang="en-US" altLang="ko-KR" sz="140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9063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1625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5679" y="607286"/>
            <a:ext cx="3983717" cy="5137620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그룹 11"/>
          <p:cNvGrpSpPr/>
          <p:nvPr/>
        </p:nvGrpSpPr>
        <p:grpSpPr>
          <a:xfrm>
            <a:off x="1308422" y="1076008"/>
            <a:ext cx="4691286" cy="940458"/>
            <a:chOff x="5979705" y="3687415"/>
            <a:chExt cx="4691286" cy="742345"/>
          </a:xfrm>
        </p:grpSpPr>
        <p:sp>
          <p:nvSpPr>
            <p:cNvPr id="7" name="TextBox 6"/>
            <p:cNvSpPr txBox="1"/>
            <p:nvPr/>
          </p:nvSpPr>
          <p:spPr>
            <a:xfrm>
              <a:off x="6012160" y="3687415"/>
              <a:ext cx="3960440" cy="46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200" b="0" i="0" u="none" strike="noStrike" kern="1200" cap="none" spc="0" normalizeH="0" baseline="0" noProof="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rPr>
                <a:t>팔레스트</a:t>
              </a:r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리나</a:t>
              </a:r>
              <a:endParaRPr kumimoji="0" lang="ko-KR" altLang="en-US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itchFamily="50" charset="-127"/>
                <a:ea typeface="나눔바른펜" pitchFamily="50" charset="-127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79705" y="4065347"/>
              <a:ext cx="4691286" cy="364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uLnTx/>
                  <a:uFillTx/>
                  <a:latin typeface="나눔명조"/>
                  <a:ea typeface="나눔명조"/>
                  <a:cs typeface="+mn-cs"/>
                </a:rPr>
                <a:t>Giovanni </a:t>
              </a:r>
              <a:r>
                <a:rPr kumimoji="0" lang="en-US" altLang="ko-KR" sz="2400" b="0" i="1" u="none" strike="noStrike" kern="1200" cap="none" spc="0" normalizeH="0" baseline="0" noProof="0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uLnTx/>
                  <a:uFillTx/>
                  <a:latin typeface="나눔명조"/>
                  <a:ea typeface="나눔명조"/>
                  <a:cs typeface="+mn-cs"/>
                </a:rPr>
                <a:t>Pierluigi</a:t>
              </a:r>
              <a:r>
                <a:rPr kumimoji="0" lang="en-US" altLang="ko-KR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uLnTx/>
                  <a:uFillTx/>
                  <a:latin typeface="나눔명조"/>
                  <a:ea typeface="나눔명조"/>
                  <a:cs typeface="+mn-cs"/>
                </a:rPr>
                <a:t> da Palestrina</a:t>
              </a:r>
              <a:endParaRPr kumimoji="0" lang="ko-KR" altLang="en-US" sz="2400" b="0" i="1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나눔명조"/>
                <a:ea typeface="나눔명조"/>
                <a:cs typeface="+mn-cs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1292195" y="2651409"/>
            <a:ext cx="50548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로마 교황청의 음악 감독으로 활동하였으며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교회 음악의 정수로서 무반주 합창인 아카펠라 양식을 확립 시켰다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가사를 낭송하는 기법을 쓰면서 다성음악에 세련미를 더한 흐르는 듯한 가락과 안정된 소리는 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 err="1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팔레스트리나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양식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이라고 불리며 교회음악의 전성기를 이끌었다</a:t>
            </a:r>
            <a:r>
              <a:rPr lang="en-US" altLang="ko-KR" sz="1400" dirty="0">
                <a:solidFill>
                  <a:prstClr val="white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308422" y="4671348"/>
            <a:ext cx="4622801" cy="597874"/>
            <a:chOff x="3603542" y="4098596"/>
            <a:chExt cx="4622801" cy="572501"/>
          </a:xfrm>
        </p:grpSpPr>
        <p:sp>
          <p:nvSpPr>
            <p:cNvPr id="17" name="TextBox 16"/>
            <p:cNvSpPr txBox="1"/>
            <p:nvPr/>
          </p:nvSpPr>
          <p:spPr>
            <a:xfrm>
              <a:off x="6076823" y="4143172"/>
              <a:ext cx="8640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중에서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3603542" y="4098596"/>
              <a:ext cx="4622801" cy="572501"/>
              <a:chOff x="-716938" y="5081713"/>
              <a:chExt cx="4622801" cy="516736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-716938" y="5081713"/>
                <a:ext cx="4104456" cy="345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‘</a:t>
                </a:r>
                <a:r>
                  <a:rPr lang="ko-KR" altLang="en-US" sz="2000" b="1" kern="0" spc="5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교황 </a:t>
                </a:r>
                <a:r>
                  <a:rPr lang="ko-KR" altLang="en-US" sz="2000" b="1" kern="0" spc="50" dirty="0" err="1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마르첼로의</a:t>
                </a:r>
                <a:r>
                  <a:rPr lang="ko-KR" altLang="en-US" sz="2000" b="1" kern="0" spc="5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미사</a:t>
                </a:r>
                <a:r>
                  <a:rPr kumimoji="0" lang="en-US" altLang="ko-KR" sz="2000" b="1" i="0" u="none" strike="noStrike" kern="0" cap="none" spc="50" normalizeH="0" baseline="0" noProof="0" dirty="0">
                    <a:ln w="9525" cmpd="sng">
                      <a:solidFill>
                        <a:srgbClr val="4F81BD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rgbClr val="4F81BD">
                          <a:alpha val="40000"/>
                        </a:srgb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’</a:t>
                </a:r>
                <a:endParaRPr kumimoji="0" lang="en-US" altLang="ko-KR" sz="2000" b="1" i="0" u="none" strike="noStrike" kern="0" cap="none" spc="50" normalizeH="0" baseline="0" noProof="0" dirty="0">
                  <a:ln w="9525" cmpd="sng">
                    <a:solidFill>
                      <a:srgbClr val="4F81BD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rgbClr val="4F81BD">
                        <a:alpha val="40000"/>
                      </a:srgbClr>
                    </a:glo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  <a:hlinkClick r:id="rId4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243502" y="5305841"/>
                <a:ext cx="662361" cy="2926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rPr>
                  <a:t>Kyrie</a:t>
                </a:r>
                <a:endParaRPr kumimoji="0" lang="ko-KR" altLang="en-US" sz="16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4425525" y="4871401"/>
            <a:ext cx="987353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50" normalizeH="0" baseline="0" noProof="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‘</a:t>
            </a:r>
            <a:r>
              <a:rPr lang="ko-KR" altLang="en-US" sz="2000" b="1" kern="0" spc="50" dirty="0" err="1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키리에</a:t>
            </a:r>
            <a:r>
              <a:rPr kumimoji="0" lang="en-US" altLang="ko-KR" sz="2000" b="1" i="0" u="none" strike="noStrike" kern="0" cap="none" spc="50" normalizeH="0" baseline="0" noProof="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’</a:t>
            </a:r>
            <a:endParaRPr kumimoji="0" lang="en-US" altLang="ko-KR" sz="2000" b="1" i="0" u="none" strike="noStrike" kern="0" cap="none" spc="50" normalizeH="0" baseline="0" noProof="0" dirty="0">
              <a:ln w="9525" cmpd="sng">
                <a:solidFill>
                  <a:srgbClr val="4F81BD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  <a:hlinkClick r:id="rId4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663323" y="5012012"/>
            <a:ext cx="21034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나눔명조"/>
                <a:ea typeface="나눔명조"/>
              </a:rPr>
              <a:t>Missa</a:t>
            </a:r>
            <a:r>
              <a:rPr lang="en-US" altLang="ko-KR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나눔명조"/>
                <a:ea typeface="나눔명조"/>
              </a:rPr>
              <a:t> </a:t>
            </a:r>
            <a:r>
              <a:rPr lang="en-US" altLang="ko-KR" sz="16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나눔명조"/>
                <a:ea typeface="나눔명조"/>
              </a:rPr>
              <a:t>Papae</a:t>
            </a:r>
            <a:r>
              <a:rPr lang="en-US" altLang="ko-KR" sz="16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나눔명조"/>
                <a:ea typeface="나눔명조"/>
              </a:rPr>
              <a:t> </a:t>
            </a:r>
            <a:r>
              <a:rPr lang="en-US" altLang="ko-KR" sz="1600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나눔명조"/>
                <a:ea typeface="나눔명조"/>
              </a:rPr>
              <a:t>Marcelli</a:t>
            </a:r>
            <a:endParaRPr kumimoji="0" lang="ko-KR" altLang="en-US" sz="1600" b="0" i="1" u="none" strike="noStrike" kern="1200" cap="none" spc="0" normalizeH="0" baseline="0" noProof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uLnTx/>
              <a:uFillTx/>
              <a:latin typeface="나눔명조"/>
              <a:ea typeface="나눔명조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36923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68000">
              <a:srgbClr val="7C2E2C"/>
            </a:gs>
            <a:gs pos="26000">
              <a:srgbClr val="DC9E9C"/>
            </a:gs>
            <a:gs pos="5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76470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바로크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844824"/>
            <a:ext cx="7128792" cy="424847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2148852"/>
            <a:ext cx="6408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바로크란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일그러진 진주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를 뜻하는 말이다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용어는 건축과 미술에 사용되던 말로 후에 음악에도 적용되었다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바로크 시대는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1600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년대부터 바흐가 타계한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1750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 사이를 말하며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시기는 절대군주의 시대로 음악의 중심이 교회에서 궁정이나 귀족으로 옮겨지던 때이다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그리스 연극의 부흥으로 오페라가 탄생했고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교회선법보다는 조성을 사용하는 음악이 작곡되었다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통주저음을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많이 사용했으며 악기의 개량으로 기악곡의 형태도 더욱 다양해 졌다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주요 작곡가는 바흐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헨델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비발디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라모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등이 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988878"/>
              </p:ext>
            </p:extLst>
          </p:nvPr>
        </p:nvGraphicFramePr>
        <p:xfrm>
          <a:off x="1560004" y="4281264"/>
          <a:ext cx="6096000" cy="152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7740">
                  <a:extLst>
                    <a:ext uri="{9D8B030D-6E8A-4147-A177-3AD203B41FA5}">
                      <a16:colId xmlns:a16="http://schemas.microsoft.com/office/drawing/2014/main" val="81112430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3036054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785036003"/>
                    </a:ext>
                  </a:extLst>
                </a:gridCol>
                <a:gridCol w="3264024">
                  <a:extLst>
                    <a:ext uri="{9D8B030D-6E8A-4147-A177-3AD203B41FA5}">
                      <a16:colId xmlns:a16="http://schemas.microsoft.com/office/drawing/2014/main" val="4166357378"/>
                    </a:ext>
                  </a:extLst>
                </a:gridCol>
              </a:tblGrid>
              <a:tr h="2896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성악곡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기악곡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09053"/>
                  </a:ext>
                </a:extLst>
              </a:tr>
              <a:tr h="28565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오페라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건반악기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토카타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푸가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코랄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프렐류드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변주곡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파싸칼리아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샤콘느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모음곡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1700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년 이후의 소나타 등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  <a:endParaRPr lang="ko-KR" altLang="en-US" sz="1400" b="0" dirty="0">
                        <a:effectLst/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2575375"/>
                  </a:ext>
                </a:extLst>
              </a:tr>
              <a:tr h="28565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오라토리오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46820"/>
                  </a:ext>
                </a:extLst>
              </a:tr>
              <a:tr h="2896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칸타타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교회 칸타타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기악합주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소나타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교회소나타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), 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모음곡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(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실내소나타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), 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신포니아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 err="1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우베르뛰르</a:t>
                      </a:r>
                      <a:r>
                        <a:rPr lang="en-US" altLang="ko-KR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협주곡 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4693163"/>
                  </a:ext>
                </a:extLst>
              </a:tr>
              <a:tr h="28961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effectLst/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세속 칸타타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65194"/>
                  </a:ext>
                </a:extLst>
              </a:tr>
            </a:tbl>
          </a:graphicData>
        </a:graphic>
      </p:graphicFrame>
      <p:pic>
        <p:nvPicPr>
          <p:cNvPr id="7" name="그림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-492218"/>
            <a:ext cx="3664113" cy="2938006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35202243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2000">
              <a:srgbClr val="FFDC6D"/>
            </a:gs>
            <a:gs pos="25000">
              <a:schemeClr val="accent3">
                <a:lumMod val="95000"/>
                <a:lumOff val="5000"/>
              </a:schemeClr>
            </a:gs>
            <a:gs pos="0">
              <a:schemeClr val="accent3">
                <a:lumMod val="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33265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고전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484784"/>
            <a:ext cx="7128792" cy="460851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1722581"/>
            <a:ext cx="64087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18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세기의 음악적 흐름의 바탕을 이루는 철학적 사조는 계몽주의이다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세속적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회의적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경험주의적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실제적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자유와 평등지향적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진보적인 계몽주의 이론은 주로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루소에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의해 고전시대의 음악에 영향을 미쳤다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18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세기는 범세계적이고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인본주의적인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당시의 사상을 바탕으로 예술가들의 국적을 초월한 활발한 교류와 더불어 예술과 학문의 대중화를 이루었다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1720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년경 부터 시작된 전고전주의 시기는 로코코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(Rococo)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와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감정과다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Empfindsamer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Stil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양식으로 대표 되는데 이 두 양식은 서로 결합하여 고전시대의 음악에 완전히 흡수 되었다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4293096"/>
            <a:ext cx="4563137" cy="3042091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278682"/>
              </p:ext>
            </p:extLst>
          </p:nvPr>
        </p:nvGraphicFramePr>
        <p:xfrm>
          <a:off x="1560004" y="4399831"/>
          <a:ext cx="6096000" cy="134452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09294192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801524140"/>
                    </a:ext>
                  </a:extLst>
                </a:gridCol>
              </a:tblGrid>
              <a:tr h="3511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로코코 양식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감정과다 양식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307606"/>
                  </a:ext>
                </a:extLst>
              </a:tr>
              <a:tr h="9933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프랑스 궁정이나 귀족들을 중심으로 발전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‘</a:t>
                      </a:r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갈랑트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양식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’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이라고도 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우아함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쉬움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재치 있음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세련됨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화려함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바로크의 장식성에 장대함을 뺀 것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독일 중산층을 중심으로 발전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‘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부르주아 양식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’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이라고도 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평이함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검소함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화려하지 않으면서 감정적인 특성을 가짐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4692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611912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1000">
              <a:schemeClr val="accent1">
                <a:lumMod val="40000"/>
                <a:lumOff val="60000"/>
              </a:schemeClr>
            </a:gs>
            <a:gs pos="35000">
              <a:schemeClr val="accent1">
                <a:lumMod val="95000"/>
                <a:lumOff val="5000"/>
              </a:schemeClr>
            </a:gs>
            <a:gs pos="74000">
              <a:schemeClr val="accent1">
                <a:lumMod val="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40466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낭만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604993"/>
            <a:ext cx="7128792" cy="4344287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7" name="그림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738" y="3212976"/>
            <a:ext cx="3127324" cy="4004909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1" name="TextBox 10"/>
          <p:cNvSpPr txBox="1"/>
          <p:nvPr/>
        </p:nvSpPr>
        <p:spPr>
          <a:xfrm>
            <a:off x="1403648" y="1901177"/>
            <a:ext cx="6408712" cy="3616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낭만주의 예술의 사조는 멀리 있음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기이함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경계 없음으로 정의할 수 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질서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균형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명료함 등의 고전적 이상과는 대조적으로 자유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열정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그리고 무한에의 추구를 통해 동경과 갈망의 정신에 휩싸여 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이상적인 형태의 낭만적 예술은 기악음악이라는 전제 하에 문학과 결합하여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예술가곡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이라는 장르를 탄생 시켰고 더 나아가 가사가 없는 시적 음악에 해당하는 성격소품들을 생산 했으며 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이야기와 음악을 결합시킨 표제음악을 낳기에 이른다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낭만주의 음악은 리듬보다 멜로디를 중시하며 고전적 형식보다는 현란한 에피소드의 연속을 선호 했으며 화성적 기법과 악기의 음색이 매우 발달 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낭만주의 첫 작곡가로 꼽는 슈베르트를 비롯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멘델스존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슈만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쇼팽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베를리오즈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리스트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브람스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베르디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바그너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차이코프스키 등의 작곡가들이 대표적이며 후기 낭만주의 작곡가로는 말러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볼프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R.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슈트라우스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라흐마니노프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등이 있다</a:t>
            </a:r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8679171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26000">
              <a:schemeClr val="accent2">
                <a:lumMod val="40000"/>
                <a:lumOff val="60000"/>
              </a:schemeClr>
            </a:gs>
            <a:gs pos="93000">
              <a:srgbClr val="C05350"/>
            </a:gs>
            <a:gs pos="54000">
              <a:schemeClr val="accent2">
                <a:lumMod val="60000"/>
                <a:lumOff val="4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액자 13">
            <a:hlinkClick r:id="rId2"/>
          </p:cNvPr>
          <p:cNvSpPr/>
          <p:nvPr/>
        </p:nvSpPr>
        <p:spPr>
          <a:xfrm>
            <a:off x="1043608" y="1772816"/>
            <a:ext cx="7128792" cy="4176464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2061387"/>
            <a:ext cx="6336704" cy="3616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프랑스의 가장 위대한 작곡가 중 한사람으로서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20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음악에 강력한 영향을 준 </a:t>
            </a:r>
            <a:r>
              <a:rPr lang="ko-KR" altLang="en-US" sz="1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드뷔시의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양식을 가리켜 인상주의라고 한다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‘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인상주의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라는 용어는 </a:t>
            </a:r>
            <a:r>
              <a:rPr lang="ko-KR" altLang="en-US" sz="1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클로드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모네의 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인상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해돋이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라는 그림을 어느 평론가가 혹평한 데서 유래 되었다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인상주의 음악은 낭만주의 표제 음악의 연장선상에 있으나 줄거리를 직접적으로 말해주지 않고 어떤 순간적인 느낌이나 분위기를 은근한 암시와 불명료한 상징으로 표현 한다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당대의 시인과 화가들과 가까이 교류 했던 </a:t>
            </a:r>
            <a:r>
              <a:rPr lang="ko-KR" altLang="en-US" sz="1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드뷔시는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독창적인 리듬과 색채적인 화성을 사용하여 음악의 시적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회화적 표현이라는 새로운 지평을 열었다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드뷔시와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함께 인상주의 음악의 중요한 작곡가는 라벨이다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라벨은 인상주의적 기교들을 채택하면서도 깨끗한 선율 윤곽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뚜렷한 리듬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고전적인 형식적 구조를 고수 했으며 복잡한 화성과 고도로 세련된 관현악법은 라벨의 뛰어난 음악적 색채 감각을 잘 보여준다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082" y="-603448"/>
            <a:ext cx="4173460" cy="3148283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>
            <a:hlinkClick r:id="rId4"/>
          </p:cNvPr>
          <p:cNvSpPr txBox="1"/>
          <p:nvPr/>
        </p:nvSpPr>
        <p:spPr>
          <a:xfrm>
            <a:off x="0" y="67905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인상주의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321914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649" y="4863928"/>
            <a:ext cx="1508576" cy="21912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39" y="765249"/>
            <a:ext cx="3419872" cy="1923678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4166" y="1806709"/>
            <a:ext cx="4076293" cy="3057219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3" name="Picture 2" descr="C:\Documents and Settings\nhn\바탕 화면\이미지소스\갤러리\507px-Girl_with_a_Pearl_Earring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lum bright="-6000"/>
          </a:blip>
          <a:stretch>
            <a:fillRect/>
          </a:stretch>
        </p:blipFill>
        <p:spPr bwMode="auto">
          <a:xfrm>
            <a:off x="32048" y="1777460"/>
            <a:ext cx="2727273" cy="367159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3" name="그룹 2"/>
          <p:cNvGrpSpPr/>
          <p:nvPr/>
        </p:nvGrpSpPr>
        <p:grpSpPr>
          <a:xfrm>
            <a:off x="323528" y="332656"/>
            <a:ext cx="3961567" cy="1682614"/>
            <a:chOff x="2555776" y="1272068"/>
            <a:chExt cx="3961567" cy="1682614"/>
          </a:xfrm>
        </p:grpSpPr>
        <p:grpSp>
          <p:nvGrpSpPr>
            <p:cNvPr id="15" name="그룹 14"/>
            <p:cNvGrpSpPr/>
            <p:nvPr/>
          </p:nvGrpSpPr>
          <p:grpSpPr>
            <a:xfrm>
              <a:off x="2555776" y="1992311"/>
              <a:ext cx="3056689" cy="962371"/>
              <a:chOff x="1659326" y="4799877"/>
              <a:chExt cx="3056689" cy="921528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1659326" y="4799877"/>
                <a:ext cx="3056689" cy="353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전주곡집 제</a:t>
                </a:r>
                <a:r>
                  <a:rPr lang="en-US" altLang="ko-KR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</a:t>
                </a:r>
                <a:r>
                  <a:rPr lang="ko-KR" altLang="en-US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권 중에서</a:t>
                </a:r>
                <a:endPara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  <a:hlinkClick r:id="rId9"/>
                </a:endParaRPr>
              </a:p>
            </p:txBody>
          </p:sp>
          <p:grpSp>
            <p:nvGrpSpPr>
              <p:cNvPr id="18" name="그룹 17"/>
              <p:cNvGrpSpPr/>
              <p:nvPr/>
            </p:nvGrpSpPr>
            <p:grpSpPr>
              <a:xfrm>
                <a:off x="1659326" y="5140031"/>
                <a:ext cx="2095549" cy="581374"/>
                <a:chOff x="-2661154" y="6021709"/>
                <a:chExt cx="2095549" cy="524745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-2661154" y="6021709"/>
                  <a:ext cx="1584176" cy="452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2800" b="1" kern="0" dirty="0">
                      <a:ln w="6600">
                        <a:solidFill>
                          <a:schemeClr val="accent2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dist="38100" dir="2700000" algn="tl" rotWithShape="0">
                          <a:schemeClr val="accent2"/>
                        </a:outerShd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불꽃</a:t>
                  </a:r>
                  <a:endParaRPr kumimoji="0" lang="en-US" altLang="ko-KR" sz="2800" b="1" i="0" u="none" strike="noStrike" kern="0" normalizeH="0" baseline="0" noProof="0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  <a:hlinkClick r:id="rId9"/>
                  </a:endParaRPr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-2013437" y="6253846"/>
                  <a:ext cx="1447832" cy="29260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lang="en-US" altLang="ko-KR" sz="1600" i="1" dirty="0" err="1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</a:rPr>
                    <a:t>Feux</a:t>
                  </a:r>
                  <a:r>
                    <a:rPr lang="en-US" altLang="ko-KR" sz="1600" i="1" dirty="0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</a:rPr>
                    <a:t> </a:t>
                  </a:r>
                  <a:r>
                    <a:rPr lang="en-US" altLang="ko-KR" sz="1600" i="1" dirty="0" err="1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</a:rPr>
                    <a:t>d'artifice</a:t>
                  </a:r>
                  <a:endParaRPr kumimoji="0" lang="ko-KR" altLang="en-US" sz="16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endParaRPr>
                </a:p>
              </p:txBody>
            </p:sp>
          </p:grpSp>
        </p:grpSp>
        <p:grpSp>
          <p:nvGrpSpPr>
            <p:cNvPr id="24" name="그룹 11"/>
            <p:cNvGrpSpPr/>
            <p:nvPr/>
          </p:nvGrpSpPr>
          <p:grpSpPr>
            <a:xfrm>
              <a:off x="2556903" y="1272068"/>
              <a:ext cx="3960440" cy="853643"/>
              <a:chOff x="6012160" y="3687415"/>
              <a:chExt cx="3960440" cy="853643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6012160" y="3687415"/>
                <a:ext cx="39604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 err="1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드뷔시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516216" y="4079393"/>
                <a:ext cx="23762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Claude Debussy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27" name="그룹 26"/>
          <p:cNvGrpSpPr/>
          <p:nvPr/>
        </p:nvGrpSpPr>
        <p:grpSpPr>
          <a:xfrm>
            <a:off x="5868144" y="4437112"/>
            <a:ext cx="3961567" cy="1820524"/>
            <a:chOff x="2555776" y="1272068"/>
            <a:chExt cx="3961567" cy="1820524"/>
          </a:xfrm>
        </p:grpSpPr>
        <p:grpSp>
          <p:nvGrpSpPr>
            <p:cNvPr id="28" name="그룹 27"/>
            <p:cNvGrpSpPr/>
            <p:nvPr/>
          </p:nvGrpSpPr>
          <p:grpSpPr>
            <a:xfrm>
              <a:off x="2555776" y="1992312"/>
              <a:ext cx="3672408" cy="1100280"/>
              <a:chOff x="1659326" y="4799877"/>
              <a:chExt cx="3672408" cy="1053584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659326" y="4799877"/>
                <a:ext cx="3056689" cy="353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‘</a:t>
                </a:r>
                <a:r>
                  <a:rPr lang="ko-KR" altLang="en-US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거울</a:t>
                </a:r>
                <a:r>
                  <a:rPr lang="en-US" altLang="ko-KR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’</a:t>
                </a:r>
                <a:r>
                  <a:rPr lang="ko-KR" altLang="en-US" kern="0" dirty="0">
                    <a:solidFill>
                      <a:prstClr val="whit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중에서</a:t>
                </a:r>
                <a:endPara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  <a:hlinkClick r:id="rId9"/>
                </a:endParaRPr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1659326" y="5140031"/>
                <a:ext cx="3672408" cy="713430"/>
                <a:chOff x="-2661154" y="6021709"/>
                <a:chExt cx="3672408" cy="643938"/>
              </a:xfrm>
            </p:grpSpPr>
            <p:sp>
              <p:nvSpPr>
                <p:cNvPr id="34" name="TextBox 33"/>
                <p:cNvSpPr txBox="1"/>
                <p:nvPr/>
              </p:nvSpPr>
              <p:spPr>
                <a:xfrm>
                  <a:off x="-2661154" y="6021709"/>
                  <a:ext cx="3672408" cy="452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800" b="1" i="0" u="none" strike="noStrike" kern="0" normalizeH="0" baseline="0" noProof="0" dirty="0">
                      <a:ln w="6600">
                        <a:solidFill>
                          <a:schemeClr val="accent2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dist="38100" dir="2700000" algn="tl" rotWithShape="0">
                          <a:schemeClr val="accent2"/>
                        </a:outerShd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+mn-cs"/>
                    </a:rPr>
                    <a:t>어릿광대의 아침노래</a:t>
                  </a:r>
                  <a:endParaRPr kumimoji="0" lang="en-US" altLang="ko-KR" sz="2800" b="1" i="0" u="none" strike="noStrike" kern="0" normalizeH="0" baseline="0" noProof="0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  <a:hlinkClick r:id="rId9"/>
                  </a:endParaRPr>
                </a:p>
              </p:txBody>
            </p:sp>
            <p:sp>
              <p:nvSpPr>
                <p:cNvPr id="35" name="직사각형 34"/>
                <p:cNvSpPr/>
                <p:nvPr/>
              </p:nvSpPr>
              <p:spPr>
                <a:xfrm>
                  <a:off x="-2580642" y="6373039"/>
                  <a:ext cx="2207656" cy="29260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0" lang="en-US" altLang="ko-KR" sz="1600" b="0" i="1" u="none" strike="noStrike" kern="1200" cap="none" spc="0" normalizeH="0" baseline="0" noProof="0" dirty="0" err="1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  <a:effectLst/>
                      <a:uLnTx/>
                      <a:uFillTx/>
                      <a:latin typeface="나눔명조"/>
                      <a:ea typeface="나눔명조"/>
                      <a:cs typeface="+mn-cs"/>
                    </a:rPr>
                    <a:t>Alborada</a:t>
                  </a:r>
                  <a:r>
                    <a:rPr kumimoji="0" lang="en-US" altLang="ko-KR" sz="1600" b="0" i="1" u="none" strike="noStrike" kern="1200" cap="none" spc="0" normalizeH="0" baseline="0" noProof="0" dirty="0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  <a:effectLst/>
                      <a:uLnTx/>
                      <a:uFillTx/>
                      <a:latin typeface="나눔명조"/>
                      <a:ea typeface="나눔명조"/>
                      <a:cs typeface="+mn-cs"/>
                    </a:rPr>
                    <a:t> del </a:t>
                  </a:r>
                  <a:r>
                    <a:rPr kumimoji="0" lang="en-US" altLang="ko-KR" sz="1600" b="0" i="1" u="none" strike="noStrike" kern="1200" cap="none" spc="0" normalizeH="0" baseline="0" noProof="0" dirty="0" err="1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  <a:effectLst/>
                      <a:uLnTx/>
                      <a:uFillTx/>
                      <a:latin typeface="나눔명조"/>
                      <a:ea typeface="나눔명조"/>
                      <a:cs typeface="+mn-cs"/>
                    </a:rPr>
                    <a:t>Gracioso</a:t>
                  </a:r>
                  <a:endParaRPr kumimoji="0" lang="ko-KR" altLang="en-US" sz="16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나눔명조"/>
                    <a:ea typeface="나눔명조"/>
                    <a:cs typeface="+mn-cs"/>
                  </a:endParaRPr>
                </a:p>
              </p:txBody>
            </p:sp>
          </p:grpSp>
        </p:grpSp>
        <p:grpSp>
          <p:nvGrpSpPr>
            <p:cNvPr id="29" name="그룹 11"/>
            <p:cNvGrpSpPr/>
            <p:nvPr/>
          </p:nvGrpSpPr>
          <p:grpSpPr>
            <a:xfrm>
              <a:off x="2556903" y="1272068"/>
              <a:ext cx="3960440" cy="853643"/>
              <a:chOff x="6012160" y="3687415"/>
              <a:chExt cx="3960440" cy="853643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6012160" y="3687415"/>
                <a:ext cx="39604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라벨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516216" y="4079393"/>
                <a:ext cx="23762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ea"/>
                  </a:rPr>
                  <a:t>Maurice Ravel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6271597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5000">
              <a:srgbClr val="1A2E46"/>
            </a:gs>
            <a:gs pos="37000">
              <a:srgbClr val="FFD85B"/>
            </a:gs>
            <a:gs pos="62000">
              <a:schemeClr val="accent1">
                <a:lumMod val="75000"/>
              </a:schemeClr>
            </a:gs>
            <a:gs pos="71000">
              <a:srgbClr val="1A2E4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531440"/>
            <a:ext cx="4390865" cy="658934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67905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20</a:t>
            </a:r>
            <a:r>
              <a:rPr lang="ko-KR" alt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세기 음악</a:t>
            </a:r>
            <a:endParaRPr lang="en-US" altLang="ko-K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>
            <a:hlinkClick r:id="rId4"/>
          </p:cNvPr>
          <p:cNvSpPr/>
          <p:nvPr/>
        </p:nvSpPr>
        <p:spPr>
          <a:xfrm>
            <a:off x="1043608" y="1772816"/>
            <a:ext cx="7128792" cy="4176464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006341"/>
              </p:ext>
            </p:extLst>
          </p:nvPr>
        </p:nvGraphicFramePr>
        <p:xfrm>
          <a:off x="1409818" y="2276872"/>
          <a:ext cx="6396371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393">
                  <a:extLst>
                    <a:ext uri="{9D8B030D-6E8A-4147-A177-3AD203B41FA5}">
                      <a16:colId xmlns:a16="http://schemas.microsoft.com/office/drawing/2014/main" val="1484470182"/>
                    </a:ext>
                  </a:extLst>
                </a:gridCol>
                <a:gridCol w="4080029">
                  <a:extLst>
                    <a:ext uri="{9D8B030D-6E8A-4147-A177-3AD203B41FA5}">
                      <a16:colId xmlns:a16="http://schemas.microsoft.com/office/drawing/2014/main" val="19043489"/>
                    </a:ext>
                  </a:extLst>
                </a:gridCol>
                <a:gridCol w="1195949">
                  <a:extLst>
                    <a:ext uri="{9D8B030D-6E8A-4147-A177-3AD203B41FA5}">
                      <a16:colId xmlns:a16="http://schemas.microsoft.com/office/drawing/2014/main" val="1841971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음악의 종류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특징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주요 작곡가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66786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원시주의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전통적인 기능 화성을 탈피하여 각 나라의 민족적 전통을 기초로 하여 만든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스트라빈스키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194701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표현주의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개개인의 성향과 주관적인 감정을 강하게 표현하는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쇤베르크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562353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음렬주의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12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음기법의 </a:t>
                      </a:r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음렬에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따라 작곡하는 </a:t>
                      </a:r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무조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쇤베르크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베르크</a:t>
                      </a:r>
                      <a:r>
                        <a:rPr lang="en-US" altLang="ko-KR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, </a:t>
                      </a:r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베베른</a:t>
                      </a:r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54505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총렬주의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음렬주의에서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발전된 형태로 음의 세기나 </a:t>
                      </a:r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음색등의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음악적 요소들을 배열하여 조합하는 </a:t>
                      </a:r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무주제</a:t>
                      </a:r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메시앙</a:t>
                      </a:r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459335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전자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다양한 전자 매체를 사용하여 새로운 소리를 만들어 내는 음악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latin typeface="나눔바른펜" panose="020B0503000000000000" pitchFamily="50" charset="-127"/>
                          <a:ea typeface="나눔바른펜" panose="020B0503000000000000" pitchFamily="50" charset="-127"/>
                        </a:rPr>
                        <a:t>슈톡하우젠</a:t>
                      </a:r>
                      <a:endParaRPr lang="ko-KR" altLang="en-US" sz="1400" dirty="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530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796008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5781</TotalTime>
  <Words>1284</Words>
  <Application>Microsoft Office PowerPoint</Application>
  <PresentationFormat>화면 슬라이드 쇼(4:3)</PresentationFormat>
  <Paragraphs>131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나눔명조</vt:lpstr>
      <vt:lpstr>Arial</vt:lpstr>
      <vt:lpstr>맑은 고딕</vt:lpstr>
      <vt:lpstr>나눔고딕</vt:lpstr>
      <vt:lpstr>나눔스퀘어</vt:lpstr>
      <vt:lpstr>나눔바른펜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581</cp:revision>
  <dcterms:created xsi:type="dcterms:W3CDTF">2011-09-07T16:56:40Z</dcterms:created>
  <dcterms:modified xsi:type="dcterms:W3CDTF">2017-05-30T15:15:04Z</dcterms:modified>
</cp:coreProperties>
</file>