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99" r:id="rId3"/>
    <p:sldId id="288" r:id="rId4"/>
    <p:sldId id="301" r:id="rId5"/>
    <p:sldId id="306" r:id="rId6"/>
    <p:sldId id="305" r:id="rId7"/>
    <p:sldId id="307" r:id="rId8"/>
    <p:sldId id="303" r:id="rId9"/>
    <p:sldId id="308" r:id="rId10"/>
    <p:sldId id="309" r:id="rId11"/>
    <p:sldId id="310" r:id="rId12"/>
    <p:sldId id="311" r:id="rId13"/>
    <p:sldId id="300" r:id="rId14"/>
    <p:sldId id="294" r:id="rId15"/>
    <p:sldId id="295" r:id="rId16"/>
    <p:sldId id="296" r:id="rId17"/>
    <p:sldId id="281" r:id="rId18"/>
    <p:sldId id="286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07DD3861-530B-411B-AD6C-0C387FFF2A31}">
          <p14:sldIdLst>
            <p14:sldId id="297"/>
            <p14:sldId id="299"/>
            <p14:sldId id="288"/>
            <p14:sldId id="301"/>
            <p14:sldId id="306"/>
            <p14:sldId id="305"/>
          </p14:sldIdLst>
        </p14:section>
        <p14:section name="제목 없는 구역" id="{1972E19E-F130-4D68-B163-AE35F242044C}">
          <p14:sldIdLst>
            <p14:sldId id="307"/>
            <p14:sldId id="303"/>
            <p14:sldId id="308"/>
            <p14:sldId id="309"/>
            <p14:sldId id="310"/>
            <p14:sldId id="311"/>
            <p14:sldId id="300"/>
            <p14:sldId id="294"/>
            <p14:sldId id="295"/>
            <p14:sldId id="296"/>
            <p14:sldId id="281"/>
            <p14:sldId id="28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2450" autoAdjust="0"/>
  </p:normalViewPr>
  <p:slideViewPr>
    <p:cSldViewPr>
      <p:cViewPr varScale="1">
        <p:scale>
          <a:sx n="99" d="100"/>
          <a:sy n="99" d="100"/>
        </p:scale>
        <p:origin x="-33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9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433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529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5312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71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009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872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963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726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48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249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752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0C218-D8E9-4D31-A1C5-D67C7D8763FE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EA72A-6204-433E-A6EE-377B904CE0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46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798577" y="1628800"/>
            <a:ext cx="7128792" cy="30243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13</a:t>
            </a:r>
            <a:r>
              <a:rPr lang="ko-KR" altLang="en-US" sz="44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주차 스트레스 관리 </a:t>
            </a:r>
            <a:endParaRPr lang="en-US" altLang="ko-KR" sz="44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6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3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오 명 옥</a:t>
            </a:r>
            <a:endParaRPr lang="ko-KR" altLang="en-US" sz="36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403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Stress </a:t>
            </a:r>
            <a:r>
              <a:rPr lang="ko-KR" altLang="en-US" sz="40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정의</a:t>
            </a:r>
            <a:endParaRPr lang="ko-KR" altLang="en-US" sz="40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갈매기형 수장 4"/>
          <p:cNvSpPr/>
          <p:nvPr/>
        </p:nvSpPr>
        <p:spPr>
          <a:xfrm>
            <a:off x="1187624" y="2060848"/>
            <a:ext cx="3096344" cy="864096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285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인간의 신체적 심리적 반응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1187624" y="3140968"/>
            <a:ext cx="3240360" cy="864096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28575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환경적 자극</a:t>
            </a:r>
            <a:endParaRPr lang="ko-KR" altLang="en-US" sz="2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갈매기형 수장 6"/>
          <p:cNvSpPr/>
          <p:nvPr/>
        </p:nvSpPr>
        <p:spPr>
          <a:xfrm>
            <a:off x="1187624" y="4149080"/>
            <a:ext cx="3312368" cy="108012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1905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인간과 환경의   역동적인 상호작용</a:t>
            </a:r>
            <a:endParaRPr lang="ko-KR" altLang="en-US" sz="2400" b="1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4499992" y="2060848"/>
            <a:ext cx="4464496" cy="3096344"/>
          </a:xfrm>
          <a:prstGeom prst="ellipse">
            <a:avLst/>
          </a:prstGeom>
          <a:solidFill>
            <a:srgbClr val="00B0F0"/>
          </a:solidFill>
          <a:ln w="1905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스트레스관리</a:t>
            </a:r>
            <a:r>
              <a:rPr lang="en-US" altLang="ko-KR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en-US" altLang="ko-KR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</a:t>
            </a:r>
          </a:p>
          <a:p>
            <a:pPr algn="ctr"/>
            <a:endParaRPr lang="en-US" altLang="ko-KR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algn="ctr"/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긍정적 스트레스와 부정적 스트레스의 조화를 찾는 것</a:t>
            </a:r>
            <a:endParaRPr lang="ko-KR" altLang="en-US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갈매기형 수장 1"/>
          <p:cNvSpPr/>
          <p:nvPr/>
        </p:nvSpPr>
        <p:spPr>
          <a:xfrm>
            <a:off x="4211960" y="1268760"/>
            <a:ext cx="3240360" cy="576064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20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세기초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생리학자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케논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(Cannon,1963)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0452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Stress </a:t>
            </a:r>
            <a:r>
              <a:rPr lang="en-US" altLang="ko-KR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정의</a:t>
            </a:r>
            <a:endParaRPr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갈매기형 수장 4"/>
          <p:cNvSpPr/>
          <p:nvPr/>
        </p:nvSpPr>
        <p:spPr>
          <a:xfrm>
            <a:off x="755576" y="2564904"/>
            <a:ext cx="2304256" cy="720080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Lazarus,1977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오각형 5"/>
          <p:cNvSpPr/>
          <p:nvPr/>
        </p:nvSpPr>
        <p:spPr>
          <a:xfrm>
            <a:off x="3275856" y="2132856"/>
            <a:ext cx="5184576" cy="1224136"/>
          </a:xfrm>
          <a:prstGeom prst="homePlat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위협적인</a:t>
            </a:r>
            <a:r>
              <a:rPr lang="en-US" altLang="ko-KR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사건에 대한 유기체의 평가 과정</a:t>
            </a:r>
            <a:endParaRPr lang="ko-KR" altLang="en-US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갈매기형 수장 6"/>
          <p:cNvSpPr/>
          <p:nvPr/>
        </p:nvSpPr>
        <p:spPr>
          <a:xfrm>
            <a:off x="755576" y="4293096"/>
            <a:ext cx="2304256" cy="720080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Selye,1956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오각형 7"/>
          <p:cNvSpPr/>
          <p:nvPr/>
        </p:nvSpPr>
        <p:spPr>
          <a:xfrm>
            <a:off x="3275856" y="3645024"/>
            <a:ext cx="5544616" cy="1728192"/>
          </a:xfrm>
          <a:prstGeom prst="homePlat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삶의 정상적인 흐름을 방해하는 내</a:t>
            </a:r>
            <a:r>
              <a:rPr lang="en-US" altLang="ko-KR" sz="28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8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외적  사건으로 인한 항상성</a:t>
            </a:r>
            <a:r>
              <a:rPr lang="en-US" altLang="ko-KR" sz="28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(homeostasis)</a:t>
            </a:r>
            <a:r>
              <a:rPr lang="ko-KR" altLang="en-US" sz="28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의</a:t>
            </a:r>
            <a:r>
              <a:rPr lang="en-US" altLang="ko-KR" sz="28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파괴</a:t>
            </a:r>
            <a:endParaRPr lang="ko-KR" altLang="en-US" sz="2800" b="1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9200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유기체는 스트레스나 스트레스를 조절할 수 있는 능력이 동일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할때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항산성을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유지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스트레스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사람에게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(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신체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심리적 문제 초래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)</a:t>
            </a: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조직에는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빈약한 성과 </a:t>
            </a:r>
            <a:endParaRPr lang="en-US" altLang="ko-KR" dirty="0" smtClean="0"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스트레스가 적절하지 않으면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흥미부족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무 감동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지루함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동기저하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낮은 성과</a:t>
            </a:r>
            <a:endParaRPr lang="en-US" altLang="ko-KR" dirty="0" smtClean="0"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스트레스의 경험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주관적이고 개인적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Stress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의 본질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954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어떤 사람에게는 스트레스로 작용하고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다른 사람에게는 도전으로 작용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어떤 간호사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업무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가족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학교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지역사회 참여요구를 스트레스의 원인으로 받고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어떤 간호사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단지 작은 변화로 인식  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Stress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의 본질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39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간호사는 매우 스트레스가 많은 직업이다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(Dicker-son,2013)</a:t>
            </a:r>
          </a:p>
          <a:p>
            <a:pPr>
              <a:buFont typeface="Wingdings" pitchFamily="2" charset="2"/>
              <a:buChar char="ü"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(Rudan,2002) 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증가하는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업무량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교대근무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환자들의 높은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예민성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부적절한 직원채용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윤리적 갈등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급성기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환자관리 및 사망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역할 애매성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계속되는 다중과업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직무에대한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불안감 등이 스트레스 증가와 관련되어왔다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Stress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의 원천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31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sz="31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sz="31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외부적 원천 </a:t>
            </a:r>
            <a:r>
              <a:rPr lang="en-US" altLang="ko-KR" sz="31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en-US" altLang="ko-KR" sz="31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1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</a:br>
            <a:endParaRPr lang="ko-KR" altLang="en-US" sz="31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636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변화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간호사는 상충 되는 기대 때문에 곤란함 겪음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근거기반 간호제공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환자와 가족의 욕구 충족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동료배려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업무에 대한 많은 지식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효율성과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효과성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재정에도 관심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환자 만족도 점수 높이기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관리자 및 보직간호사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간호와 임상적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경영상의 기대와 균형을 맞출 수 없어 과부하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좌절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,distress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경험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Stress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의 원천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(1.</a:t>
            </a:r>
            <a:r>
              <a:rPr lang="ko-KR" altLang="en-US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외부적 원천 </a:t>
            </a:r>
            <a: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b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</a:br>
            <a:endParaRPr lang="ko-KR" altLang="en-US" sz="27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461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5112568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사회적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대인관계는 스트레스 원 을 완충시키거나 그 자체가 스트레스 원이 될 수 있다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가정의 스트레스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양육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노부모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질환은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앓고있는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배우자등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…)</a:t>
            </a: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작업현장에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X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세대와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Y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세대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가치충돌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인력문제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관리상의 직위고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스트레스원이다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보건의료팀의 분열행동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Stress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의 원천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(1.</a:t>
            </a:r>
            <a:r>
              <a:rPr lang="ko-KR" altLang="en-US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외부적 원천 </a:t>
            </a:r>
            <a: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b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</a:br>
            <a:endParaRPr lang="ko-KR" altLang="en-US" sz="27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370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5112568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직위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보건의료 환경이 더 복잡해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가고있다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초과근무의 강요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환자및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보호자들의 위협적 행동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간호사의 기술부족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역할스트레스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지각된 역할 기대와 역할 성취간의 불일치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신규간호사의 역할 애매성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역할 과부하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Stress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의 원천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(1.</a:t>
            </a:r>
            <a:r>
              <a:rPr lang="ko-KR" altLang="en-US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외부적 원천 </a:t>
            </a:r>
            <a: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b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</a:br>
            <a:endParaRPr lang="ko-KR" altLang="en-US" sz="27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870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5112568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4)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성 역할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대부분 간호사는 여성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퇴근 후 가정을 돌보고 자녀양육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DISTRESS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의 정도에 기여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Stress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의 원천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(1.</a:t>
            </a:r>
            <a:r>
              <a:rPr lang="ko-KR" altLang="en-US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외부적 원천 </a:t>
            </a:r>
            <a: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b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</a:br>
            <a:endParaRPr lang="ko-KR" altLang="en-US" sz="27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047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5112568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특정 개인에게 영향을 미치는 사건이나  상황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사랑하는 사람의 죽음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교통사고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실직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결혼이나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이혼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내부적인 원천은 비현실적 자기신념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융통성 없는 사고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완벽주의 또는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A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형 성격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Stress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의 원천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(2.</a:t>
            </a:r>
            <a:r>
              <a:rPr lang="ko-KR" altLang="en-US" sz="2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내부적 </a:t>
            </a:r>
            <a:r>
              <a:rPr lang="ko-KR" altLang="en-US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원천 </a:t>
            </a:r>
            <a: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br>
              <a:rPr lang="en-US" altLang="ko-KR" sz="2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</a:br>
            <a:endParaRPr lang="ko-KR" altLang="en-US" sz="27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960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순서도: 천공 테이프 4"/>
          <p:cNvSpPr/>
          <p:nvPr/>
        </p:nvSpPr>
        <p:spPr>
          <a:xfrm>
            <a:off x="107504" y="19472"/>
            <a:ext cx="1800200" cy="1105272"/>
          </a:xfrm>
          <a:prstGeom prst="flowChartPunchedTap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스트레스 단계</a:t>
            </a:r>
            <a:endParaRPr lang="ko-KR" altLang="en-US" sz="24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한쪽 모서리가 둥근 사각형 5"/>
          <p:cNvSpPr/>
          <p:nvPr/>
        </p:nvSpPr>
        <p:spPr>
          <a:xfrm>
            <a:off x="2339752" y="73325"/>
            <a:ext cx="4104456" cy="673224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적응 혹은 번 아웃</a:t>
            </a:r>
            <a:endParaRPr lang="ko-KR" altLang="en-US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한쪽 모서리가 둥근 사각형 6"/>
          <p:cNvSpPr/>
          <p:nvPr/>
        </p:nvSpPr>
        <p:spPr>
          <a:xfrm>
            <a:off x="2325756" y="1027584"/>
            <a:ext cx="4118452" cy="673224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스트레스 원의 변화</a:t>
            </a:r>
            <a:endParaRPr lang="en-US" altLang="ko-KR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제거된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대처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변화 없음</a:t>
            </a:r>
            <a:endParaRPr lang="ko-KR" altLang="en-US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한쪽 모서리가 둥근 사각형 7"/>
          <p:cNvSpPr/>
          <p:nvPr/>
        </p:nvSpPr>
        <p:spPr>
          <a:xfrm>
            <a:off x="2339752" y="1963688"/>
            <a:ext cx="4104456" cy="673224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스트레스에 대한 신체적 반응</a:t>
            </a:r>
            <a:endParaRPr lang="en-US" altLang="ko-KR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혈압증가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피로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수면변화</a:t>
            </a:r>
            <a:endParaRPr lang="ko-KR" altLang="en-US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한쪽 모서리가 둥근 사각형 8"/>
          <p:cNvSpPr/>
          <p:nvPr/>
        </p:nvSpPr>
        <p:spPr>
          <a:xfrm>
            <a:off x="2339752" y="2971800"/>
            <a:ext cx="4104456" cy="673224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인지적 혹은 지적인 반응</a:t>
            </a:r>
            <a:endParaRPr lang="en-US" altLang="ko-KR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긍정적 혹은 부정적 사고</a:t>
            </a:r>
            <a:endParaRPr lang="ko-KR" altLang="en-US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한쪽 모서리가 둥근 사각형 9"/>
          <p:cNvSpPr/>
          <p:nvPr/>
        </p:nvSpPr>
        <p:spPr>
          <a:xfrm>
            <a:off x="2339752" y="3979912"/>
            <a:ext cx="4104456" cy="673224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정서적 반응</a:t>
            </a:r>
            <a:endParaRPr lang="en-US" altLang="ko-KR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뜻밖의 일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쇼크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분노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행복</a:t>
            </a:r>
            <a:endParaRPr lang="ko-KR" altLang="en-US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한쪽 모서리가 둥근 사각형 10"/>
          <p:cNvSpPr/>
          <p:nvPr/>
        </p:nvSpPr>
        <p:spPr>
          <a:xfrm>
            <a:off x="2339752" y="4988024"/>
            <a:ext cx="4104456" cy="673224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투쟁 혹은 도피반응</a:t>
            </a:r>
            <a:endParaRPr lang="en-US" altLang="ko-KR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아드레날린증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가</a:t>
            </a:r>
          </a:p>
        </p:txBody>
      </p:sp>
      <p:sp>
        <p:nvSpPr>
          <p:cNvPr id="12" name="한쪽 모서리가 둥근 사각형 11"/>
          <p:cNvSpPr/>
          <p:nvPr/>
        </p:nvSpPr>
        <p:spPr>
          <a:xfrm>
            <a:off x="2362470" y="5996136"/>
            <a:ext cx="4153746" cy="673224"/>
          </a:xfrm>
          <a:prstGeom prst="round1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스트레스 원 지각</a:t>
            </a:r>
            <a:endParaRPr lang="ko-KR" altLang="en-US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위쪽 화살표 12"/>
          <p:cNvSpPr/>
          <p:nvPr/>
        </p:nvSpPr>
        <p:spPr>
          <a:xfrm>
            <a:off x="4131991" y="5686400"/>
            <a:ext cx="301318" cy="334888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위쪽 화살표 13"/>
          <p:cNvSpPr/>
          <p:nvPr/>
        </p:nvSpPr>
        <p:spPr>
          <a:xfrm>
            <a:off x="4134526" y="4678288"/>
            <a:ext cx="301318" cy="334888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위쪽 화살표 14"/>
          <p:cNvSpPr/>
          <p:nvPr/>
        </p:nvSpPr>
        <p:spPr>
          <a:xfrm>
            <a:off x="4097305" y="3670176"/>
            <a:ext cx="301318" cy="334888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위쪽 화살표 15"/>
          <p:cNvSpPr/>
          <p:nvPr/>
        </p:nvSpPr>
        <p:spPr>
          <a:xfrm>
            <a:off x="4097305" y="2662064"/>
            <a:ext cx="301318" cy="334888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위쪽 화살표 16"/>
          <p:cNvSpPr/>
          <p:nvPr/>
        </p:nvSpPr>
        <p:spPr>
          <a:xfrm>
            <a:off x="4097305" y="1653952"/>
            <a:ext cx="301318" cy="334888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위쪽 화살표 17"/>
          <p:cNvSpPr/>
          <p:nvPr/>
        </p:nvSpPr>
        <p:spPr>
          <a:xfrm>
            <a:off x="4097305" y="716124"/>
            <a:ext cx="301318" cy="334888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255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간호사의 스트레스 원인 </a:t>
            </a:r>
            <a:endParaRPr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1520" y="1412776"/>
            <a:ext cx="8568952" cy="51845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800" dirty="0" smtClean="0">
              <a:solidFill>
                <a:srgbClr val="0070C0"/>
              </a:solidFill>
              <a:latin typeface="굴림체" pitchFamily="49" charset="-127"/>
              <a:ea typeface="문체부 제목 돋음체" pitchFamily="49" charset="-127"/>
            </a:endParaRPr>
          </a:p>
          <a:p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조직적 요소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1)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인력부족</a:t>
            </a:r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과중한 업무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2)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업무와 관련된 지식 및 기술부족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3)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물자부족</a:t>
            </a:r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부실한 기구와 시설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4)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불합리한 인사관리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5)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부적절한 보상</a:t>
            </a:r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근무환경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6)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관리자의 리더십 스타일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7)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상사와 동료와 인간관계 갈등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 smtClean="0">
              <a:solidFill>
                <a:srgbClr val="0070C0"/>
              </a:solidFill>
              <a:latin typeface="굴림체" pitchFamily="49" charset="-127"/>
              <a:ea typeface="굴림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0070C0"/>
              </a:solidFill>
              <a:latin typeface="굴림체" pitchFamily="49" charset="-127"/>
              <a:ea typeface="굴림체" pitchFamily="49" charset="-127"/>
            </a:endParaRPr>
          </a:p>
          <a:p>
            <a:pPr algn="ctr"/>
            <a:r>
              <a:rPr lang="ko-KR" altLang="en-US" sz="3200" dirty="0" smtClean="0">
                <a:solidFill>
                  <a:srgbClr val="0070C0"/>
                </a:solidFill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3200" dirty="0" smtClean="0">
              <a:solidFill>
                <a:srgbClr val="0070C0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6021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간호사의 스트레스 원인 </a:t>
            </a:r>
            <a:endParaRPr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79512" y="1844824"/>
            <a:ext cx="8568952" cy="48245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역할 수행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8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1) </a:t>
            </a:r>
            <a:r>
              <a:rPr lang="ko-KR" altLang="en-US" sz="28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의료팀간의 역할경계의 모호성</a:t>
            </a:r>
            <a:endParaRPr lang="en-US" altLang="ko-KR" sz="28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8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2)</a:t>
            </a:r>
            <a:r>
              <a:rPr lang="ko-KR" altLang="en-US" sz="28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비 간호 업무에 대한 책임</a:t>
            </a:r>
            <a:endParaRPr lang="en-US" altLang="ko-KR" sz="28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8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3) </a:t>
            </a:r>
            <a:r>
              <a:rPr lang="ko-KR" altLang="en-US" sz="28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자율성 부족</a:t>
            </a:r>
            <a:endParaRPr lang="en-US" altLang="ko-KR" sz="28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8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4)</a:t>
            </a:r>
            <a:r>
              <a:rPr lang="ko-KR" altLang="en-US" sz="28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윤리적 딜레마</a:t>
            </a:r>
            <a:endParaRPr lang="en-US" altLang="ko-KR" sz="28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 smtClean="0">
              <a:solidFill>
                <a:srgbClr val="0070C0"/>
              </a:solidFill>
              <a:ea typeface="문체부 제목 돋음체" pitchFamily="49" charset="-127"/>
            </a:endParaRPr>
          </a:p>
          <a:p>
            <a:pPr algn="ctr"/>
            <a:endParaRPr lang="en-US" altLang="ko-KR" sz="2800" dirty="0" smtClean="0">
              <a:solidFill>
                <a:srgbClr val="0070C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9200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간호사의 스트레스 원인 </a:t>
            </a:r>
            <a:endParaRPr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1520" y="1772816"/>
            <a:ext cx="8568952" cy="48245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간호의 직무특성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>
              <a:buAutoNum type="arabicParenR"/>
            </a:pP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환자의 안위와 회복에 대한 책임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>
              <a:buAutoNum type="arabicParenR"/>
            </a:pP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업무의 엄격성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>
              <a:buAutoNum type="arabicParenR"/>
            </a:pP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인간의 고통과 죽음</a:t>
            </a:r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상실과 슬픔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>
              <a:buAutoNum type="arabicParenR"/>
            </a:pP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특수병동의 사고위험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>
              <a:buAutoNum type="arabicParenR"/>
            </a:pP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밤근무 및 교대근무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>
              <a:buAutoNum type="arabicParenR"/>
            </a:pP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>
              <a:buAutoNum type="arabicParenR"/>
            </a:pPr>
            <a:endParaRPr lang="en-US" altLang="ko-KR" sz="2800" dirty="0" smtClean="0">
              <a:solidFill>
                <a:srgbClr val="0070C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9200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간호사의 스트레스 원인 </a:t>
            </a:r>
            <a:endParaRPr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1520" y="1772816"/>
            <a:ext cx="8568952" cy="48245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개인적 요인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1)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개인의 지지체계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2)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자녀양육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3) </a:t>
            </a:r>
            <a:r>
              <a:rPr lang="ko-KR" altLang="en-US" sz="3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가족부양 의무</a:t>
            </a:r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3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2800" dirty="0" smtClean="0">
              <a:solidFill>
                <a:srgbClr val="0070C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0070C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0070C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9200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직선 화살표 연결선 86"/>
          <p:cNvCxnSpPr/>
          <p:nvPr/>
        </p:nvCxnSpPr>
        <p:spPr>
          <a:xfrm>
            <a:off x="4931199" y="7031335"/>
            <a:ext cx="437448" cy="3457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0" y="-99392"/>
            <a:ext cx="9144000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간호사의 직무스트레스 관리 </a:t>
            </a:r>
            <a:endParaRPr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179512" y="836712"/>
            <a:ext cx="3024336" cy="576064"/>
          </a:xfrm>
          <a:prstGeom prst="chevron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전형적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독백과 긍정적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자기대화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230037"/>
              </p:ext>
            </p:extLst>
          </p:nvPr>
        </p:nvGraphicFramePr>
        <p:xfrm>
          <a:off x="107503" y="1700808"/>
          <a:ext cx="8928993" cy="50590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6331"/>
                <a:gridCol w="2976331"/>
                <a:gridCol w="2976331"/>
              </a:tblGrid>
              <a:tr h="5443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상황</a:t>
                      </a:r>
                      <a:endParaRPr lang="ko-KR" altLang="en-US" sz="28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전형적 독백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긍정적 자기대화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95852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인계시간이 다가옴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정말 못해먹겠네</a:t>
                      </a:r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정말 일을 많이 해야겠어</a:t>
                      </a:r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95852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일거리가 밀려있음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지쳐 죽겠네</a:t>
                      </a:r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오늘밤은 곤히 자겠네</a:t>
                      </a:r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1674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세미나발표직전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2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</a:t>
                      </a:r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..</a:t>
                      </a:r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망신 </a:t>
                      </a:r>
                      <a:r>
                        <a:rPr lang="ko-KR" altLang="en-US" sz="2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당하는것</a:t>
                      </a:r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 아냐</a:t>
                      </a:r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해볼만한 일일 거야</a:t>
                      </a:r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4301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상사와의 어려움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정말 원수 같은 놈이야</a:t>
                      </a:r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2800" dirty="0" smtClean="0">
                          <a:latin typeface="HY견고딕" pitchFamily="18" charset="-127"/>
                          <a:ea typeface="HY견고딕" pitchFamily="18" charset="-127"/>
                        </a:rPr>
                        <a:t>편안한 사람은 아니지</a:t>
                      </a:r>
                      <a:r>
                        <a:rPr lang="en-US" altLang="ko-KR" sz="2800" dirty="0" smtClean="0"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endParaRPr lang="ko-KR" altLang="en-US" sz="2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919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직선 화살표 연결선 86"/>
          <p:cNvCxnSpPr/>
          <p:nvPr/>
        </p:nvCxnSpPr>
        <p:spPr>
          <a:xfrm>
            <a:off x="4931199" y="7031335"/>
            <a:ext cx="437448" cy="3457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0" y="-99392"/>
            <a:ext cx="9144000" cy="1008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스트레스 관리전략</a:t>
            </a:r>
            <a:r>
              <a:rPr lang="en-US" altLang="ko-KR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개인차원</a:t>
            </a:r>
            <a:r>
              <a:rPr lang="en-US" altLang="ko-KR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932926"/>
              </p:ext>
            </p:extLst>
          </p:nvPr>
        </p:nvGraphicFramePr>
        <p:xfrm>
          <a:off x="467544" y="1412776"/>
          <a:ext cx="8352927" cy="49685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96344"/>
                <a:gridCol w="2736304"/>
                <a:gridCol w="2520279"/>
              </a:tblGrid>
              <a:tr h="5400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00206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신체적</a:t>
                      </a:r>
                      <a:endParaRPr lang="ko-KR" altLang="en-US" sz="2400" dirty="0">
                        <a:solidFill>
                          <a:srgbClr val="00206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00206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인지적</a:t>
                      </a:r>
                      <a:r>
                        <a:rPr lang="en-US" altLang="ko-KR" sz="2400" dirty="0" smtClean="0">
                          <a:solidFill>
                            <a:srgbClr val="00206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lang="ko-KR" altLang="en-US" sz="2400" dirty="0" smtClean="0">
                          <a:solidFill>
                            <a:srgbClr val="00206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정신적</a:t>
                      </a:r>
                      <a:endParaRPr lang="ko-KR" altLang="en-US" sz="2400" dirty="0">
                        <a:solidFill>
                          <a:srgbClr val="00206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00206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영적</a:t>
                      </a:r>
                      <a:r>
                        <a:rPr lang="en-US" altLang="ko-KR" sz="2400" dirty="0" smtClean="0">
                          <a:solidFill>
                            <a:srgbClr val="00206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lang="ko-KR" altLang="en-US" sz="2400" dirty="0" smtClean="0">
                          <a:solidFill>
                            <a:srgbClr val="00206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정서적</a:t>
                      </a:r>
                      <a:endParaRPr lang="ko-KR" altLang="en-US" sz="2400" dirty="0">
                        <a:solidFill>
                          <a:srgbClr val="00206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4284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신체적 한계의 수용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균형 잡힌 영양섭취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즐거운 운동 </a:t>
                      </a:r>
                      <a:r>
                        <a:rPr lang="en-US" altLang="ko-KR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주</a:t>
                      </a:r>
                      <a:r>
                        <a:rPr lang="en-US" altLang="ko-KR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회</a:t>
                      </a:r>
                      <a:r>
                        <a:rPr lang="en-US" altLang="ko-KR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latinLnBrk="1"/>
                      <a:endParaRPr lang="en-US" altLang="ko-KR" sz="2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충분한 수면</a:t>
                      </a:r>
                      <a:endParaRPr lang="en-US" altLang="ko-KR" sz="2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이완</a:t>
                      </a:r>
                      <a:r>
                        <a:rPr lang="en-US" altLang="ko-KR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심호흡</a:t>
                      </a:r>
                      <a:r>
                        <a:rPr lang="en-US" altLang="ko-KR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점진적 </a:t>
                      </a:r>
                      <a:r>
                        <a:rPr lang="ko-KR" altLang="en-US" sz="2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이완법</a:t>
                      </a:r>
                      <a:r>
                        <a:rPr lang="en-US" altLang="ko-KR" sz="2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바이오피드백</a:t>
                      </a:r>
                      <a:endParaRPr lang="ko-KR" altLang="en-US" sz="2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인지적 재구성</a:t>
                      </a:r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긍정적 자기독백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자기주장훈련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취미개발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문제해결기법 학습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심상요법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시간관리</a:t>
                      </a:r>
                      <a:endParaRPr lang="ko-KR" altLang="en-US" sz="2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명상</a:t>
                      </a:r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요가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기도</a:t>
                      </a:r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종교생활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전문가 상담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지지집단 참여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네트워킹 참여</a:t>
                      </a:r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en-US" altLang="ko-KR" sz="2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lang="ko-KR" altLang="en-US" sz="2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멘토</a:t>
                      </a:r>
                      <a:r>
                        <a:rPr lang="ko-KR" altLang="en-US" sz="2400" dirty="0" smtClean="0">
                          <a:latin typeface="HY견고딕" pitchFamily="18" charset="-127"/>
                          <a:ea typeface="HY견고딕" pitchFamily="18" charset="-127"/>
                        </a:rPr>
                        <a:t> 구함</a:t>
                      </a:r>
                      <a:endParaRPr lang="ko-KR" altLang="en-US" sz="2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028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678</Words>
  <Application>Microsoft Office PowerPoint</Application>
  <PresentationFormat>화면 슬라이드 쇼(4:3)</PresentationFormat>
  <Paragraphs>171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Stress의 본질</vt:lpstr>
      <vt:lpstr>Stress의 본질</vt:lpstr>
      <vt:lpstr> Stress의 원천 (1.외부적 원천 ) </vt:lpstr>
      <vt:lpstr> Stress의 원천 (1.외부적 원천 ) </vt:lpstr>
      <vt:lpstr> Stress의 원천 (1.외부적 원천 ) </vt:lpstr>
      <vt:lpstr> Stress의 원천 (1.외부적 원천 ) </vt:lpstr>
      <vt:lpstr> Stress의 원천 (1.외부적 원천 ) </vt:lpstr>
      <vt:lpstr> Stress의 원천 (2.내부적 원천 )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SUNLIN_COLLEGE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sunlin</dc:creator>
  <cp:lastModifiedBy>Windows 사용자</cp:lastModifiedBy>
  <cp:revision>69</cp:revision>
  <dcterms:created xsi:type="dcterms:W3CDTF">2014-06-02T03:19:04Z</dcterms:created>
  <dcterms:modified xsi:type="dcterms:W3CDTF">2017-05-18T09:31:28Z</dcterms:modified>
</cp:coreProperties>
</file>