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88" r:id="rId4"/>
    <p:sldId id="293" r:id="rId5"/>
    <p:sldId id="296" r:id="rId6"/>
    <p:sldId id="294" r:id="rId7"/>
    <p:sldId id="266" r:id="rId8"/>
    <p:sldId id="265" r:id="rId9"/>
    <p:sldId id="305" r:id="rId10"/>
    <p:sldId id="264" r:id="rId11"/>
    <p:sldId id="301" r:id="rId12"/>
    <p:sldId id="302" r:id="rId13"/>
    <p:sldId id="303" r:id="rId14"/>
    <p:sldId id="285" r:id="rId15"/>
    <p:sldId id="299" r:id="rId16"/>
    <p:sldId id="300" r:id="rId17"/>
    <p:sldId id="278" r:id="rId18"/>
    <p:sldId id="306" r:id="rId19"/>
    <p:sldId id="276" r:id="rId20"/>
    <p:sldId id="290" r:id="rId21"/>
    <p:sldId id="291" r:id="rId22"/>
    <p:sldId id="292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7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80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50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00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47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352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35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758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7593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43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09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6F4E9-95B8-4B1B-B0F2-6708382557FF}" type="datetime1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F873-BD75-48B7-A4B6-CFD9ACE1D844}" type="slidenum">
              <a:rPr lang="ko-KR" altLang="en-US" smtClean="0"/>
              <a:pPr/>
              <a:t>‹#›</a:t>
            </a:fld>
            <a:r>
              <a:rPr lang="ko-KR" altLang="en-US" dirty="0" smtClean="0"/>
              <a:t>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611560" y="0"/>
            <a:ext cx="8064896" cy="7920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 userDrawn="1"/>
        </p:nvSpPr>
        <p:spPr>
          <a:xfrm>
            <a:off x="8172400" y="116632"/>
            <a:ext cx="755576" cy="64807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 userDrawn="1"/>
        </p:nvSpPr>
        <p:spPr>
          <a:xfrm>
            <a:off x="179512" y="116632"/>
            <a:ext cx="755576" cy="64807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IMG_002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65304"/>
            <a:ext cx="1547664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8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45975-2C94-4E09-BD30-E34797747CA2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38E92-1B4D-4284-98E8-DF0CCFB9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12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99392"/>
            <a:ext cx="9144000" cy="69573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1943708" y="1916832"/>
            <a:ext cx="6156684" cy="187220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r>
              <a:rPr lang="en-US" altLang="ko-KR" sz="4000" dirty="0" smtClean="0">
                <a:solidFill>
                  <a:srgbClr val="7030A0"/>
                </a:solidFill>
                <a:ea typeface="문체부 제목 돋음체" pitchFamily="49" charset="-127"/>
              </a:rPr>
              <a:t>12</a:t>
            </a:r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</a:rPr>
              <a:t>주차 </a:t>
            </a:r>
            <a:endParaRPr lang="en-US" altLang="ko-KR" sz="40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</a:rPr>
              <a:t>갈</a:t>
            </a:r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</a:rPr>
              <a:t>등</a:t>
            </a:r>
            <a:r>
              <a:rPr lang="en-US" altLang="ko-KR" sz="4000" dirty="0" smtClean="0">
                <a:solidFill>
                  <a:srgbClr val="7030A0"/>
                </a:solidFill>
                <a:ea typeface="문체부 제목 돋음체" pitchFamily="49" charset="-127"/>
              </a:rPr>
              <a:t>(conflict)</a:t>
            </a:r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</a:rPr>
              <a:t>관</a:t>
            </a:r>
            <a:r>
              <a:rPr lang="ko-KR" altLang="en-US" sz="4000" dirty="0">
                <a:solidFill>
                  <a:srgbClr val="7030A0"/>
                </a:solidFill>
                <a:ea typeface="문체부 제목 돋음체" pitchFamily="49" charset="-127"/>
              </a:rPr>
              <a:t>리</a:t>
            </a:r>
            <a:endParaRPr lang="en-US" altLang="ko-KR" sz="40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ko-KR" altLang="en-US" sz="40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pic>
        <p:nvPicPr>
          <p:cNvPr id="7" name="Picture 5" descr="C:\WINNT\Profiles\tpietras\Application Data\Microsoft\Media Catalog\Downloaded Clips\cl1f\j007862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263097"/>
            <a:ext cx="14446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:\WINNT\Profiles\tpietras\Application Data\Microsoft\Media Catalog\Downloaded Clips\cl0\BS01040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815297"/>
            <a:ext cx="12922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C:\WINNT\Profiles\tpietras\Application Data\Microsoft\Media Catalog\Downloaded Clips\cl2\PE06127_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974" y="188640"/>
            <a:ext cx="181451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WINNT\Profiles\tpietras\Application Data\Microsoft\Media Catalog\Downloaded Clips\cl31\j0124285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0909" y="101185"/>
            <a:ext cx="24638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C:\WINNT\Profiles\tpietras\Application Data\Microsoft\Media Catalog\Downloaded Clips\cl25\j0093779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4294107"/>
            <a:ext cx="1509713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503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F873-BD75-48B7-A4B6-CFD9ACE1D844}" type="slidenum">
              <a:rPr lang="ko-KR" altLang="en-US" smtClean="0"/>
              <a:pPr/>
              <a:t>2</a:t>
            </a:fld>
            <a:r>
              <a:rPr lang="ko-KR" altLang="en-US" smtClean="0"/>
              <a:t>번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1331640" y="1196752"/>
            <a:ext cx="5976664" cy="964704"/>
          </a:xfrm>
          <a:prstGeom prst="plu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ko-KR" altLang="en-US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인간이 경험하는 자연현상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십자형 5"/>
          <p:cNvSpPr/>
          <p:nvPr/>
        </p:nvSpPr>
        <p:spPr>
          <a:xfrm>
            <a:off x="1475656" y="2492896"/>
            <a:ext cx="5688632" cy="648072"/>
          </a:xfrm>
          <a:prstGeom prst="plu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대처</a:t>
            </a:r>
            <a:r>
              <a:rPr lang="en-US" altLang="ko-KR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해결도 다양</a:t>
            </a:r>
            <a:endParaRPr lang="ko-KR" altLang="en-US" sz="2800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" name="십자형 6"/>
          <p:cNvSpPr/>
          <p:nvPr/>
        </p:nvSpPr>
        <p:spPr>
          <a:xfrm>
            <a:off x="467544" y="3356992"/>
            <a:ext cx="7848872" cy="1080120"/>
          </a:xfrm>
          <a:prstGeom prst="plu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002060"/>
                </a:solidFill>
              </a:rPr>
              <a:t>창조에 이르는 긍정적 갈등관리 기법을                 발전 시켜야 한다 </a:t>
            </a:r>
            <a:endParaRPr lang="ko-KR" altLang="en-US" sz="28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11663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latin typeface="궁서체" pitchFamily="17" charset="-127"/>
                <a:ea typeface="문체부 돋음체" pitchFamily="49" charset="-127"/>
              </a:rPr>
              <a:t>개념 </a:t>
            </a:r>
            <a:r>
              <a:rPr lang="ko-KR" altLang="en-US" sz="4000" b="1" dirty="0" smtClean="0">
                <a:latin typeface="궁서체" pitchFamily="17" charset="-127"/>
                <a:ea typeface="문체부 돋음체" pitchFamily="49" charset="-127"/>
              </a:rPr>
              <a:t>및 정의 </a:t>
            </a:r>
            <a:endParaRPr lang="ko-KR" altLang="en-US" sz="4000" b="1" dirty="0">
              <a:latin typeface="궁서체" pitchFamily="17" charset="-127"/>
              <a:ea typeface="문체부 돋음체" pitchFamily="49" charset="-127"/>
            </a:endParaRPr>
          </a:p>
        </p:txBody>
      </p:sp>
      <p:sp>
        <p:nvSpPr>
          <p:cNvPr id="9" name="십자형 8"/>
          <p:cNvSpPr/>
          <p:nvPr/>
        </p:nvSpPr>
        <p:spPr>
          <a:xfrm>
            <a:off x="611560" y="4581128"/>
            <a:ext cx="7776864" cy="1296144"/>
          </a:xfrm>
          <a:prstGeom prst="plu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사고</a:t>
            </a:r>
            <a:r>
              <a:rPr lang="en-US" altLang="ko-KR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감정</a:t>
            </a:r>
            <a:r>
              <a:rPr lang="en-US" altLang="ko-KR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행위에 관해 외부 또는 내부의 고민이 일어 </a:t>
            </a:r>
            <a:r>
              <a:rPr lang="ko-KR" altLang="en-US" sz="2800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날때</a:t>
            </a:r>
            <a:r>
              <a:rPr lang="ko-KR" altLang="en-US" sz="2800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 생기는 충돌 </a:t>
            </a:r>
            <a:endParaRPr lang="ko-KR" altLang="en-US" sz="2800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860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F873-BD75-48B7-A4B6-CFD9ACE1D844}" type="slidenum">
              <a:rPr lang="ko-KR" altLang="en-US" smtClean="0"/>
              <a:pPr/>
              <a:t>3</a:t>
            </a:fld>
            <a:r>
              <a:rPr lang="ko-KR" altLang="en-US" smtClean="0"/>
              <a:t>번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11760" y="11663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latin typeface="HY견고딕" pitchFamily="18" charset="-127"/>
                <a:ea typeface="HY견고딕" pitchFamily="18" charset="-127"/>
              </a:rPr>
              <a:t>개  </a:t>
            </a:r>
            <a:r>
              <a:rPr lang="ko-KR" altLang="en-US" sz="4000" b="1" dirty="0" err="1" smtClean="0">
                <a:latin typeface="HY견고딕" pitchFamily="18" charset="-127"/>
                <a:ea typeface="HY견고딕" pitchFamily="18" charset="-127"/>
              </a:rPr>
              <a:t>념</a:t>
            </a:r>
            <a:r>
              <a:rPr lang="ko-KR" altLang="en-US" sz="4000" b="1" dirty="0" smtClean="0">
                <a:latin typeface="HY견고딕" pitchFamily="18" charset="-127"/>
                <a:ea typeface="HY견고딕" pitchFamily="18" charset="-127"/>
              </a:rPr>
              <a:t> 및 정의 </a:t>
            </a:r>
            <a:endParaRPr lang="ko-KR" altLang="en-US" sz="4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25641" y="980728"/>
            <a:ext cx="8715436" cy="55721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r>
              <a:rPr lang="en-US" altLang="ko-KR" sz="3200" dirty="0" smtClean="0">
                <a:solidFill>
                  <a:srgbClr val="7030A0"/>
                </a:solidFill>
                <a:latin typeface="궁서체" pitchFamily="17" charset="-127"/>
                <a:ea typeface="문체부 제목 돋음체" pitchFamily="49" charset="-127"/>
              </a:rPr>
              <a:t>“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상대가 서로 맞서다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”</a:t>
            </a:r>
          </a:p>
          <a:p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32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스토너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(1958) :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희소자원이나 작업활동 배분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서로 다른 목표 등 개인이나 집단간의 불일치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32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사이몬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(1958) :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의사결정과정에서 대안선택에 곤란을 겪는 과정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32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마틴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(1994) :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상호 적대적 관계로 가는 둘 이상 집단간 나타나는 지각차이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  <a:p>
            <a:pPr algn="ctr"/>
            <a:r>
              <a:rPr lang="ko-KR" altLang="en-US" sz="3200" dirty="0" smtClean="0">
                <a:solidFill>
                  <a:srgbClr val="7030A0"/>
                </a:solidFill>
                <a:latin typeface="궁서체" pitchFamily="17" charset="-127"/>
                <a:ea typeface="문체부 제목 돋음체" pitchFamily="49" charset="-127"/>
              </a:rPr>
              <a:t> </a:t>
            </a:r>
            <a:endParaRPr lang="ko-KR" altLang="en-US" sz="3200" dirty="0">
              <a:solidFill>
                <a:srgbClr val="7030A0"/>
              </a:solidFill>
              <a:latin typeface="궁서체" pitchFamily="17" charset="-127"/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860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r>
              <a:rPr lang="ko-KR" altLang="en-US" sz="4000" dirty="0">
                <a:latin typeface="HY견고딕" pitchFamily="18" charset="-127"/>
                <a:ea typeface="HY견고딕" pitchFamily="18" charset="-127"/>
              </a:rPr>
              <a:t>갈등</a:t>
            </a:r>
            <a:r>
              <a:rPr lang="en-US" altLang="ko-KR" sz="4000" dirty="0">
                <a:latin typeface="HY견고딕" pitchFamily="18" charset="-127"/>
                <a:ea typeface="HY견고딕" pitchFamily="18" charset="-127"/>
              </a:rPr>
              <a:t>(conflict)</a:t>
            </a:r>
            <a:endParaRPr lang="ko-KR" altLang="en-US" sz="4000" dirty="0">
              <a:ln w="28575">
                <a:solidFill>
                  <a:sysClr val="windowText" lastClr="000000"/>
                </a:solidFill>
                <a:prstDash val="solid"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  <a:sym typeface="Wingdings" pitchFamily="2" charset="2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갈등은 좋지도 나쁘지도 않으며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어떻게 관리 되느냐에 따라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성장 혹은 파괴를 초래한다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19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r>
              <a:rPr lang="ko-KR" altLang="en-US" sz="4000" dirty="0">
                <a:latin typeface="HY견고딕" pitchFamily="18" charset="-127"/>
                <a:ea typeface="HY견고딕" pitchFamily="18" charset="-127"/>
              </a:rPr>
              <a:t>갈등</a:t>
            </a:r>
            <a:r>
              <a:rPr lang="en-US" altLang="ko-KR" sz="4000" dirty="0">
                <a:latin typeface="HY견고딕" pitchFamily="18" charset="-127"/>
                <a:ea typeface="HY견고딕" pitchFamily="18" charset="-127"/>
              </a:rPr>
              <a:t>(conflict</a:t>
            </a:r>
            <a:r>
              <a:rPr lang="en-US" altLang="ko-KR" sz="4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관리 역사</a:t>
            </a:r>
            <a:endParaRPr lang="ko-KR" altLang="en-US" sz="4000" dirty="0">
              <a:ln w="28575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968552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  <a:sym typeface="Wingdings" pitchFamily="2" charset="2"/>
            </a:endParaRPr>
          </a:p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세기 초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갈등은 제대로 관리 안되고 있음을 의미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무슨 수를 써서라도 </a:t>
            </a:r>
            <a:r>
              <a:rPr lang="ko-KR" altLang="en-US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피해야 한다 </a:t>
            </a:r>
            <a:endParaRPr lang="en-US" altLang="ko-KR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20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세기 중반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갈등은 정상적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예견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가능한것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수동적으로 </a:t>
            </a:r>
            <a:r>
              <a:rPr lang="ko-KR" altLang="en-US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받아들이고 인식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관리자들은 예방보다는 </a:t>
            </a:r>
            <a:r>
              <a:rPr lang="ko-KR" altLang="en-US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해결에 관심 </a:t>
            </a:r>
            <a:endParaRPr lang="en-US" altLang="ko-KR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1970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년대 상호 이론가들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필수적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조직에게 </a:t>
            </a:r>
            <a:r>
              <a:rPr lang="ko-KR" altLang="en-US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성장</a:t>
            </a:r>
            <a:r>
              <a:rPr lang="en-US" altLang="ko-KR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창출수단으로 향상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시키도록 적극촉구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778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r>
              <a:rPr lang="ko-KR" altLang="en-US" sz="4000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조직적 갈등과 유효성과의 관계</a:t>
            </a:r>
            <a:endParaRPr lang="ko-KR" altLang="en-US" sz="4000" dirty="0">
              <a:ln w="28575">
                <a:solidFill>
                  <a:sysClr val="windowText" lastClr="000000"/>
                </a:solidFill>
                <a:prstDash val="solid"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323528" y="2132856"/>
            <a:ext cx="2160240" cy="7200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갈등 거의 없음 </a:t>
            </a:r>
            <a:endParaRPr lang="ko-KR" altLang="en-US" sz="20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23528" y="4653136"/>
            <a:ext cx="2160240" cy="7200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갈등 너무 많음 </a:t>
            </a:r>
            <a:endParaRPr lang="ko-KR" altLang="en-US" sz="20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203848" y="2132856"/>
            <a:ext cx="792088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altLang="ko-KR" dirty="0" smtClean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&gt;&gt;</a:t>
            </a:r>
            <a:endParaRPr lang="ko-KR" altLang="en-US" dirty="0">
              <a:ln w="285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4139952" y="2132856"/>
            <a:ext cx="720080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altLang="ko-KR" dirty="0" smtClean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&gt;&gt;</a:t>
            </a:r>
            <a:endParaRPr lang="ko-KR" altLang="en-US" dirty="0">
              <a:ln w="285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5004048" y="2132856"/>
            <a:ext cx="720080" cy="8004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altLang="ko-KR" dirty="0" smtClean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&gt;&gt;</a:t>
            </a:r>
            <a:endParaRPr lang="ko-KR" altLang="en-US" dirty="0">
              <a:ln w="285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0" name="육각형 9"/>
          <p:cNvSpPr/>
          <p:nvPr/>
        </p:nvSpPr>
        <p:spPr>
          <a:xfrm>
            <a:off x="6516216" y="2224133"/>
            <a:ext cx="2088232" cy="584380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조직의 정체</a:t>
            </a:r>
            <a:endParaRPr lang="ko-KR" altLang="en-US" sz="20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육각형 10"/>
          <p:cNvSpPr/>
          <p:nvPr/>
        </p:nvSpPr>
        <p:spPr>
          <a:xfrm>
            <a:off x="6444208" y="4149080"/>
            <a:ext cx="2448272" cy="187220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궁극적으로는 근로자들이  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움직이지 않는 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조직의 유효성 감소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915816" y="4437112"/>
            <a:ext cx="936104" cy="925557"/>
          </a:xfrm>
          <a:prstGeom prst="ellipse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altLang="ko-KR" sz="2800" dirty="0" smtClean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&gt;&gt;</a:t>
            </a:r>
            <a:endParaRPr lang="ko-KR" altLang="en-US" sz="2800" dirty="0">
              <a:ln w="285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3995936" y="4448978"/>
            <a:ext cx="936104" cy="925557"/>
          </a:xfrm>
          <a:prstGeom prst="ellipse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altLang="ko-KR" sz="2800" dirty="0" smtClean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&gt;&gt;</a:t>
            </a:r>
            <a:endParaRPr lang="ko-KR" altLang="en-US" sz="2800" dirty="0">
              <a:ln w="285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040052" y="4448978"/>
            <a:ext cx="936104" cy="925557"/>
          </a:xfrm>
          <a:prstGeom prst="ellipse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altLang="ko-KR" sz="2800" dirty="0" smtClean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&gt;&gt;</a:t>
            </a:r>
            <a:endParaRPr lang="ko-KR" altLang="en-US" sz="2800" dirty="0">
              <a:ln w="285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3528" y="3717032"/>
            <a:ext cx="8424936" cy="0"/>
          </a:xfrm>
          <a:prstGeom prst="line">
            <a:avLst/>
          </a:prstGeom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43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갈등에 대한 견해</a:t>
            </a:r>
            <a:br>
              <a:rPr lang="ko-KR" altLang="en-US" b="1" dirty="0" smtClean="0">
                <a:latin typeface="HY견고딕" pitchFamily="18" charset="-127"/>
                <a:ea typeface="HY견고딕" pitchFamily="18" charset="-127"/>
              </a:rPr>
            </a:b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28600" y="1765711"/>
            <a:ext cx="9144000" cy="5085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827584" y="2204864"/>
            <a:ext cx="6696744" cy="16561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전통적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견해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분열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불신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폭력 등 조직에 유해한 영향을 준다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즉시 해결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827584" y="4221088"/>
            <a:ext cx="6696744" cy="16561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2.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행동과학적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견해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갈등의 발생은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 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필연적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   </a:t>
            </a:r>
            <a:r>
              <a:rPr lang="ko-KR" altLang="en-US" sz="28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관리하는 것이 해결하는 것 </a:t>
            </a:r>
            <a:endParaRPr lang="en-US" altLang="ko-KR" sz="28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38241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갈등에 대한 견해</a:t>
            </a:r>
            <a:br>
              <a:rPr lang="ko-KR" altLang="en-US" b="1" dirty="0" smtClean="0">
                <a:latin typeface="HY견고딕" pitchFamily="18" charset="-127"/>
                <a:ea typeface="HY견고딕" pitchFamily="18" charset="-127"/>
              </a:rPr>
            </a:b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28600" y="1765711"/>
            <a:ext cx="9144000" cy="5085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539552" y="2276872"/>
            <a:ext cx="8280920" cy="41764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상호주의적 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견해 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 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갈등이 없는 조직은 조화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평화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정태적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안주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 </a:t>
            </a:r>
          </a:p>
          <a:p>
            <a:pPr marL="285750" indent="-285750" algn="ctr">
              <a:buFont typeface="Wingdings" pitchFamily="2" charset="2"/>
              <a:buChar char="ü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algn="ctr"/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갈등은 역동적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새로운 사고조장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다양한 의견수렴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지도자는 건설적인 갈등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갈등의 </a:t>
            </a:r>
            <a:r>
              <a:rPr lang="ko-KR" altLang="en-US" sz="3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순기능을 촉진 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및 활용 </a:t>
            </a:r>
            <a:endParaRPr lang="en-US" altLang="ko-KR" sz="32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5525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갈등의 원인 </a:t>
            </a:r>
            <a:endParaRPr lang="ko-KR" altLang="en-US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536182"/>
              </p:ext>
            </p:extLst>
          </p:nvPr>
        </p:nvGraphicFramePr>
        <p:xfrm>
          <a:off x="357159" y="1571613"/>
          <a:ext cx="8501121" cy="471490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833707"/>
                <a:gridCol w="2833707"/>
                <a:gridCol w="2833707"/>
              </a:tblGrid>
              <a:tr h="502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개인적 요인</a:t>
                      </a:r>
                      <a:endParaRPr lang="ko-KR" alt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업무상 요인 </a:t>
                      </a:r>
                      <a:endParaRPr lang="ko-KR" altLang="en-US" sz="2400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조직의 요인</a:t>
                      </a:r>
                      <a:endParaRPr lang="ko-KR" altLang="en-US" sz="2400" dirty="0">
                        <a:solidFill>
                          <a:srgbClr val="7030A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672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서로 다른 가치관</a:t>
                      </a:r>
                      <a:endParaRPr lang="ko-KR" alt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업무의 중복</a:t>
                      </a:r>
                      <a:r>
                        <a:rPr lang="en-US" altLang="ko-KR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모호성</a:t>
                      </a:r>
                      <a:endParaRPr lang="ko-KR" altLang="en-US" sz="2400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제한된 자원</a:t>
                      </a:r>
                      <a:endParaRPr lang="ko-KR" altLang="en-US" sz="2400" dirty="0">
                        <a:solidFill>
                          <a:srgbClr val="7030A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672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지나친 기대</a:t>
                      </a:r>
                      <a:endParaRPr lang="ko-KR" alt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공동의 책임</a:t>
                      </a:r>
                      <a:r>
                        <a:rPr lang="en-US" altLang="ko-KR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모호한 책임한계</a:t>
                      </a:r>
                      <a:endParaRPr lang="ko-KR" altLang="en-US" sz="2400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수직적이고 경직된 조직</a:t>
                      </a:r>
                      <a:endParaRPr lang="ko-KR" altLang="en-US" sz="2400" dirty="0">
                        <a:solidFill>
                          <a:srgbClr val="7030A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672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미해결</a:t>
                      </a:r>
                      <a:r>
                        <a:rPr lang="en-US" altLang="ko-KR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억압된</a:t>
                      </a:r>
                      <a:r>
                        <a:rPr lang="en-US" altLang="ko-KR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갈등</a:t>
                      </a:r>
                      <a:endParaRPr lang="ko-KR" alt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업무의 과다</a:t>
                      </a:r>
                      <a:endParaRPr lang="ko-KR" altLang="en-US" sz="2400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원칙과 규범의 부족</a:t>
                      </a:r>
                      <a:endParaRPr lang="ko-KR" altLang="en-US" sz="2400" dirty="0">
                        <a:solidFill>
                          <a:srgbClr val="7030A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6106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마음에 상처 주는 언행</a:t>
                      </a:r>
                      <a:endParaRPr lang="ko-KR" alt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업무능력 부족</a:t>
                      </a:r>
                      <a:endParaRPr lang="ko-KR" altLang="en-US" sz="2400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불공정</a:t>
                      </a:r>
                      <a:r>
                        <a:rPr lang="en-US" altLang="ko-KR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부적절한</a:t>
                      </a:r>
                      <a:r>
                        <a:rPr lang="en-US" altLang="ko-KR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보상체계</a:t>
                      </a:r>
                      <a:endParaRPr lang="en-US" altLang="ko-KR" sz="2400" dirty="0" smtClean="0">
                        <a:solidFill>
                          <a:srgbClr val="7030A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비합리적 의사결정</a:t>
                      </a:r>
                      <a:endParaRPr lang="ko-KR" altLang="en-US" sz="2400" dirty="0">
                        <a:solidFill>
                          <a:srgbClr val="7030A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619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갈등의 유형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(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형태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)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3" name="갈매기형 수장 2"/>
          <p:cNvSpPr/>
          <p:nvPr/>
        </p:nvSpPr>
        <p:spPr>
          <a:xfrm>
            <a:off x="323528" y="1196752"/>
            <a:ext cx="3312368" cy="72008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개인적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갈등</a:t>
            </a:r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(intrapersonal)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2900" y="2132856"/>
            <a:ext cx="8856984" cy="44644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특정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개인 내에서 발생한다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좌절갈등 </a:t>
            </a:r>
            <a:endParaRPr lang="en-US" altLang="ko-KR" sz="32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 algn="ctr">
              <a:buAutoNum type="arabicParenR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동기화된 충동이 목표에 도달하기 전에 장애물에 의해 저지 </a:t>
            </a:r>
            <a:r>
              <a:rPr lang="ko-KR" altLang="en-US" sz="3200" dirty="0" err="1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당할때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---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공격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 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철회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algn="ctr"/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고정 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타협의 반응보임 </a:t>
            </a: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ko-KR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29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갈등의 유형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(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형태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)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3" name="갈매기형 수장 2"/>
          <p:cNvSpPr/>
          <p:nvPr/>
        </p:nvSpPr>
        <p:spPr>
          <a:xfrm>
            <a:off x="323528" y="1196752"/>
            <a:ext cx="3312368" cy="720080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개인적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갈등</a:t>
            </a:r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(intrapersonal)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2900" y="2132856"/>
            <a:ext cx="8856984" cy="44644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목표갈등 </a:t>
            </a:r>
            <a:endParaRPr lang="en-US" altLang="ko-KR" sz="28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Font typeface="+mj-ea"/>
              <a:buAutoNum type="circleNumDbPlain"/>
            </a:pP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접근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접근 갈등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 err="1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두가지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이상의 긍정적인 </a:t>
            </a:r>
            <a:r>
              <a:rPr lang="ko-KR" altLang="en-US" sz="2800" dirty="0" err="1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목표중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어느 하나를 선택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해야 하는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예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해외파견근무와 승진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②접근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기피갈등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어떤 목표가 긍정적인 측면과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부정적인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측면을 동시에 가지게 될 때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생기는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예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결혼하여 아이가 있는 간호사에게 해외연수기회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936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갈등의 유형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(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형태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)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3" name="갈매기형 수장 2"/>
          <p:cNvSpPr/>
          <p:nvPr/>
        </p:nvSpPr>
        <p:spPr>
          <a:xfrm>
            <a:off x="323528" y="1196752"/>
            <a:ext cx="3312368" cy="720080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개인적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갈등</a:t>
            </a:r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(intrapersonal)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2900" y="2155777"/>
            <a:ext cx="8856984" cy="44644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목표갈등 </a:t>
            </a:r>
            <a:endParaRPr lang="en-US" altLang="ko-KR" sz="28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③기피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기피 갈등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어떤 것을 선택해도 </a:t>
            </a:r>
            <a:r>
              <a:rPr lang="ko-KR" altLang="en-US" sz="2800" u="sng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부정적인 </a:t>
            </a:r>
            <a:endParaRPr lang="en-US" altLang="ko-KR" sz="2800" u="sng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u="sng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u="sng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결과를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가져오는 목표 중 반드시 </a:t>
            </a:r>
            <a:r>
              <a:rPr lang="ko-KR" altLang="en-US" sz="2800" u="sng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하나는 선택해야 </a:t>
            </a:r>
            <a:endParaRPr lang="en-US" altLang="ko-KR" sz="2800" u="sng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u="sng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할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때 발생 하는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예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과오에 대한 벌칙으로 </a:t>
            </a:r>
            <a:r>
              <a:rPr lang="ko-KR" altLang="en-US" sz="2800" u="sng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사회봉사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를 하든지 </a:t>
            </a:r>
            <a:r>
              <a:rPr lang="ko-KR" altLang="en-US" sz="2800" u="sng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벌금을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내야 한다면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3707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갈등의 유형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(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형태</a:t>
            </a: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)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3" name="갈매기형 수장 2"/>
          <p:cNvSpPr/>
          <p:nvPr/>
        </p:nvSpPr>
        <p:spPr>
          <a:xfrm>
            <a:off x="323528" y="1196752"/>
            <a:ext cx="3312368" cy="72008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개인적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갈등</a:t>
            </a:r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(intrapersonal)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2900" y="1916832"/>
            <a:ext cx="8856984" cy="49411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en-US" altLang="ko-KR" sz="2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역할갈등</a:t>
            </a:r>
            <a:endParaRPr lang="en-US" altLang="ko-KR" sz="28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①역할 </a:t>
            </a:r>
            <a:r>
              <a:rPr lang="ko-KR" altLang="en-US" sz="2800" dirty="0" err="1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부여자로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인한 갈등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(intra-sender-conflict)</a:t>
            </a: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* </a:t>
            </a:r>
            <a:r>
              <a:rPr lang="ko-KR" altLang="en-US" sz="2800" dirty="0" err="1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두가지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이상의 모순된 역할기대를 보냄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*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역할기대를 수행하는데 필요한 자원을 제공하지 않는 경우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②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역할부여자 간의 갈등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두 사람 이상이 양립하기 어려운 역할을 기대하는 경우 역할 수행자의 갈등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역할간 갈등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한 사람이 두 가지 이상의 양립하기 어려운 역할을 동시 수행 시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1523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갈등의 유형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3" name="갈매기형 수장 2"/>
          <p:cNvSpPr/>
          <p:nvPr/>
        </p:nvSpPr>
        <p:spPr>
          <a:xfrm>
            <a:off x="827584" y="1988840"/>
            <a:ext cx="3312368" cy="72008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개인적 갈등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79512" y="1822512"/>
            <a:ext cx="8712968" cy="50354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r>
              <a:rPr lang="en-US" altLang="ko-KR" sz="2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3)</a:t>
            </a:r>
            <a:r>
              <a:rPr lang="ko-KR" altLang="en-US" sz="2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역할갈등 </a:t>
            </a:r>
            <a:endParaRPr lang="en-US" altLang="ko-KR" sz="28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④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개인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역할 간 갈등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개인의 성향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가치관이 수행해야 할 역할에 맞지 않는 경우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⑤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역할 모호성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부 적절한 직무기술서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과업에 대한 불충분한 설명 등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⑥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역할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과부하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(role overload)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기대되는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역할이 너무 많아 감당하기 어려운 경우 발생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2400" dirty="0" smtClean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168356" y="1102432"/>
            <a:ext cx="3312368" cy="720080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개인적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갈등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(intrapersonal)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5123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문체부 제목 돋음체" pitchFamily="49" charset="-127"/>
              </a:rPr>
              <a:t>갈등의 유형 </a:t>
            </a:r>
            <a:br>
              <a:rPr lang="ko-KR" altLang="en-US" b="1" dirty="0" smtClean="0">
                <a:latin typeface="궁서체" pitchFamily="17" charset="-127"/>
                <a:ea typeface="문체부 제목 돋음체" pitchFamily="49" charset="-127"/>
              </a:rPr>
            </a:b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827584" y="1042594"/>
            <a:ext cx="6480720" cy="72008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2.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개인간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갈등</a:t>
            </a:r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(interpersonal conflict)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33760" y="1916832"/>
            <a:ext cx="8586712" cy="47525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다른 가치관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목적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신념들을 가진 둘 이상의 사람들 사이에 일어남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수평적 폭력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과 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8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왕따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와 거의 관련된다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u"/>
            </a:pP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u"/>
            </a:pP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Hutchinson(2009)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는 </a:t>
            </a:r>
            <a:r>
              <a:rPr lang="ko-KR" altLang="en-US" sz="28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간호계에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왕따의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위험성은 매우 크다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u"/>
            </a:pP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Roche, </a:t>
            </a:r>
            <a:r>
              <a:rPr lang="en-US" altLang="ko-KR" sz="28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Diers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(2010)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는 간호사들의 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1/3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이 최근 </a:t>
            </a:r>
            <a:r>
              <a:rPr lang="ko-KR" altLang="en-US" sz="28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다섯번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전환근무 동안 감정적 학대 경험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u"/>
            </a:pP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14%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는 위협적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 20%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는 실제적인 폭력을 경험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ko-KR" altLang="en-US" sz="28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2520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문체부 제목 돋음체" pitchFamily="49" charset="-127"/>
              </a:rPr>
              <a:t>갈등의 유형 </a:t>
            </a:r>
            <a:br>
              <a:rPr lang="ko-KR" altLang="en-US" b="1" dirty="0" smtClean="0">
                <a:latin typeface="궁서체" pitchFamily="17" charset="-127"/>
                <a:ea typeface="문체부 제목 돋음체" pitchFamily="49" charset="-127"/>
              </a:rPr>
            </a:b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29817" y="1124744"/>
            <a:ext cx="3096344" cy="720080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  <a:ea typeface="문체부 제목 돋음체" pitchFamily="49" charset="-127"/>
              </a:rPr>
              <a:t>3</a:t>
            </a:r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.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집단 간 갈등 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7504" y="1968556"/>
            <a:ext cx="8856984" cy="46287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1)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계층간 갈등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기능간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3)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공식조직과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비공식조직 간 갈등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b="1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4)</a:t>
            </a:r>
            <a:r>
              <a:rPr lang="ko-KR" altLang="en-US" sz="2800" b="1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라인과 </a:t>
            </a:r>
            <a:r>
              <a:rPr lang="ko-KR" altLang="en-US" sz="2800" b="1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스텝간 갈등 </a:t>
            </a:r>
            <a:r>
              <a:rPr lang="en-US" altLang="ko-KR" sz="2800" b="1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b="1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실무라인부서와  스텝간의 갈등 </a:t>
            </a:r>
            <a:endParaRPr lang="ko-KR" altLang="en-US" sz="2800" b="1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1292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200" b="1" dirty="0" smtClean="0">
              <a:latin typeface="궁서체" pitchFamily="17" charset="-127"/>
              <a:ea typeface="궁서체" pitchFamily="17" charset="-127"/>
            </a:endParaRPr>
          </a:p>
          <a:p>
            <a:pPr algn="ctr"/>
            <a:r>
              <a:rPr lang="ko-KR" altLang="en-US" sz="32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간호사의 갈등 </a:t>
            </a:r>
            <a:r>
              <a:rPr lang="ko-KR" altLang="en-US" sz="3200" b="1" dirty="0">
                <a:latin typeface="궁서체" pitchFamily="17" charset="-127"/>
                <a:ea typeface="문체부 제목 돋음체" pitchFamily="49" charset="-127"/>
              </a:rPr>
              <a:t/>
            </a:r>
            <a:br>
              <a:rPr lang="ko-KR" altLang="en-US" sz="3200" b="1" dirty="0">
                <a:latin typeface="궁서체" pitchFamily="17" charset="-127"/>
                <a:ea typeface="문체부 제목 돋음체" pitchFamily="49" charset="-127"/>
              </a:rPr>
            </a:br>
            <a:endParaRPr lang="ko-KR" altLang="en-US" sz="32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>   </a:t>
            </a:r>
            <a:r>
              <a:rPr lang="ko-KR" altLang="en-US" sz="4000" b="1" dirty="0" smtClean="0">
                <a:latin typeface="궁서체" pitchFamily="17" charset="-127"/>
                <a:ea typeface="문체부 제목 돋음체" pitchFamily="49" charset="-127"/>
              </a:rPr>
              <a:t/>
            </a:r>
            <a:br>
              <a:rPr lang="ko-KR" altLang="en-US" sz="4000" b="1" dirty="0" smtClean="0">
                <a:latin typeface="궁서체" pitchFamily="17" charset="-127"/>
                <a:ea typeface="문체부 제목 돋음체" pitchFamily="49" charset="-127"/>
              </a:rPr>
            </a:br>
            <a:endParaRPr lang="ko-KR" altLang="en-US" sz="4000" dirty="0">
              <a:ea typeface="문체부 제목 돋음체" pitchFamily="49" charset="-127"/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374367" y="1268760"/>
            <a:ext cx="2376264" cy="720080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1,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윤리적 갈등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3383868" y="1268760"/>
            <a:ext cx="2376264" cy="720080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역할 갈등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6300192" y="1268760"/>
            <a:ext cx="2376264" cy="720080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ea typeface="문체부 제목 돋음체" pitchFamily="49" charset="-127"/>
              </a:rPr>
              <a:t>3, </a:t>
            </a:r>
            <a:r>
              <a:rPr lang="ko-KR" altLang="en-US" sz="2400" dirty="0" smtClean="0">
                <a:solidFill>
                  <a:schemeClr val="tx1"/>
                </a:solidFill>
                <a:ea typeface="문체부 제목 돋음체" pitchFamily="49" charset="-127"/>
              </a:rPr>
              <a:t>집단 간 갈등</a:t>
            </a:r>
            <a:endParaRPr lang="ko-KR" altLang="en-US" sz="2400" dirty="0">
              <a:solidFill>
                <a:schemeClr val="tx1"/>
              </a:solidFill>
              <a:ea typeface="문체부 제목 돋음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31905" y="2492896"/>
            <a:ext cx="2861187" cy="37444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sz="2400" dirty="0" smtClean="0"/>
          </a:p>
          <a:p>
            <a:pPr algn="ctr"/>
            <a:endParaRPr lang="en-US" altLang="ko-KR" dirty="0"/>
          </a:p>
          <a:p>
            <a:pPr algn="ctr"/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최선의 간호와 의사결정을 하기 어려운 상황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윤리적 갈등 경험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algn="ctr"/>
            <a:endParaRPr lang="en-US" altLang="ko-KR" dirty="0">
              <a:sym typeface="Wingdings" pitchFamily="2" charset="2"/>
            </a:endParaRPr>
          </a:p>
          <a:p>
            <a:pPr algn="ctr"/>
            <a:endParaRPr lang="en-US" altLang="ko-KR" dirty="0" smtClean="0">
              <a:sym typeface="Wingdings" pitchFamily="2" charset="2"/>
            </a:endParaRPr>
          </a:p>
          <a:p>
            <a:pPr algn="ctr"/>
            <a:endParaRPr lang="en-US" altLang="ko-KR" dirty="0">
              <a:sym typeface="Wingdings" pitchFamily="2" charset="2"/>
            </a:endParaRPr>
          </a:p>
          <a:p>
            <a:pPr algn="ctr"/>
            <a:endParaRPr lang="en-US" altLang="ko-KR" dirty="0" smtClean="0">
              <a:sym typeface="Wingdings" pitchFamily="2" charset="2"/>
            </a:endParaRPr>
          </a:p>
          <a:p>
            <a:pPr algn="ctr"/>
            <a:endParaRPr lang="en-US" altLang="ko-KR" dirty="0">
              <a:sym typeface="Wingdings" pitchFamily="2" charset="2"/>
            </a:endParaRPr>
          </a:p>
          <a:p>
            <a:pPr algn="ctr"/>
            <a:endParaRPr lang="ko-KR" altLang="en-US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3137462" y="2476911"/>
            <a:ext cx="2861187" cy="37444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권한이나 자율성 부족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업무과다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역할모호성</a:t>
            </a:r>
            <a:r>
              <a:rPr lang="en-US" altLang="ko-KR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신념부족 등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59355" y="2476911"/>
            <a:ext cx="2861187" cy="37444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sz="2400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>
              <a:sym typeface="Wingdings" pitchFamily="2" charset="2"/>
            </a:endParaRPr>
          </a:p>
          <a:p>
            <a:pPr algn="ctr"/>
            <a:endParaRPr lang="en-US" altLang="ko-KR" dirty="0">
              <a:sym typeface="Wingdings" pitchFamily="2" charset="2"/>
            </a:endParaRPr>
          </a:p>
          <a:p>
            <a:pPr algn="ctr"/>
            <a:endParaRPr lang="en-US" altLang="ko-KR" dirty="0" smtClean="0">
              <a:sym typeface="Wingdings" pitchFamily="2" charset="2"/>
            </a:endParaRPr>
          </a:p>
          <a:p>
            <a:pPr algn="ctr"/>
            <a:endParaRPr lang="en-US" altLang="ko-KR" dirty="0">
              <a:sym typeface="Wingdings" pitchFamily="2" charset="2"/>
            </a:endParaRPr>
          </a:p>
          <a:p>
            <a:pPr algn="ctr"/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행정부서와   진료부서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간호사와 의사집단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7631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720083"/>
            <a:ext cx="9144000" cy="5085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7" name="위쪽 화살표 6"/>
          <p:cNvSpPr/>
          <p:nvPr/>
        </p:nvSpPr>
        <p:spPr>
          <a:xfrm>
            <a:off x="1559444" y="2348879"/>
            <a:ext cx="276251" cy="3353025"/>
          </a:xfrm>
          <a:prstGeom prst="upArrow">
            <a:avLst>
              <a:gd name="adj1" fmla="val 50000"/>
              <a:gd name="adj2" fmla="val 136931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화살표 7"/>
          <p:cNvSpPr/>
          <p:nvPr/>
        </p:nvSpPr>
        <p:spPr>
          <a:xfrm>
            <a:off x="1685459" y="5661248"/>
            <a:ext cx="5262805" cy="21602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3563888" y="3356992"/>
            <a:ext cx="1368152" cy="79208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solidFill>
                  <a:srgbClr val="7030A0"/>
                </a:solidFill>
                <a:ea typeface="문체부 제목 돋음체" pitchFamily="49" charset="-127"/>
              </a:rPr>
              <a:t>타협형</a:t>
            </a:r>
            <a:endParaRPr lang="ko-KR" altLang="en-US" sz="24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979712" y="2348879"/>
            <a:ext cx="1041005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rgbClr val="C00000"/>
                </a:solidFill>
                <a:ea typeface="문체부 제목 돋음체" pitchFamily="49" charset="-127"/>
              </a:rPr>
              <a:t>강압형</a:t>
            </a:r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2051720" y="4581128"/>
            <a:ext cx="1041005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rgbClr val="FFFF00"/>
                </a:solidFill>
                <a:ea typeface="문체부 제목 돋음체" pitchFamily="49" charset="-127"/>
              </a:rPr>
              <a:t>회피형</a:t>
            </a:r>
            <a:endParaRPr lang="ko-KR" altLang="en-US" sz="2000" dirty="0">
              <a:solidFill>
                <a:srgbClr val="FFFF00"/>
              </a:solidFill>
              <a:ea typeface="문체부 제목 돋음체" pitchFamily="49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508103" y="4617609"/>
            <a:ext cx="1041005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rgbClr val="7030A0"/>
                </a:solidFill>
                <a:ea typeface="문체부 제목 돋음체" pitchFamily="49" charset="-127"/>
              </a:rPr>
              <a:t>순응형</a:t>
            </a:r>
            <a:endParaRPr lang="ko-KR" altLang="en-US" sz="20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580112" y="2492896"/>
            <a:ext cx="1041005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rgbClr val="0070C0"/>
                </a:solidFill>
                <a:ea typeface="문체부 제목 돋음체" pitchFamily="49" charset="-127"/>
              </a:rPr>
              <a:t>협력형</a:t>
            </a:r>
            <a:endParaRPr lang="ko-KR" altLang="en-US" sz="2000" dirty="0">
              <a:solidFill>
                <a:srgbClr val="0070C0"/>
              </a:solidFill>
              <a:ea typeface="문체부 제목 돋음체" pitchFamily="49" charset="-127"/>
            </a:endParaRPr>
          </a:p>
        </p:txBody>
      </p:sp>
      <p:sp>
        <p:nvSpPr>
          <p:cNvPr id="14" name="위쪽/아래쪽 화살표 13"/>
          <p:cNvSpPr/>
          <p:nvPr/>
        </p:nvSpPr>
        <p:spPr>
          <a:xfrm>
            <a:off x="357158" y="1857364"/>
            <a:ext cx="785818" cy="4204581"/>
          </a:xfrm>
          <a:prstGeom prst="up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  <a:ea typeface="문체부 제목 돋음체" pitchFamily="49" charset="-127"/>
              </a:rPr>
              <a:t>자기요구를 만족시키려는 정도</a:t>
            </a:r>
            <a:endParaRPr lang="ko-KR" altLang="en-US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15" name="왼쪽/오른쪽 화살표 14"/>
          <p:cNvSpPr/>
          <p:nvPr/>
        </p:nvSpPr>
        <p:spPr>
          <a:xfrm>
            <a:off x="1907704" y="5805264"/>
            <a:ext cx="4824536" cy="792088"/>
          </a:xfrm>
          <a:prstGeom prst="left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  <a:ea typeface="문체부 제목 돋음체" pitchFamily="49" charset="-127"/>
              </a:rPr>
              <a:t>상대방의 요구에 맞추려는 정도</a:t>
            </a:r>
            <a:endParaRPr lang="ko-KR" altLang="en-US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갈등관리 유형</a:t>
            </a:r>
            <a:endParaRPr lang="ko-KR" altLang="en-US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4408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갈등관리전략</a:t>
            </a: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-28600" y="1765711"/>
            <a:ext cx="9144000" cy="5085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514350" indent="-514350">
              <a:buFont typeface="+mj-lt"/>
              <a:buAutoNum type="arabicPeriod"/>
            </a:pPr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갈등의 예방 </a:t>
            </a:r>
            <a:endParaRPr lang="en-US" altLang="ko-KR" sz="3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정보의 공유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적극적인 경청과 개방적 의사소통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합리적 의사결정체계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조직 목표와 개인목표의 일치 </a:t>
            </a: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949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갈등관리전략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-28600" y="1765711"/>
            <a:ext cx="9144000" cy="5085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514350" indent="-514350"/>
            <a:r>
              <a:rPr lang="en-US" altLang="ko-KR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갈등 해소 전략 </a:t>
            </a:r>
            <a:endParaRPr lang="en-US" altLang="ko-KR" sz="3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직면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상위 공동 목표 의 설정 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동기화 및 일치단결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자원의 확충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강제적 압력  </a:t>
            </a: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949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갈등관리전략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0" y="1768151"/>
            <a:ext cx="9144000" cy="5085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514350" indent="-514350"/>
            <a:r>
              <a:rPr lang="en-US" altLang="ko-KR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갈등 해소전략 </a:t>
            </a:r>
            <a:endParaRPr lang="en-US" altLang="ko-KR" sz="3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/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5)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협상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/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6)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공동 관심사의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강조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7)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갈등의 회피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949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030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>
                <a:latin typeface="궁서체" pitchFamily="17" charset="-127"/>
                <a:ea typeface="궁서체" pitchFamily="17" charset="-127"/>
              </a:rPr>
              <a:t/>
            </a:r>
            <a:br>
              <a:rPr lang="en-US" altLang="ko-KR" b="1" dirty="0" smtClean="0">
                <a:latin typeface="궁서체" pitchFamily="17" charset="-127"/>
                <a:ea typeface="궁서체" pitchFamily="17" charset="-127"/>
              </a:rPr>
            </a:br>
            <a:r>
              <a:rPr lang="ko-KR" altLang="en-US" b="1" dirty="0" smtClean="0">
                <a:latin typeface="궁서체" pitchFamily="17" charset="-127"/>
                <a:ea typeface="궁서체" pitchFamily="17" charset="-127"/>
              </a:rPr>
              <a:t>갈등관리전략 </a:t>
            </a:r>
            <a:br>
              <a:rPr lang="ko-KR" altLang="en-US" b="1" dirty="0" smtClean="0">
                <a:latin typeface="궁서체" pitchFamily="17" charset="-127"/>
                <a:ea typeface="궁서체" pitchFamily="17" charset="-127"/>
              </a:rPr>
            </a:b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0" y="1772816"/>
            <a:ext cx="9144000" cy="5085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514350" indent="-514350"/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514350" indent="-514350"/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/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/>
            <a:r>
              <a:rPr lang="en-US" altLang="ko-KR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갈등 </a:t>
            </a:r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조장 전략 </a:t>
            </a:r>
            <a:endParaRPr lang="en-US" altLang="ko-KR" sz="3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/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/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의사소통 이용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/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조직 구조변경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/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/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새로운 구성원 투입 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조직분위기 자극 및 동기화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/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경쟁 조성과 인센티브이용</a:t>
            </a: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u"/>
            </a:pPr>
            <a:endParaRPr lang="en-US" altLang="ko-KR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949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793</Words>
  <Application>Microsoft Office PowerPoint</Application>
  <PresentationFormat>화면 슬라이드 쇼(4:3)</PresentationFormat>
  <Paragraphs>376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PowerPoint 프레젠테이션</vt:lpstr>
      <vt:lpstr>PowerPoint 프레젠테이션</vt:lpstr>
      <vt:lpstr>PowerPoint 프레젠테이션</vt:lpstr>
      <vt:lpstr>갈등(conflict)</vt:lpstr>
      <vt:lpstr>갈등(conflict)관리 역사</vt:lpstr>
      <vt:lpstr>조직적 갈등과 유효성과의 관계</vt:lpstr>
      <vt:lpstr> 갈등에 대한 견해 </vt:lpstr>
      <vt:lpstr> 갈등에 대한 견해 </vt:lpstr>
      <vt:lpstr>PowerPoint 프레젠테이션</vt:lpstr>
      <vt:lpstr> 갈등의 유형(형태)  </vt:lpstr>
      <vt:lpstr> 갈등의 유형(형태)  </vt:lpstr>
      <vt:lpstr> 갈등의 유형(형태)  </vt:lpstr>
      <vt:lpstr> 갈등의 유형(형태)  </vt:lpstr>
      <vt:lpstr> 갈등의 유형  </vt:lpstr>
      <vt:lpstr> 갈등의 유형  </vt:lpstr>
      <vt:lpstr> 갈등의 유형  </vt:lpstr>
      <vt:lpstr>      </vt:lpstr>
      <vt:lpstr>PowerPoint 프레젠테이션</vt:lpstr>
      <vt:lpstr> 갈등관리전략  </vt:lpstr>
      <vt:lpstr> 갈등관리전략  </vt:lpstr>
      <vt:lpstr> 갈등관리전략  </vt:lpstr>
      <vt:lpstr> 갈등관리전략  </vt:lpstr>
    </vt:vector>
  </TitlesOfParts>
  <Company>SUNLIN_COLLEGE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sunlin</dc:creator>
  <cp:lastModifiedBy>Windows 사용자</cp:lastModifiedBy>
  <cp:revision>62</cp:revision>
  <dcterms:created xsi:type="dcterms:W3CDTF">2014-05-19T06:47:50Z</dcterms:created>
  <dcterms:modified xsi:type="dcterms:W3CDTF">2017-05-18T06:58:04Z</dcterms:modified>
</cp:coreProperties>
</file>