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93" r:id="rId4"/>
    <p:sldId id="304" r:id="rId5"/>
    <p:sldId id="305" r:id="rId6"/>
    <p:sldId id="306" r:id="rId7"/>
    <p:sldId id="307" r:id="rId8"/>
    <p:sldId id="308" r:id="rId9"/>
    <p:sldId id="286" r:id="rId10"/>
    <p:sldId id="287" r:id="rId11"/>
    <p:sldId id="288" r:id="rId12"/>
    <p:sldId id="290" r:id="rId13"/>
    <p:sldId id="291" r:id="rId14"/>
    <p:sldId id="279" r:id="rId15"/>
    <p:sldId id="280" r:id="rId16"/>
    <p:sldId id="298" r:id="rId17"/>
    <p:sldId id="299" r:id="rId18"/>
    <p:sldId id="300" r:id="rId19"/>
    <p:sldId id="301" r:id="rId20"/>
    <p:sldId id="302" r:id="rId21"/>
    <p:sldId id="303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E2FFD5"/>
    <a:srgbClr val="9DFF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37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09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31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41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45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769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988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3287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519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89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271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AD909-EF96-46EC-9059-12FC9C408089}" type="datetimeFigureOut">
              <a:rPr lang="ko-KR" altLang="en-US" smtClean="0"/>
              <a:pPr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0511C-2CD5-4D8F-A8D6-A4E2049B0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25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9542" y="-34568"/>
            <a:ext cx="9163541" cy="2615382"/>
          </a:xfrm>
          <a:custGeom>
            <a:avLst/>
            <a:gdLst>
              <a:gd name="connsiteX0" fmla="*/ 0 w 9144000"/>
              <a:gd name="connsiteY0" fmla="*/ 0 h 2564904"/>
              <a:gd name="connsiteX1" fmla="*/ 9144000 w 9144000"/>
              <a:gd name="connsiteY1" fmla="*/ 0 h 2564904"/>
              <a:gd name="connsiteX2" fmla="*/ 9144000 w 9144000"/>
              <a:gd name="connsiteY2" fmla="*/ 2564904 h 2564904"/>
              <a:gd name="connsiteX3" fmla="*/ 0 w 9144000"/>
              <a:gd name="connsiteY3" fmla="*/ 2564904 h 2564904"/>
              <a:gd name="connsiteX4" fmla="*/ 0 w 9144000"/>
              <a:gd name="connsiteY4" fmla="*/ 0 h 2564904"/>
              <a:gd name="connsiteX0" fmla="*/ 0 w 9144000"/>
              <a:gd name="connsiteY0" fmla="*/ 0 h 2564904"/>
              <a:gd name="connsiteX1" fmla="*/ 9144000 w 9144000"/>
              <a:gd name="connsiteY1" fmla="*/ 0 h 2564904"/>
              <a:gd name="connsiteX2" fmla="*/ 9144000 w 9144000"/>
              <a:gd name="connsiteY2" fmla="*/ 2564904 h 2564904"/>
              <a:gd name="connsiteX3" fmla="*/ 1662545 w 9144000"/>
              <a:gd name="connsiteY3" fmla="*/ 1754909 h 2564904"/>
              <a:gd name="connsiteX4" fmla="*/ 0 w 9144000"/>
              <a:gd name="connsiteY4" fmla="*/ 2564904 h 2564904"/>
              <a:gd name="connsiteX5" fmla="*/ 0 w 9144000"/>
              <a:gd name="connsiteY5" fmla="*/ 0 h 2564904"/>
              <a:gd name="connsiteX0" fmla="*/ 0 w 9144000"/>
              <a:gd name="connsiteY0" fmla="*/ 0 h 2632807"/>
              <a:gd name="connsiteX1" fmla="*/ 9144000 w 9144000"/>
              <a:gd name="connsiteY1" fmla="*/ 0 h 2632807"/>
              <a:gd name="connsiteX2" fmla="*/ 9144000 w 9144000"/>
              <a:gd name="connsiteY2" fmla="*/ 2564904 h 2632807"/>
              <a:gd name="connsiteX3" fmla="*/ 4858327 w 9144000"/>
              <a:gd name="connsiteY3" fmla="*/ 1496291 h 2632807"/>
              <a:gd name="connsiteX4" fmla="*/ 1662545 w 9144000"/>
              <a:gd name="connsiteY4" fmla="*/ 1754909 h 2632807"/>
              <a:gd name="connsiteX5" fmla="*/ 0 w 9144000"/>
              <a:gd name="connsiteY5" fmla="*/ 2564904 h 2632807"/>
              <a:gd name="connsiteX6" fmla="*/ 0 w 9144000"/>
              <a:gd name="connsiteY6" fmla="*/ 0 h 2632807"/>
              <a:gd name="connsiteX0" fmla="*/ 0 w 9144000"/>
              <a:gd name="connsiteY0" fmla="*/ 0 h 2632807"/>
              <a:gd name="connsiteX1" fmla="*/ 9144000 w 9144000"/>
              <a:gd name="connsiteY1" fmla="*/ 0 h 2632807"/>
              <a:gd name="connsiteX2" fmla="*/ 9144000 w 9144000"/>
              <a:gd name="connsiteY2" fmla="*/ 2564904 h 2632807"/>
              <a:gd name="connsiteX3" fmla="*/ 4858327 w 9144000"/>
              <a:gd name="connsiteY3" fmla="*/ 1496291 h 2632807"/>
              <a:gd name="connsiteX4" fmla="*/ 1662545 w 9144000"/>
              <a:gd name="connsiteY4" fmla="*/ 1754909 h 2632807"/>
              <a:gd name="connsiteX5" fmla="*/ 0 w 9144000"/>
              <a:gd name="connsiteY5" fmla="*/ 2564904 h 2632807"/>
              <a:gd name="connsiteX6" fmla="*/ 0 w 9144000"/>
              <a:gd name="connsiteY6" fmla="*/ 0 h 2632807"/>
              <a:gd name="connsiteX0" fmla="*/ 0 w 9144000"/>
              <a:gd name="connsiteY0" fmla="*/ 0 h 2632807"/>
              <a:gd name="connsiteX1" fmla="*/ 9144000 w 9144000"/>
              <a:gd name="connsiteY1" fmla="*/ 0 h 2632807"/>
              <a:gd name="connsiteX2" fmla="*/ 9144000 w 9144000"/>
              <a:gd name="connsiteY2" fmla="*/ 2564904 h 2632807"/>
              <a:gd name="connsiteX3" fmla="*/ 4858327 w 9144000"/>
              <a:gd name="connsiteY3" fmla="*/ 1496291 h 2632807"/>
              <a:gd name="connsiteX4" fmla="*/ 1662545 w 9144000"/>
              <a:gd name="connsiteY4" fmla="*/ 1754909 h 2632807"/>
              <a:gd name="connsiteX5" fmla="*/ 0 w 9144000"/>
              <a:gd name="connsiteY5" fmla="*/ 2564904 h 2632807"/>
              <a:gd name="connsiteX6" fmla="*/ 0 w 9144000"/>
              <a:gd name="connsiteY6" fmla="*/ 0 h 2632807"/>
              <a:gd name="connsiteX0" fmla="*/ 12315 w 9156315"/>
              <a:gd name="connsiteY0" fmla="*/ 0 h 2632807"/>
              <a:gd name="connsiteX1" fmla="*/ 9156315 w 9156315"/>
              <a:gd name="connsiteY1" fmla="*/ 0 h 2632807"/>
              <a:gd name="connsiteX2" fmla="*/ 9156315 w 9156315"/>
              <a:gd name="connsiteY2" fmla="*/ 2564904 h 2632807"/>
              <a:gd name="connsiteX3" fmla="*/ 4870642 w 9156315"/>
              <a:gd name="connsiteY3" fmla="*/ 1496291 h 2632807"/>
              <a:gd name="connsiteX4" fmla="*/ 1674860 w 9156315"/>
              <a:gd name="connsiteY4" fmla="*/ 1754909 h 2632807"/>
              <a:gd name="connsiteX5" fmla="*/ 12315 w 9156315"/>
              <a:gd name="connsiteY5" fmla="*/ 2564904 h 2632807"/>
              <a:gd name="connsiteX6" fmla="*/ 12315 w 9156315"/>
              <a:gd name="connsiteY6" fmla="*/ 0 h 2632807"/>
              <a:gd name="connsiteX0" fmla="*/ 12315 w 9156315"/>
              <a:gd name="connsiteY0" fmla="*/ 0 h 2632807"/>
              <a:gd name="connsiteX1" fmla="*/ 9156315 w 9156315"/>
              <a:gd name="connsiteY1" fmla="*/ 0 h 2632807"/>
              <a:gd name="connsiteX2" fmla="*/ 9156315 w 9156315"/>
              <a:gd name="connsiteY2" fmla="*/ 2564904 h 2632807"/>
              <a:gd name="connsiteX3" fmla="*/ 4870642 w 9156315"/>
              <a:gd name="connsiteY3" fmla="*/ 1496291 h 2632807"/>
              <a:gd name="connsiteX4" fmla="*/ 1674860 w 9156315"/>
              <a:gd name="connsiteY4" fmla="*/ 1754909 h 2632807"/>
              <a:gd name="connsiteX5" fmla="*/ 12315 w 9156315"/>
              <a:gd name="connsiteY5" fmla="*/ 2564904 h 2632807"/>
              <a:gd name="connsiteX6" fmla="*/ 12315 w 9156315"/>
              <a:gd name="connsiteY6" fmla="*/ 0 h 2632807"/>
              <a:gd name="connsiteX0" fmla="*/ 1478 w 9145478"/>
              <a:gd name="connsiteY0" fmla="*/ 0 h 2632807"/>
              <a:gd name="connsiteX1" fmla="*/ 9145478 w 9145478"/>
              <a:gd name="connsiteY1" fmla="*/ 0 h 2632807"/>
              <a:gd name="connsiteX2" fmla="*/ 9145478 w 9145478"/>
              <a:gd name="connsiteY2" fmla="*/ 2564904 h 2632807"/>
              <a:gd name="connsiteX3" fmla="*/ 4859805 w 9145478"/>
              <a:gd name="connsiteY3" fmla="*/ 1496291 h 2632807"/>
              <a:gd name="connsiteX4" fmla="*/ 1664023 w 9145478"/>
              <a:gd name="connsiteY4" fmla="*/ 1754909 h 2632807"/>
              <a:gd name="connsiteX5" fmla="*/ 19951 w 9145478"/>
              <a:gd name="connsiteY5" fmla="*/ 2352468 h 2632807"/>
              <a:gd name="connsiteX6" fmla="*/ 1478 w 9145478"/>
              <a:gd name="connsiteY6" fmla="*/ 0 h 2632807"/>
              <a:gd name="connsiteX0" fmla="*/ 19541 w 9163541"/>
              <a:gd name="connsiteY0" fmla="*/ 0 h 2632807"/>
              <a:gd name="connsiteX1" fmla="*/ 9163541 w 9163541"/>
              <a:gd name="connsiteY1" fmla="*/ 0 h 2632807"/>
              <a:gd name="connsiteX2" fmla="*/ 9163541 w 9163541"/>
              <a:gd name="connsiteY2" fmla="*/ 2564904 h 2632807"/>
              <a:gd name="connsiteX3" fmla="*/ 4877868 w 9163541"/>
              <a:gd name="connsiteY3" fmla="*/ 1496291 h 2632807"/>
              <a:gd name="connsiteX4" fmla="*/ 1682086 w 9163541"/>
              <a:gd name="connsiteY4" fmla="*/ 1754909 h 2632807"/>
              <a:gd name="connsiteX5" fmla="*/ 10305 w 9163541"/>
              <a:gd name="connsiteY5" fmla="*/ 2352468 h 2632807"/>
              <a:gd name="connsiteX6" fmla="*/ 19541 w 9163541"/>
              <a:gd name="connsiteY6" fmla="*/ 0 h 2632807"/>
              <a:gd name="connsiteX0" fmla="*/ 19541 w 9163541"/>
              <a:gd name="connsiteY0" fmla="*/ 0 h 2615811"/>
              <a:gd name="connsiteX1" fmla="*/ 9163541 w 9163541"/>
              <a:gd name="connsiteY1" fmla="*/ 0 h 2615811"/>
              <a:gd name="connsiteX2" fmla="*/ 9163541 w 9163541"/>
              <a:gd name="connsiteY2" fmla="*/ 2564904 h 2615811"/>
              <a:gd name="connsiteX3" fmla="*/ 4877868 w 9163541"/>
              <a:gd name="connsiteY3" fmla="*/ 1496291 h 2615811"/>
              <a:gd name="connsiteX4" fmla="*/ 1682086 w 9163541"/>
              <a:gd name="connsiteY4" fmla="*/ 1754909 h 2615811"/>
              <a:gd name="connsiteX5" fmla="*/ 10305 w 9163541"/>
              <a:gd name="connsiteY5" fmla="*/ 2352468 h 2615811"/>
              <a:gd name="connsiteX6" fmla="*/ 19541 w 9163541"/>
              <a:gd name="connsiteY6" fmla="*/ 0 h 2615811"/>
              <a:gd name="connsiteX0" fmla="*/ 19541 w 9163541"/>
              <a:gd name="connsiteY0" fmla="*/ 0 h 2352468"/>
              <a:gd name="connsiteX1" fmla="*/ 9163541 w 9163541"/>
              <a:gd name="connsiteY1" fmla="*/ 0 h 2352468"/>
              <a:gd name="connsiteX2" fmla="*/ 9145069 w 9163541"/>
              <a:gd name="connsiteY2" fmla="*/ 1973776 h 2352468"/>
              <a:gd name="connsiteX3" fmla="*/ 4877868 w 9163541"/>
              <a:gd name="connsiteY3" fmla="*/ 1496291 h 2352468"/>
              <a:gd name="connsiteX4" fmla="*/ 1682086 w 9163541"/>
              <a:gd name="connsiteY4" fmla="*/ 1754909 h 2352468"/>
              <a:gd name="connsiteX5" fmla="*/ 10305 w 9163541"/>
              <a:gd name="connsiteY5" fmla="*/ 2352468 h 2352468"/>
              <a:gd name="connsiteX6" fmla="*/ 19541 w 9163541"/>
              <a:gd name="connsiteY6" fmla="*/ 0 h 2352468"/>
              <a:gd name="connsiteX0" fmla="*/ 19541 w 9163541"/>
              <a:gd name="connsiteY0" fmla="*/ 0 h 2538362"/>
              <a:gd name="connsiteX1" fmla="*/ 9163541 w 9163541"/>
              <a:gd name="connsiteY1" fmla="*/ 0 h 2538362"/>
              <a:gd name="connsiteX2" fmla="*/ 9145069 w 9163541"/>
              <a:gd name="connsiteY2" fmla="*/ 1973776 h 2538362"/>
              <a:gd name="connsiteX3" fmla="*/ 4877868 w 9163541"/>
              <a:gd name="connsiteY3" fmla="*/ 1496291 h 2538362"/>
              <a:gd name="connsiteX4" fmla="*/ 1682086 w 9163541"/>
              <a:gd name="connsiteY4" fmla="*/ 1754909 h 2538362"/>
              <a:gd name="connsiteX5" fmla="*/ 10305 w 9163541"/>
              <a:gd name="connsiteY5" fmla="*/ 2352468 h 2538362"/>
              <a:gd name="connsiteX6" fmla="*/ 19541 w 9163541"/>
              <a:gd name="connsiteY6" fmla="*/ 0 h 2538362"/>
              <a:gd name="connsiteX0" fmla="*/ 19541 w 9163541"/>
              <a:gd name="connsiteY0" fmla="*/ 0 h 2538362"/>
              <a:gd name="connsiteX1" fmla="*/ 9163541 w 9163541"/>
              <a:gd name="connsiteY1" fmla="*/ 0 h 2538362"/>
              <a:gd name="connsiteX2" fmla="*/ 9145069 w 9163541"/>
              <a:gd name="connsiteY2" fmla="*/ 1973776 h 2538362"/>
              <a:gd name="connsiteX3" fmla="*/ 4877868 w 9163541"/>
              <a:gd name="connsiteY3" fmla="*/ 1496291 h 2538362"/>
              <a:gd name="connsiteX4" fmla="*/ 1682086 w 9163541"/>
              <a:gd name="connsiteY4" fmla="*/ 1754909 h 2538362"/>
              <a:gd name="connsiteX5" fmla="*/ 10305 w 9163541"/>
              <a:gd name="connsiteY5" fmla="*/ 2352468 h 2538362"/>
              <a:gd name="connsiteX6" fmla="*/ 19541 w 9163541"/>
              <a:gd name="connsiteY6" fmla="*/ 0 h 2538362"/>
              <a:gd name="connsiteX0" fmla="*/ 19541 w 9163541"/>
              <a:gd name="connsiteY0" fmla="*/ 0 h 2538362"/>
              <a:gd name="connsiteX1" fmla="*/ 9163541 w 9163541"/>
              <a:gd name="connsiteY1" fmla="*/ 0 h 2538362"/>
              <a:gd name="connsiteX2" fmla="*/ 9145069 w 9163541"/>
              <a:gd name="connsiteY2" fmla="*/ 1973776 h 2538362"/>
              <a:gd name="connsiteX3" fmla="*/ 4877868 w 9163541"/>
              <a:gd name="connsiteY3" fmla="*/ 1496291 h 2538362"/>
              <a:gd name="connsiteX4" fmla="*/ 1682086 w 9163541"/>
              <a:gd name="connsiteY4" fmla="*/ 1754909 h 2538362"/>
              <a:gd name="connsiteX5" fmla="*/ 10305 w 9163541"/>
              <a:gd name="connsiteY5" fmla="*/ 2352468 h 2538362"/>
              <a:gd name="connsiteX6" fmla="*/ 19541 w 9163541"/>
              <a:gd name="connsiteY6" fmla="*/ 0 h 2538362"/>
              <a:gd name="connsiteX0" fmla="*/ 19541 w 9163541"/>
              <a:gd name="connsiteY0" fmla="*/ 0 h 2615382"/>
              <a:gd name="connsiteX1" fmla="*/ 9163541 w 9163541"/>
              <a:gd name="connsiteY1" fmla="*/ 0 h 2615382"/>
              <a:gd name="connsiteX2" fmla="*/ 9145069 w 9163541"/>
              <a:gd name="connsiteY2" fmla="*/ 1973776 h 2615382"/>
              <a:gd name="connsiteX3" fmla="*/ 4877868 w 9163541"/>
              <a:gd name="connsiteY3" fmla="*/ 1496291 h 2615382"/>
              <a:gd name="connsiteX4" fmla="*/ 1682086 w 9163541"/>
              <a:gd name="connsiteY4" fmla="*/ 1754909 h 2615382"/>
              <a:gd name="connsiteX5" fmla="*/ 10305 w 9163541"/>
              <a:gd name="connsiteY5" fmla="*/ 2352468 h 2615382"/>
              <a:gd name="connsiteX6" fmla="*/ 19541 w 9163541"/>
              <a:gd name="connsiteY6" fmla="*/ 0 h 261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3541" h="2615382">
                <a:moveTo>
                  <a:pt x="19541" y="0"/>
                </a:moveTo>
                <a:lnTo>
                  <a:pt x="9163541" y="0"/>
                </a:lnTo>
                <a:lnTo>
                  <a:pt x="9145069" y="1973776"/>
                </a:lnTo>
                <a:cubicBezTo>
                  <a:pt x="8316876" y="3625545"/>
                  <a:pt x="6078595" y="1575871"/>
                  <a:pt x="4877868" y="1496291"/>
                </a:cubicBezTo>
                <a:cubicBezTo>
                  <a:pt x="3640195" y="1795401"/>
                  <a:pt x="4068146" y="2055558"/>
                  <a:pt x="1682086" y="1754909"/>
                </a:cubicBezTo>
                <a:cubicBezTo>
                  <a:pt x="989358" y="2560616"/>
                  <a:pt x="703033" y="2193306"/>
                  <a:pt x="10305" y="2352468"/>
                </a:cubicBezTo>
                <a:cubicBezTo>
                  <a:pt x="-17404" y="1220409"/>
                  <a:pt x="19541" y="854968"/>
                  <a:pt x="19541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3"/>
          <p:cNvSpPr/>
          <p:nvPr/>
        </p:nvSpPr>
        <p:spPr>
          <a:xfrm flipV="1">
            <a:off x="1984" y="800787"/>
            <a:ext cx="9163541" cy="2739365"/>
          </a:xfrm>
          <a:custGeom>
            <a:avLst/>
            <a:gdLst>
              <a:gd name="connsiteX0" fmla="*/ 0 w 9144000"/>
              <a:gd name="connsiteY0" fmla="*/ 0 h 2564904"/>
              <a:gd name="connsiteX1" fmla="*/ 9144000 w 9144000"/>
              <a:gd name="connsiteY1" fmla="*/ 0 h 2564904"/>
              <a:gd name="connsiteX2" fmla="*/ 9144000 w 9144000"/>
              <a:gd name="connsiteY2" fmla="*/ 2564904 h 2564904"/>
              <a:gd name="connsiteX3" fmla="*/ 0 w 9144000"/>
              <a:gd name="connsiteY3" fmla="*/ 2564904 h 2564904"/>
              <a:gd name="connsiteX4" fmla="*/ 0 w 9144000"/>
              <a:gd name="connsiteY4" fmla="*/ 0 h 2564904"/>
              <a:gd name="connsiteX0" fmla="*/ 0 w 9144000"/>
              <a:gd name="connsiteY0" fmla="*/ 0 h 2564904"/>
              <a:gd name="connsiteX1" fmla="*/ 9144000 w 9144000"/>
              <a:gd name="connsiteY1" fmla="*/ 0 h 2564904"/>
              <a:gd name="connsiteX2" fmla="*/ 9144000 w 9144000"/>
              <a:gd name="connsiteY2" fmla="*/ 2564904 h 2564904"/>
              <a:gd name="connsiteX3" fmla="*/ 1662545 w 9144000"/>
              <a:gd name="connsiteY3" fmla="*/ 1754909 h 2564904"/>
              <a:gd name="connsiteX4" fmla="*/ 0 w 9144000"/>
              <a:gd name="connsiteY4" fmla="*/ 2564904 h 2564904"/>
              <a:gd name="connsiteX5" fmla="*/ 0 w 9144000"/>
              <a:gd name="connsiteY5" fmla="*/ 0 h 2564904"/>
              <a:gd name="connsiteX0" fmla="*/ 0 w 9144000"/>
              <a:gd name="connsiteY0" fmla="*/ 0 h 2632807"/>
              <a:gd name="connsiteX1" fmla="*/ 9144000 w 9144000"/>
              <a:gd name="connsiteY1" fmla="*/ 0 h 2632807"/>
              <a:gd name="connsiteX2" fmla="*/ 9144000 w 9144000"/>
              <a:gd name="connsiteY2" fmla="*/ 2564904 h 2632807"/>
              <a:gd name="connsiteX3" fmla="*/ 4858327 w 9144000"/>
              <a:gd name="connsiteY3" fmla="*/ 1496291 h 2632807"/>
              <a:gd name="connsiteX4" fmla="*/ 1662545 w 9144000"/>
              <a:gd name="connsiteY4" fmla="*/ 1754909 h 2632807"/>
              <a:gd name="connsiteX5" fmla="*/ 0 w 9144000"/>
              <a:gd name="connsiteY5" fmla="*/ 2564904 h 2632807"/>
              <a:gd name="connsiteX6" fmla="*/ 0 w 9144000"/>
              <a:gd name="connsiteY6" fmla="*/ 0 h 2632807"/>
              <a:gd name="connsiteX0" fmla="*/ 0 w 9144000"/>
              <a:gd name="connsiteY0" fmla="*/ 0 h 2632807"/>
              <a:gd name="connsiteX1" fmla="*/ 9144000 w 9144000"/>
              <a:gd name="connsiteY1" fmla="*/ 0 h 2632807"/>
              <a:gd name="connsiteX2" fmla="*/ 9144000 w 9144000"/>
              <a:gd name="connsiteY2" fmla="*/ 2564904 h 2632807"/>
              <a:gd name="connsiteX3" fmla="*/ 4858327 w 9144000"/>
              <a:gd name="connsiteY3" fmla="*/ 1496291 h 2632807"/>
              <a:gd name="connsiteX4" fmla="*/ 1662545 w 9144000"/>
              <a:gd name="connsiteY4" fmla="*/ 1754909 h 2632807"/>
              <a:gd name="connsiteX5" fmla="*/ 0 w 9144000"/>
              <a:gd name="connsiteY5" fmla="*/ 2564904 h 2632807"/>
              <a:gd name="connsiteX6" fmla="*/ 0 w 9144000"/>
              <a:gd name="connsiteY6" fmla="*/ 0 h 2632807"/>
              <a:gd name="connsiteX0" fmla="*/ 0 w 9144000"/>
              <a:gd name="connsiteY0" fmla="*/ 0 h 2632807"/>
              <a:gd name="connsiteX1" fmla="*/ 9144000 w 9144000"/>
              <a:gd name="connsiteY1" fmla="*/ 0 h 2632807"/>
              <a:gd name="connsiteX2" fmla="*/ 9144000 w 9144000"/>
              <a:gd name="connsiteY2" fmla="*/ 2564904 h 2632807"/>
              <a:gd name="connsiteX3" fmla="*/ 4858327 w 9144000"/>
              <a:gd name="connsiteY3" fmla="*/ 1496291 h 2632807"/>
              <a:gd name="connsiteX4" fmla="*/ 1662545 w 9144000"/>
              <a:gd name="connsiteY4" fmla="*/ 1754909 h 2632807"/>
              <a:gd name="connsiteX5" fmla="*/ 0 w 9144000"/>
              <a:gd name="connsiteY5" fmla="*/ 2564904 h 2632807"/>
              <a:gd name="connsiteX6" fmla="*/ 0 w 9144000"/>
              <a:gd name="connsiteY6" fmla="*/ 0 h 2632807"/>
              <a:gd name="connsiteX0" fmla="*/ 12315 w 9156315"/>
              <a:gd name="connsiteY0" fmla="*/ 0 h 2632807"/>
              <a:gd name="connsiteX1" fmla="*/ 9156315 w 9156315"/>
              <a:gd name="connsiteY1" fmla="*/ 0 h 2632807"/>
              <a:gd name="connsiteX2" fmla="*/ 9156315 w 9156315"/>
              <a:gd name="connsiteY2" fmla="*/ 2564904 h 2632807"/>
              <a:gd name="connsiteX3" fmla="*/ 4870642 w 9156315"/>
              <a:gd name="connsiteY3" fmla="*/ 1496291 h 2632807"/>
              <a:gd name="connsiteX4" fmla="*/ 1674860 w 9156315"/>
              <a:gd name="connsiteY4" fmla="*/ 1754909 h 2632807"/>
              <a:gd name="connsiteX5" fmla="*/ 12315 w 9156315"/>
              <a:gd name="connsiteY5" fmla="*/ 2564904 h 2632807"/>
              <a:gd name="connsiteX6" fmla="*/ 12315 w 9156315"/>
              <a:gd name="connsiteY6" fmla="*/ 0 h 2632807"/>
              <a:gd name="connsiteX0" fmla="*/ 12315 w 9156315"/>
              <a:gd name="connsiteY0" fmla="*/ 0 h 2632807"/>
              <a:gd name="connsiteX1" fmla="*/ 9156315 w 9156315"/>
              <a:gd name="connsiteY1" fmla="*/ 0 h 2632807"/>
              <a:gd name="connsiteX2" fmla="*/ 9156315 w 9156315"/>
              <a:gd name="connsiteY2" fmla="*/ 2564904 h 2632807"/>
              <a:gd name="connsiteX3" fmla="*/ 4870642 w 9156315"/>
              <a:gd name="connsiteY3" fmla="*/ 1496291 h 2632807"/>
              <a:gd name="connsiteX4" fmla="*/ 1674860 w 9156315"/>
              <a:gd name="connsiteY4" fmla="*/ 1754909 h 2632807"/>
              <a:gd name="connsiteX5" fmla="*/ 12315 w 9156315"/>
              <a:gd name="connsiteY5" fmla="*/ 2564904 h 2632807"/>
              <a:gd name="connsiteX6" fmla="*/ 12315 w 9156315"/>
              <a:gd name="connsiteY6" fmla="*/ 0 h 2632807"/>
              <a:gd name="connsiteX0" fmla="*/ 1478 w 9145478"/>
              <a:gd name="connsiteY0" fmla="*/ 0 h 2632807"/>
              <a:gd name="connsiteX1" fmla="*/ 9145478 w 9145478"/>
              <a:gd name="connsiteY1" fmla="*/ 0 h 2632807"/>
              <a:gd name="connsiteX2" fmla="*/ 9145478 w 9145478"/>
              <a:gd name="connsiteY2" fmla="*/ 2564904 h 2632807"/>
              <a:gd name="connsiteX3" fmla="*/ 4859805 w 9145478"/>
              <a:gd name="connsiteY3" fmla="*/ 1496291 h 2632807"/>
              <a:gd name="connsiteX4" fmla="*/ 1664023 w 9145478"/>
              <a:gd name="connsiteY4" fmla="*/ 1754909 h 2632807"/>
              <a:gd name="connsiteX5" fmla="*/ 19951 w 9145478"/>
              <a:gd name="connsiteY5" fmla="*/ 2352468 h 2632807"/>
              <a:gd name="connsiteX6" fmla="*/ 1478 w 9145478"/>
              <a:gd name="connsiteY6" fmla="*/ 0 h 2632807"/>
              <a:gd name="connsiteX0" fmla="*/ 19541 w 9163541"/>
              <a:gd name="connsiteY0" fmla="*/ 0 h 2632807"/>
              <a:gd name="connsiteX1" fmla="*/ 9163541 w 9163541"/>
              <a:gd name="connsiteY1" fmla="*/ 0 h 2632807"/>
              <a:gd name="connsiteX2" fmla="*/ 9163541 w 9163541"/>
              <a:gd name="connsiteY2" fmla="*/ 2564904 h 2632807"/>
              <a:gd name="connsiteX3" fmla="*/ 4877868 w 9163541"/>
              <a:gd name="connsiteY3" fmla="*/ 1496291 h 2632807"/>
              <a:gd name="connsiteX4" fmla="*/ 1682086 w 9163541"/>
              <a:gd name="connsiteY4" fmla="*/ 1754909 h 2632807"/>
              <a:gd name="connsiteX5" fmla="*/ 10305 w 9163541"/>
              <a:gd name="connsiteY5" fmla="*/ 2352468 h 2632807"/>
              <a:gd name="connsiteX6" fmla="*/ 19541 w 9163541"/>
              <a:gd name="connsiteY6" fmla="*/ 0 h 2632807"/>
              <a:gd name="connsiteX0" fmla="*/ 19541 w 9163541"/>
              <a:gd name="connsiteY0" fmla="*/ 0 h 2615811"/>
              <a:gd name="connsiteX1" fmla="*/ 9163541 w 9163541"/>
              <a:gd name="connsiteY1" fmla="*/ 0 h 2615811"/>
              <a:gd name="connsiteX2" fmla="*/ 9163541 w 9163541"/>
              <a:gd name="connsiteY2" fmla="*/ 2564904 h 2615811"/>
              <a:gd name="connsiteX3" fmla="*/ 4877868 w 9163541"/>
              <a:gd name="connsiteY3" fmla="*/ 1496291 h 2615811"/>
              <a:gd name="connsiteX4" fmla="*/ 1682086 w 9163541"/>
              <a:gd name="connsiteY4" fmla="*/ 1754909 h 2615811"/>
              <a:gd name="connsiteX5" fmla="*/ 10305 w 9163541"/>
              <a:gd name="connsiteY5" fmla="*/ 2352468 h 2615811"/>
              <a:gd name="connsiteX6" fmla="*/ 19541 w 9163541"/>
              <a:gd name="connsiteY6" fmla="*/ 0 h 2615811"/>
              <a:gd name="connsiteX0" fmla="*/ 19541 w 9163541"/>
              <a:gd name="connsiteY0" fmla="*/ 0 h 2352468"/>
              <a:gd name="connsiteX1" fmla="*/ 9163541 w 9163541"/>
              <a:gd name="connsiteY1" fmla="*/ 0 h 2352468"/>
              <a:gd name="connsiteX2" fmla="*/ 9145069 w 9163541"/>
              <a:gd name="connsiteY2" fmla="*/ 1973776 h 2352468"/>
              <a:gd name="connsiteX3" fmla="*/ 4877868 w 9163541"/>
              <a:gd name="connsiteY3" fmla="*/ 1496291 h 2352468"/>
              <a:gd name="connsiteX4" fmla="*/ 1682086 w 9163541"/>
              <a:gd name="connsiteY4" fmla="*/ 1754909 h 2352468"/>
              <a:gd name="connsiteX5" fmla="*/ 10305 w 9163541"/>
              <a:gd name="connsiteY5" fmla="*/ 2352468 h 2352468"/>
              <a:gd name="connsiteX6" fmla="*/ 19541 w 9163541"/>
              <a:gd name="connsiteY6" fmla="*/ 0 h 2352468"/>
              <a:gd name="connsiteX0" fmla="*/ 19541 w 9163541"/>
              <a:gd name="connsiteY0" fmla="*/ 0 h 2538362"/>
              <a:gd name="connsiteX1" fmla="*/ 9163541 w 9163541"/>
              <a:gd name="connsiteY1" fmla="*/ 0 h 2538362"/>
              <a:gd name="connsiteX2" fmla="*/ 9145069 w 9163541"/>
              <a:gd name="connsiteY2" fmla="*/ 1973776 h 2538362"/>
              <a:gd name="connsiteX3" fmla="*/ 4877868 w 9163541"/>
              <a:gd name="connsiteY3" fmla="*/ 1496291 h 2538362"/>
              <a:gd name="connsiteX4" fmla="*/ 1682086 w 9163541"/>
              <a:gd name="connsiteY4" fmla="*/ 1754909 h 2538362"/>
              <a:gd name="connsiteX5" fmla="*/ 10305 w 9163541"/>
              <a:gd name="connsiteY5" fmla="*/ 2352468 h 2538362"/>
              <a:gd name="connsiteX6" fmla="*/ 19541 w 9163541"/>
              <a:gd name="connsiteY6" fmla="*/ 0 h 2538362"/>
              <a:gd name="connsiteX0" fmla="*/ 19541 w 9163541"/>
              <a:gd name="connsiteY0" fmla="*/ 0 h 2538362"/>
              <a:gd name="connsiteX1" fmla="*/ 9163541 w 9163541"/>
              <a:gd name="connsiteY1" fmla="*/ 0 h 2538362"/>
              <a:gd name="connsiteX2" fmla="*/ 9145069 w 9163541"/>
              <a:gd name="connsiteY2" fmla="*/ 1973776 h 2538362"/>
              <a:gd name="connsiteX3" fmla="*/ 4877868 w 9163541"/>
              <a:gd name="connsiteY3" fmla="*/ 1496291 h 2538362"/>
              <a:gd name="connsiteX4" fmla="*/ 1682086 w 9163541"/>
              <a:gd name="connsiteY4" fmla="*/ 1754909 h 2538362"/>
              <a:gd name="connsiteX5" fmla="*/ 10305 w 9163541"/>
              <a:gd name="connsiteY5" fmla="*/ 2352468 h 2538362"/>
              <a:gd name="connsiteX6" fmla="*/ 19541 w 9163541"/>
              <a:gd name="connsiteY6" fmla="*/ 0 h 2538362"/>
              <a:gd name="connsiteX0" fmla="*/ 19541 w 9163541"/>
              <a:gd name="connsiteY0" fmla="*/ 0 h 2538362"/>
              <a:gd name="connsiteX1" fmla="*/ 9163541 w 9163541"/>
              <a:gd name="connsiteY1" fmla="*/ 0 h 2538362"/>
              <a:gd name="connsiteX2" fmla="*/ 9145069 w 9163541"/>
              <a:gd name="connsiteY2" fmla="*/ 1973776 h 2538362"/>
              <a:gd name="connsiteX3" fmla="*/ 4877868 w 9163541"/>
              <a:gd name="connsiteY3" fmla="*/ 1496291 h 2538362"/>
              <a:gd name="connsiteX4" fmla="*/ 1682086 w 9163541"/>
              <a:gd name="connsiteY4" fmla="*/ 1754909 h 2538362"/>
              <a:gd name="connsiteX5" fmla="*/ 10305 w 9163541"/>
              <a:gd name="connsiteY5" fmla="*/ 2352468 h 2538362"/>
              <a:gd name="connsiteX6" fmla="*/ 19541 w 9163541"/>
              <a:gd name="connsiteY6" fmla="*/ 0 h 2538362"/>
              <a:gd name="connsiteX0" fmla="*/ 19541 w 9163541"/>
              <a:gd name="connsiteY0" fmla="*/ 0 h 2615382"/>
              <a:gd name="connsiteX1" fmla="*/ 9163541 w 9163541"/>
              <a:gd name="connsiteY1" fmla="*/ 0 h 2615382"/>
              <a:gd name="connsiteX2" fmla="*/ 9145069 w 9163541"/>
              <a:gd name="connsiteY2" fmla="*/ 1973776 h 2615382"/>
              <a:gd name="connsiteX3" fmla="*/ 4877868 w 9163541"/>
              <a:gd name="connsiteY3" fmla="*/ 1496291 h 2615382"/>
              <a:gd name="connsiteX4" fmla="*/ 1682086 w 9163541"/>
              <a:gd name="connsiteY4" fmla="*/ 1754909 h 2615382"/>
              <a:gd name="connsiteX5" fmla="*/ 10305 w 9163541"/>
              <a:gd name="connsiteY5" fmla="*/ 2352468 h 2615382"/>
              <a:gd name="connsiteX6" fmla="*/ 19541 w 9163541"/>
              <a:gd name="connsiteY6" fmla="*/ 0 h 2615382"/>
              <a:gd name="connsiteX0" fmla="*/ 19541 w 9163541"/>
              <a:gd name="connsiteY0" fmla="*/ 0 h 2739365"/>
              <a:gd name="connsiteX1" fmla="*/ 9163541 w 9163541"/>
              <a:gd name="connsiteY1" fmla="*/ 0 h 2739365"/>
              <a:gd name="connsiteX2" fmla="*/ 9145069 w 9163541"/>
              <a:gd name="connsiteY2" fmla="*/ 1973776 h 2739365"/>
              <a:gd name="connsiteX3" fmla="*/ 4859395 w 9163541"/>
              <a:gd name="connsiteY3" fmla="*/ 2022763 h 2739365"/>
              <a:gd name="connsiteX4" fmla="*/ 1682086 w 9163541"/>
              <a:gd name="connsiteY4" fmla="*/ 1754909 h 2739365"/>
              <a:gd name="connsiteX5" fmla="*/ 10305 w 9163541"/>
              <a:gd name="connsiteY5" fmla="*/ 2352468 h 2739365"/>
              <a:gd name="connsiteX6" fmla="*/ 19541 w 9163541"/>
              <a:gd name="connsiteY6" fmla="*/ 0 h 273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3541" h="2739365">
                <a:moveTo>
                  <a:pt x="19541" y="0"/>
                </a:moveTo>
                <a:lnTo>
                  <a:pt x="9163541" y="0"/>
                </a:lnTo>
                <a:lnTo>
                  <a:pt x="9145069" y="1973776"/>
                </a:lnTo>
                <a:cubicBezTo>
                  <a:pt x="8316876" y="3625545"/>
                  <a:pt x="6060122" y="2102343"/>
                  <a:pt x="4859395" y="2022763"/>
                </a:cubicBezTo>
                <a:cubicBezTo>
                  <a:pt x="3621722" y="2321873"/>
                  <a:pt x="4068146" y="2055558"/>
                  <a:pt x="1682086" y="1754909"/>
                </a:cubicBezTo>
                <a:cubicBezTo>
                  <a:pt x="989358" y="2560616"/>
                  <a:pt x="703033" y="2193306"/>
                  <a:pt x="10305" y="2352468"/>
                </a:cubicBezTo>
                <a:cubicBezTo>
                  <a:pt x="-17404" y="1220409"/>
                  <a:pt x="19541" y="854968"/>
                  <a:pt x="19541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</a:t>
            </a:r>
            <a:endParaRPr lang="ko-KR" altLang="en-US" dirty="0"/>
          </a:p>
        </p:txBody>
      </p:sp>
      <p:pic>
        <p:nvPicPr>
          <p:cNvPr id="6" name="그림 5" descr="튜립-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0152"/>
            <a:ext cx="9232800" cy="34180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왼쪽/오른쪽 화살표 설명선 2"/>
          <p:cNvSpPr/>
          <p:nvPr/>
        </p:nvSpPr>
        <p:spPr>
          <a:xfrm>
            <a:off x="1187624" y="980728"/>
            <a:ext cx="5616624" cy="2011861"/>
          </a:xfrm>
          <a:prstGeom prst="leftRightArrow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>
                <a:solidFill>
                  <a:srgbClr val="C00000"/>
                </a:solidFill>
                <a:latin typeface="양재튼튼체B" pitchFamily="18" charset="-127"/>
                <a:ea typeface="양재튼튼체B" pitchFamily="18" charset="-127"/>
              </a:rPr>
              <a:t>11</a:t>
            </a:r>
            <a:r>
              <a:rPr lang="ko-KR" altLang="en-US" sz="2800" b="1" dirty="0" smtClean="0">
                <a:solidFill>
                  <a:srgbClr val="C00000"/>
                </a:solidFill>
                <a:latin typeface="양재튼튼체B" pitchFamily="18" charset="-127"/>
                <a:ea typeface="양재튼튼체B" pitchFamily="18" charset="-127"/>
              </a:rPr>
              <a:t>차 </a:t>
            </a:r>
            <a:endParaRPr lang="en-US" altLang="ko-KR" sz="2800" b="1" dirty="0" smtClean="0">
              <a:solidFill>
                <a:srgbClr val="C00000"/>
              </a:solidFill>
              <a:latin typeface="양재튼튼체B" pitchFamily="18" charset="-127"/>
              <a:ea typeface="양재튼튼체B" pitchFamily="18" charset="-127"/>
            </a:endParaRPr>
          </a:p>
          <a:p>
            <a:pPr algn="ctr"/>
            <a:r>
              <a:rPr lang="ko-KR" altLang="en-US" sz="2800" b="1" dirty="0" smtClean="0">
                <a:solidFill>
                  <a:srgbClr val="C00000"/>
                </a:solidFill>
                <a:latin typeface="양재튼튼체B" pitchFamily="18" charset="-127"/>
                <a:ea typeface="양재튼튼체B" pitchFamily="18" charset="-127"/>
              </a:rPr>
              <a:t>시간 관리</a:t>
            </a:r>
            <a:r>
              <a:rPr lang="en-US" altLang="ko-KR" sz="2800" b="1" dirty="0" smtClean="0">
                <a:solidFill>
                  <a:srgbClr val="C00000"/>
                </a:solidFill>
                <a:latin typeface="양재튼튼체B" pitchFamily="18" charset="-127"/>
                <a:ea typeface="양재튼튼체B" pitchFamily="18" charset="-127"/>
              </a:rPr>
              <a:t>  </a:t>
            </a:r>
          </a:p>
          <a:p>
            <a:pPr algn="ctr"/>
            <a:r>
              <a:rPr lang="ko-KR" altLang="en-US" sz="2800" b="1" dirty="0" smtClean="0">
                <a:solidFill>
                  <a:srgbClr val="C00000"/>
                </a:solidFill>
                <a:latin typeface="양재튼튼체B" pitchFamily="18" charset="-127"/>
                <a:ea typeface="양재튼튼체B" pitchFamily="18" charset="-127"/>
              </a:rPr>
              <a:t>오 명 옥</a:t>
            </a:r>
            <a:endParaRPr lang="ko-KR" altLang="en-US" sz="2800" b="1" dirty="0">
              <a:solidFill>
                <a:srgbClr val="C0000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022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rgbClr val="E2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2204864"/>
            <a:ext cx="9144000" cy="46531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대각선 방향의 모서리가 둥근 사각형 5"/>
          <p:cNvSpPr/>
          <p:nvPr/>
        </p:nvSpPr>
        <p:spPr>
          <a:xfrm>
            <a:off x="467544" y="2348880"/>
            <a:ext cx="3528392" cy="57606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</a:rPr>
              <a:t>귀중한 자원</a:t>
            </a:r>
            <a:endParaRPr lang="ko-KR" altLang="en-US" sz="2800" dirty="0"/>
          </a:p>
        </p:txBody>
      </p:sp>
      <p:sp>
        <p:nvSpPr>
          <p:cNvPr id="7" name="대각선 방향의 모서리가 둥근 사각형 6"/>
          <p:cNvSpPr/>
          <p:nvPr/>
        </p:nvSpPr>
        <p:spPr>
          <a:xfrm>
            <a:off x="467544" y="3068960"/>
            <a:ext cx="3528392" cy="57606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</a:rPr>
              <a:t>일생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자신의 시간의 양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대각선 방향의 모서리가 둥근 사각형 7"/>
          <p:cNvSpPr/>
          <p:nvPr/>
        </p:nvSpPr>
        <p:spPr>
          <a:xfrm>
            <a:off x="492556" y="3815188"/>
            <a:ext cx="3528392" cy="720080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</a:rPr>
              <a:t>모든 사람에게 똑 같이 분배</a:t>
            </a:r>
            <a:endParaRPr lang="ko-KR" altLang="en-US" sz="2400" dirty="0"/>
          </a:p>
        </p:txBody>
      </p:sp>
      <p:sp>
        <p:nvSpPr>
          <p:cNvPr id="9" name="대각선 방향의 모서리가 둥근 사각형 8"/>
          <p:cNvSpPr/>
          <p:nvPr/>
        </p:nvSpPr>
        <p:spPr>
          <a:xfrm>
            <a:off x="492556" y="4725144"/>
            <a:ext cx="3528392" cy="57606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</a:rPr>
              <a:t>저장되지 않는다 </a:t>
            </a:r>
            <a:endParaRPr lang="en-US" altLang="ko-KR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대각선 방향의 모서리가 둥근 사각형 9"/>
          <p:cNvSpPr/>
          <p:nvPr/>
        </p:nvSpPr>
        <p:spPr>
          <a:xfrm>
            <a:off x="492556" y="5445224"/>
            <a:ext cx="3528392" cy="1224136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 smtClean="0">
                <a:solidFill>
                  <a:srgbClr val="FF0000"/>
                </a:solidFill>
              </a:rPr>
              <a:t>바쁘다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시간이 없다</a:t>
            </a:r>
            <a:r>
              <a:rPr lang="en-US" altLang="ko-KR" sz="2400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ko-KR" altLang="en-US" sz="2400" b="1" dirty="0" smtClean="0">
                <a:solidFill>
                  <a:srgbClr val="FF0000"/>
                </a:solidFill>
                <a:sym typeface="Wingdings" pitchFamily="2" charset="2"/>
              </a:rPr>
              <a:t>시간을 잘 관리하지 못한다 </a:t>
            </a:r>
            <a:endParaRPr lang="en-US" altLang="ko-KR" sz="2400" b="1" dirty="0" smtClean="0">
              <a:solidFill>
                <a:srgbClr val="FF0000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123728" y="429940"/>
            <a:ext cx="3528392" cy="48088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시간이란 </a:t>
            </a:r>
            <a:r>
              <a:rPr lang="en-US" altLang="ko-KR" sz="4000" dirty="0" smtClean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?</a:t>
            </a:r>
            <a:endParaRPr lang="ko-KR" altLang="en-US" sz="4000" dirty="0">
              <a:solidFill>
                <a:srgbClr val="00206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4427984" y="2600908"/>
            <a:ext cx="4392488" cy="34563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u="sng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우리는 </a:t>
            </a:r>
            <a:r>
              <a:rPr lang="en-US" altLang="ko-KR" sz="2800" u="sng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:</a:t>
            </a:r>
          </a:p>
          <a:p>
            <a:pPr algn="ctr"/>
            <a:r>
              <a:rPr lang="ko-KR" altLang="en-US" sz="2800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노인과 갓난 아기를    제외한 </a:t>
            </a:r>
            <a:r>
              <a:rPr lang="ko-KR" altLang="en-US" sz="2800" u="sng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모든 사람</a:t>
            </a:r>
            <a:r>
              <a:rPr lang="ko-KR" altLang="en-US" sz="2800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에게는 시간적 여유가 없다 라고 생각</a:t>
            </a:r>
            <a:r>
              <a:rPr lang="en-US" altLang="ko-KR" sz="2800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…..</a:t>
            </a:r>
            <a:endParaRPr lang="ko-KR" altLang="en-US" sz="2800" dirty="0">
              <a:solidFill>
                <a:srgbClr val="FF000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395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 란 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endParaRPr lang="en-US" altLang="ko-KR" dirty="0">
              <a:solidFill>
                <a:srgbClr val="7030A0"/>
              </a:solidFill>
              <a:ea typeface="문체부 제목 돋음체" pitchFamily="49" charset="-127"/>
              <a:sym typeface="Wingdings" pitchFamily="2" charset="2"/>
            </a:endParaRPr>
          </a:p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가능한 시간을 최상으로 이용할 수 있도록 만드는 것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Barry Izsak :</a:t>
            </a:r>
          </a:p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관리해야 하는 것은 시간이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아니라 </a:t>
            </a:r>
            <a:r>
              <a:rPr lang="ko-KR" altLang="en-US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자기자신이다</a:t>
            </a:r>
            <a:endParaRPr lang="en-US" altLang="ko-KR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배워야 하는 기술이고 연습을 통해 향상 시켜야 한다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864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의 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단계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331640" y="1988840"/>
            <a:ext cx="4680520" cy="10081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sz="2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계획을 위한 시간을 허용하고 우선순위를 설정</a:t>
            </a:r>
            <a:endParaRPr lang="ko-KR" altLang="en-US" sz="2400" dirty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331640" y="3356992"/>
            <a:ext cx="4680520" cy="11521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sz="24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가능한 가장 높은 우선순위의 작업을 완료하고 다른 것을 시작하기 전에 그 작업을 끝낸다</a:t>
            </a:r>
            <a:endParaRPr lang="ko-KR" altLang="en-US" sz="24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331640" y="4941168"/>
            <a:ext cx="4752528" cy="10081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sz="24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남은 작업과 새로운 정보에 근거하여 우선순위를 재설정한다</a:t>
            </a:r>
            <a:endParaRPr lang="ko-KR" altLang="en-US" sz="24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563888" y="1628800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3563888" y="1628800"/>
            <a:ext cx="374441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>
            <a:stCxn id="5" idx="2"/>
            <a:endCxn id="6" idx="0"/>
          </p:cNvCxnSpPr>
          <p:nvPr/>
        </p:nvCxnSpPr>
        <p:spPr>
          <a:xfrm>
            <a:off x="3671900" y="2996952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3695531" y="443711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/>
        </p:nvSpPr>
        <p:spPr>
          <a:xfrm>
            <a:off x="1327278" y="4941168"/>
            <a:ext cx="4752528" cy="10081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sz="24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남은 작업과 새로운 정보에 근거하여 우선순위를 재설정한다</a:t>
            </a:r>
            <a:endParaRPr lang="ko-KR" altLang="en-US" sz="24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3691169" y="4437112"/>
            <a:ext cx="0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3718450" y="5949280"/>
            <a:ext cx="0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718450" y="6453336"/>
            <a:ext cx="358985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V="1">
            <a:off x="7308304" y="3248980"/>
            <a:ext cx="0" cy="32043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7308304" y="1628800"/>
            <a:ext cx="0" cy="16201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48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0"/>
            <a:ext cx="8568952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시간관리가 안 되는 원인</a:t>
            </a:r>
            <a:endParaRPr lang="ko-KR" altLang="en-US" sz="3600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755576" y="1268760"/>
            <a:ext cx="2736304" cy="57606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dirty="0" smtClean="0">
                <a:ln w="12700">
                  <a:solidFill>
                    <a:schemeClr val="tx1"/>
                  </a:solidFill>
                </a:ln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기술적 무지</a:t>
            </a:r>
            <a:endParaRPr lang="ko-KR" altLang="en-US" sz="2400" b="1" dirty="0">
              <a:ln w="12700">
                <a:solidFill>
                  <a:schemeClr val="tx1"/>
                </a:solidFill>
              </a:ln>
              <a:solidFill>
                <a:srgbClr val="00206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5549629" y="1664804"/>
            <a:ext cx="2448272" cy="7920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b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외부적 현실</a:t>
            </a:r>
            <a:endParaRPr lang="ko-KR" altLang="en-US" sz="2000" b="1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5" name="순서도: 대체 처리 4"/>
          <p:cNvSpPr/>
          <p:nvPr/>
        </p:nvSpPr>
        <p:spPr>
          <a:xfrm>
            <a:off x="0" y="2060848"/>
            <a:ext cx="5004048" cy="460851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127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ko-KR" altLang="en-US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일에 ‘제자리’가 없다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활동시간이 적당하지 않다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일에 걸리는 시간을 잘못 </a:t>
            </a:r>
            <a:endParaRPr lang="en-US" altLang="ko-KR" sz="2400" b="1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195263" algn="l"/>
              </a:tabLst>
              <a:defRPr/>
            </a:pP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 계산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한다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일이 나에게 적합하지 않다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일이 복잡하고 규모도 크다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뭘 해야 하는지 잊어버린다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공간이 뒤죽박죽이다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2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순서도: 대체 처리 5"/>
          <p:cNvSpPr/>
          <p:nvPr/>
        </p:nvSpPr>
        <p:spPr>
          <a:xfrm>
            <a:off x="5148064" y="2996952"/>
            <a:ext cx="3456384" cy="3024336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ko-KR" altLang="en-US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 일이 너무 많다</a:t>
            </a:r>
            <a:r>
              <a:rPr lang="en-US" altLang="ko-KR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체력이 떨어진다</a:t>
            </a:r>
            <a:r>
              <a:rPr lang="en-US" altLang="ko-KR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언제 무슨 일이 일어 날지 모른다</a:t>
            </a:r>
            <a:r>
              <a:rPr lang="en-US" altLang="ko-KR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파트너와 안 맞는다</a:t>
            </a:r>
            <a:r>
              <a:rPr lang="en-US" altLang="ko-KR" sz="2400" b="1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.</a:t>
            </a:r>
            <a:endParaRPr lang="en-US" altLang="ko-KR" sz="2400" b="1" dirty="0">
              <a:solidFill>
                <a:srgbClr val="FF000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0866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>
            <a:off x="1043608" y="1556792"/>
            <a:ext cx="2520280" cy="7920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dirty="0" smtClean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심리적    장애</a:t>
            </a:r>
            <a:endParaRPr lang="ko-KR" altLang="en-US" sz="2400" b="1" dirty="0">
              <a:solidFill>
                <a:srgbClr val="00206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5724128" y="1700808"/>
            <a:ext cx="3024336" cy="7920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dirty="0" smtClean="0">
                <a:solidFill>
                  <a:srgbClr val="C00000"/>
                </a:solidFill>
                <a:latin typeface="양재튼튼체B" pitchFamily="18" charset="-127"/>
                <a:ea typeface="양재튼튼체B" pitchFamily="18" charset="-127"/>
              </a:rPr>
              <a:t>당신은 어떤 문제인가</a:t>
            </a:r>
            <a:r>
              <a:rPr lang="en-US" altLang="ko-KR" sz="2400" b="1" dirty="0" smtClean="0">
                <a:solidFill>
                  <a:srgbClr val="C00000"/>
                </a:solidFill>
                <a:latin typeface="양재튼튼체B" pitchFamily="18" charset="-127"/>
                <a:ea typeface="양재튼튼체B" pitchFamily="18" charset="-127"/>
              </a:rPr>
              <a:t>?</a:t>
            </a:r>
            <a:endParaRPr lang="en-US" altLang="ko-KR" sz="2400" b="1" dirty="0">
              <a:solidFill>
                <a:srgbClr val="C0000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6" name="순서도: 대체 처리 5"/>
          <p:cNvSpPr/>
          <p:nvPr/>
        </p:nvSpPr>
        <p:spPr>
          <a:xfrm>
            <a:off x="0" y="2564904"/>
            <a:ext cx="4860032" cy="4104456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ko-KR" altLang="en-US" sz="24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목표와 우선순위가 불 분명하다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자칭 만능해결사다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하는 일이 없으면 불안하다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자의적이든 타의적이든 배려가 깊다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1952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195263" algn="l"/>
              </a:tabLst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실패를 두려워한다</a:t>
            </a:r>
            <a:r>
              <a:rPr lang="en-US" altLang="ko-KR" sz="2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2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순서도: 대체 처리 6"/>
          <p:cNvSpPr/>
          <p:nvPr/>
        </p:nvSpPr>
        <p:spPr>
          <a:xfrm>
            <a:off x="5353961" y="2924944"/>
            <a:ext cx="3456384" cy="3024336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5263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altLang="ko-KR" sz="24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?</a:t>
            </a:r>
            <a:endParaRPr lang="en-US" altLang="ko-KR" sz="2400" b="1" dirty="0">
              <a:solidFill>
                <a:srgbClr val="FF0000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51520" y="0"/>
            <a:ext cx="8568952" cy="12961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시간관리가 안 되는 원인</a:t>
            </a:r>
            <a:endParaRPr lang="ko-KR" altLang="en-US" sz="40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3696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시간낭비 요인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불쑥 들른 방문자나 전화와 같은 방해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계획되지 않거나 계획된 미팅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명확한 목적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목표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우선순위의 부재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일일 계획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주 계획의 부재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자기훈련과 개인 조직화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(personal organization)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의 부재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302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시간낭비 요인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시간사용 방법에 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대한 지식부족</a:t>
            </a: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일상 업무에 대한 위임 실패 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비효과적인 의사소통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업무 사이의 빈 시간을 효과적으로 사용하지 못하는 것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“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아니오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”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를 말하지 못하는 무능력</a:t>
            </a: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0524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38958-99D9-469F-BF94-47EC1EE6DC4D}" type="slidenum">
              <a:rPr lang="en-US" altLang="ko-KR"/>
              <a:pPr>
                <a:defRPr/>
              </a:pPr>
              <a:t>9</a:t>
            </a:fld>
            <a:endParaRPr lang="en-US" altLang="ko-KR"/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1371600" y="304800"/>
            <a:ext cx="6553200" cy="549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000" dirty="0" err="1">
                <a:latin typeface="HY견고딕" pitchFamily="18" charset="-127"/>
                <a:ea typeface="HY견고딕" pitchFamily="18" charset="-127"/>
              </a:rPr>
              <a:t>파레토의</a:t>
            </a:r>
            <a:r>
              <a:rPr lang="ko-KR" altLang="en-US" sz="3000" dirty="0">
                <a:latin typeface="HY견고딕" pitchFamily="18" charset="-127"/>
                <a:ea typeface="HY견고딕" pitchFamily="18" charset="-127"/>
              </a:rPr>
              <a:t> 원리</a:t>
            </a:r>
          </a:p>
        </p:txBody>
      </p:sp>
      <p:grpSp>
        <p:nvGrpSpPr>
          <p:cNvPr id="2" name="그룹 18"/>
          <p:cNvGrpSpPr>
            <a:grpSpLocks/>
          </p:cNvGrpSpPr>
          <p:nvPr/>
        </p:nvGrpSpPr>
        <p:grpSpPr bwMode="auto">
          <a:xfrm>
            <a:off x="468313" y="981075"/>
            <a:ext cx="8207375" cy="4103688"/>
            <a:chOff x="1828800" y="1371600"/>
            <a:chExt cx="6400800" cy="29718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9704" name="AutoShape 9"/>
            <p:cNvSpPr>
              <a:spLocks noChangeArrowheads="1"/>
            </p:cNvSpPr>
            <p:nvPr/>
          </p:nvSpPr>
          <p:spPr bwMode="auto">
            <a:xfrm>
              <a:off x="1828800" y="1371600"/>
              <a:ext cx="6400800" cy="29718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29705" name="Picture 3" descr="AR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1524000"/>
              <a:ext cx="301625" cy="304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29706" name="Text Box 4"/>
            <p:cNvSpPr txBox="1">
              <a:spLocks noChangeArrowheads="1"/>
            </p:cNvSpPr>
            <p:nvPr/>
          </p:nvSpPr>
          <p:spPr bwMode="auto">
            <a:xfrm>
              <a:off x="2667000" y="1574800"/>
              <a:ext cx="5257800" cy="24757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20%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고객이나 상품이 매출의 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80%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를 올린다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endParaRPr lang="en-US" altLang="ko-KR" sz="2300" b="1" dirty="0">
                <a:latin typeface="양재튼튼체B" pitchFamily="18" charset="-127"/>
                <a:ea typeface="양재튼튼체B" pitchFamily="18" charset="-127"/>
              </a:endParaRP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20%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실수 때문에 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80%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저질 상품이 생산된다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endParaRPr lang="en-US" altLang="ko-KR" sz="2300" b="1" dirty="0">
                <a:latin typeface="양재튼튼체B" pitchFamily="18" charset="-127"/>
                <a:ea typeface="양재튼튼체B" pitchFamily="18" charset="-127"/>
              </a:endParaRP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20%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신문이 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80%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뉴스를 제공한다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endParaRPr lang="en-US" altLang="ko-KR" sz="2300" b="1" dirty="0">
                <a:latin typeface="양재튼튼체B" pitchFamily="18" charset="-127"/>
                <a:ea typeface="양재튼튼체B" pitchFamily="18" charset="-127"/>
              </a:endParaRP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20%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회의시간이 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80%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결정을 낳는다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endParaRPr lang="en-US" altLang="ko-KR" sz="2300" b="1" dirty="0">
                <a:latin typeface="양재튼튼체B" pitchFamily="18" charset="-127"/>
                <a:ea typeface="양재튼튼체B" pitchFamily="18" charset="-127"/>
              </a:endParaRP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20%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사무실 업무가 </a:t>
              </a:r>
              <a:r>
                <a:rPr lang="en-US" altLang="ko-KR" sz="2300" b="1" dirty="0">
                  <a:latin typeface="양재튼튼체B" pitchFamily="18" charset="-127"/>
                  <a:ea typeface="양재튼튼체B" pitchFamily="18" charset="-127"/>
                </a:rPr>
                <a:t>80%</a:t>
              </a:r>
              <a:r>
                <a:rPr lang="ko-KR" altLang="en-US" sz="2300" b="1" dirty="0">
                  <a:latin typeface="양재튼튼체B" pitchFamily="18" charset="-127"/>
                  <a:ea typeface="양재튼튼체B" pitchFamily="18" charset="-127"/>
                </a:rPr>
                <a:t>의 작업성과를 올린다</a:t>
              </a:r>
              <a:r>
                <a:rPr lang="en-US" altLang="ko-KR" sz="2300" b="1" dirty="0"/>
                <a:t>.</a:t>
              </a:r>
            </a:p>
          </p:txBody>
        </p:sp>
        <p:pic>
          <p:nvPicPr>
            <p:cNvPr id="29707" name="Picture 5" descr="AR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2082800"/>
              <a:ext cx="301625" cy="304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29708" name="Picture 6" descr="AR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2654300"/>
              <a:ext cx="301625" cy="304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29709" name="Picture 7" descr="AR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3225800"/>
              <a:ext cx="301625" cy="304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29710" name="Picture 8" descr="AR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3784600"/>
              <a:ext cx="301625" cy="304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23850" y="5300663"/>
            <a:ext cx="8142288" cy="1276350"/>
            <a:chOff x="1056" y="3408"/>
            <a:chExt cx="4320" cy="804"/>
          </a:xfrm>
        </p:grpSpPr>
        <p:sp>
          <p:nvSpPr>
            <p:cNvPr id="29702" name="Text Box 11"/>
            <p:cNvSpPr txBox="1">
              <a:spLocks noChangeArrowheads="1"/>
            </p:cNvSpPr>
            <p:nvPr/>
          </p:nvSpPr>
          <p:spPr bwMode="auto">
            <a:xfrm>
              <a:off x="1056" y="3408"/>
              <a:ext cx="4320" cy="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b="1" dirty="0">
                  <a:solidFill>
                    <a:srgbClr val="FF0000"/>
                  </a:solidFill>
                  <a:latin typeface="양재튼튼체B" pitchFamily="18" charset="-127"/>
                  <a:ea typeface="양재튼튼체B" pitchFamily="18" charset="-127"/>
                </a:rPr>
                <a:t>20:80</a:t>
              </a:r>
              <a:r>
                <a:rPr lang="ko-KR" altLang="en-US" b="1" dirty="0">
                  <a:solidFill>
                    <a:srgbClr val="FF0000"/>
                  </a:solidFill>
                  <a:latin typeface="양재튼튼체B" pitchFamily="18" charset="-127"/>
                  <a:ea typeface="양재튼튼체B" pitchFamily="18" charset="-127"/>
                </a:rPr>
                <a:t>의 성공 원칙</a:t>
              </a:r>
            </a:p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b="1" dirty="0">
                  <a:latin typeface="양재튼튼체B" pitchFamily="18" charset="-127"/>
                  <a:ea typeface="양재튼튼체B" pitchFamily="18" charset="-127"/>
                </a:rPr>
                <a:t>목표를 정하고 필요한 조치나 활동을 계획한다는 말은 직장 및 가정에서 </a:t>
              </a:r>
              <a:r>
                <a:rPr lang="en-US" altLang="ko-KR" b="1" dirty="0">
                  <a:solidFill>
                    <a:srgbClr val="FF0000"/>
                  </a:solidFill>
                  <a:latin typeface="양재튼튼체B" pitchFamily="18" charset="-127"/>
                  <a:ea typeface="양재튼튼체B" pitchFamily="18" charset="-127"/>
                </a:rPr>
                <a:t>20:80</a:t>
              </a:r>
              <a:r>
                <a:rPr lang="ko-KR" altLang="en-US" b="1" dirty="0">
                  <a:solidFill>
                    <a:srgbClr val="FF0000"/>
                  </a:solidFill>
                  <a:latin typeface="양재튼튼체B" pitchFamily="18" charset="-127"/>
                  <a:ea typeface="양재튼튼체B" pitchFamily="18" charset="-127"/>
                </a:rPr>
                <a:t>의 성공원칙을 준수하고 </a:t>
              </a:r>
              <a:r>
                <a:rPr lang="ko-KR" altLang="en-US" b="1" dirty="0">
                  <a:latin typeface="양재튼튼체B" pitchFamily="18" charset="-127"/>
                  <a:ea typeface="양재튼튼체B" pitchFamily="18" charset="-127"/>
                </a:rPr>
                <a:t>이에 따라 </a:t>
              </a:r>
              <a:r>
                <a:rPr lang="ko-KR" altLang="en-US" b="1" dirty="0">
                  <a:solidFill>
                    <a:srgbClr val="FF0000"/>
                  </a:solidFill>
                  <a:latin typeface="양재튼튼체B" pitchFamily="18" charset="-127"/>
                  <a:ea typeface="양재튼튼체B" pitchFamily="18" charset="-127"/>
                </a:rPr>
                <a:t>일의 우선 순위를 정한다는 </a:t>
              </a:r>
              <a:r>
                <a:rPr lang="ko-KR" altLang="en-US" b="1" dirty="0">
                  <a:latin typeface="양재튼튼체B" pitchFamily="18" charset="-127"/>
                  <a:ea typeface="양재튼튼체B" pitchFamily="18" charset="-127"/>
                </a:rPr>
                <a:t>뜻이다</a:t>
              </a:r>
              <a:r>
                <a:rPr lang="en-US" altLang="ko-KR" b="1" dirty="0"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</p:txBody>
        </p:sp>
        <p:sp>
          <p:nvSpPr>
            <p:cNvPr id="29703" name="Line 12"/>
            <p:cNvSpPr>
              <a:spLocks noChangeShapeType="1"/>
            </p:cNvSpPr>
            <p:nvPr/>
          </p:nvSpPr>
          <p:spPr bwMode="auto">
            <a:xfrm>
              <a:off x="1107" y="3630"/>
              <a:ext cx="415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068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7500C-BCA2-44C3-98D2-838D50E52DB6}" type="slidenum">
              <a:rPr lang="en-US" altLang="ko-KR"/>
              <a:pPr>
                <a:defRPr/>
              </a:pPr>
              <a:t>10</a:t>
            </a:fld>
            <a:endParaRPr lang="en-US" altLang="ko-KR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39750" y="836613"/>
            <a:ext cx="7932738" cy="4608512"/>
            <a:chOff x="1488" y="837"/>
            <a:chExt cx="3360" cy="1995"/>
          </a:xfrm>
        </p:grpSpPr>
        <p:sp>
          <p:nvSpPr>
            <p:cNvPr id="274438" name="Rectangle 6"/>
            <p:cNvSpPr>
              <a:spLocks noChangeArrowheads="1"/>
            </p:cNvSpPr>
            <p:nvPr/>
          </p:nvSpPr>
          <p:spPr bwMode="auto">
            <a:xfrm>
              <a:off x="3781" y="1080"/>
              <a:ext cx="1067" cy="5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50000">
                  <a:srgbClr val="FFFFCC"/>
                </a:gs>
                <a:gs pos="100000">
                  <a:schemeClr val="accent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folHlink"/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ko-KR" altLang="en-US" sz="2000" b="1">
                  <a:solidFill>
                    <a:schemeClr val="accent2">
                      <a:lumMod val="50000"/>
                    </a:schemeClr>
                  </a:solidFill>
                </a:rPr>
                <a:t>전체업무의</a:t>
              </a:r>
              <a:br>
                <a:rPr kumimoji="0" lang="ko-KR" altLang="en-US" sz="2000" b="1">
                  <a:solidFill>
                    <a:schemeClr val="accent2">
                      <a:lumMod val="50000"/>
                    </a:schemeClr>
                  </a:solidFill>
                </a:rPr>
              </a:br>
              <a:r>
                <a:rPr kumimoji="0" lang="en-US" altLang="ko-KR" sz="2000" b="1">
                  <a:solidFill>
                    <a:schemeClr val="accent2">
                      <a:lumMod val="50000"/>
                    </a:schemeClr>
                  </a:solidFill>
                </a:rPr>
                <a:t>20%</a:t>
              </a:r>
            </a:p>
          </p:txBody>
        </p:sp>
        <p:sp>
          <p:nvSpPr>
            <p:cNvPr id="45068" name="Text Box 2"/>
            <p:cNvSpPr txBox="1">
              <a:spLocks noChangeArrowheads="1"/>
            </p:cNvSpPr>
            <p:nvPr/>
          </p:nvSpPr>
          <p:spPr bwMode="auto">
            <a:xfrm>
              <a:off x="1647" y="837"/>
              <a:ext cx="79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kumimoji="0" lang="ko-KR" altLang="en-US" sz="1700" b="1" dirty="0">
                  <a:solidFill>
                    <a:srgbClr val="FF0000"/>
                  </a:solidFill>
                </a:rPr>
                <a:t>하루의 시간 활용</a:t>
              </a:r>
            </a:p>
          </p:txBody>
        </p:sp>
        <p:sp>
          <p:nvSpPr>
            <p:cNvPr id="45069" name="Text Box 7"/>
            <p:cNvSpPr txBox="1">
              <a:spLocks noChangeArrowheads="1"/>
            </p:cNvSpPr>
            <p:nvPr/>
          </p:nvSpPr>
          <p:spPr bwMode="auto">
            <a:xfrm>
              <a:off x="3714" y="837"/>
              <a:ext cx="822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kumimoji="0" lang="ko-KR" altLang="en-US" sz="1700" b="1" dirty="0">
                  <a:solidFill>
                    <a:srgbClr val="FF0000"/>
                  </a:solidFill>
                </a:rPr>
                <a:t>하루의 한 일의 양</a:t>
              </a:r>
            </a:p>
          </p:txBody>
        </p:sp>
        <p:sp>
          <p:nvSpPr>
            <p:cNvPr id="274435" name="Rectangle 3"/>
            <p:cNvSpPr>
              <a:spLocks noChangeArrowheads="1"/>
            </p:cNvSpPr>
            <p:nvPr/>
          </p:nvSpPr>
          <p:spPr bwMode="auto">
            <a:xfrm>
              <a:off x="1990" y="1080"/>
              <a:ext cx="1068" cy="1182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50000">
                  <a:srgbClr val="FFFFCC"/>
                </a:gs>
                <a:gs pos="100000">
                  <a:srgbClr val="FF99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folHlink"/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ko-KR" altLang="en-US" sz="2400" b="1">
                  <a:solidFill>
                    <a:schemeClr val="accent2">
                      <a:lumMod val="50000"/>
                    </a:schemeClr>
                  </a:solidFill>
                </a:rPr>
                <a:t>전체시간의</a:t>
              </a:r>
            </a:p>
            <a:p>
              <a:pPr algn="ctr" eaLnBrk="0" latinLnBrk="0" hangingPunct="0">
                <a:defRPr/>
              </a:pPr>
              <a:r>
                <a:rPr kumimoji="0" lang="en-US" altLang="ko-KR" sz="2400" b="1">
                  <a:solidFill>
                    <a:schemeClr val="accent2">
                      <a:lumMod val="50000"/>
                    </a:schemeClr>
                  </a:solidFill>
                </a:rPr>
                <a:t>80%</a:t>
              </a:r>
            </a:p>
          </p:txBody>
        </p:sp>
        <p:sp>
          <p:nvSpPr>
            <p:cNvPr id="274436" name="Rectangle 4"/>
            <p:cNvSpPr>
              <a:spLocks noChangeArrowheads="1"/>
            </p:cNvSpPr>
            <p:nvPr/>
          </p:nvSpPr>
          <p:spPr bwMode="auto">
            <a:xfrm>
              <a:off x="1990" y="2262"/>
              <a:ext cx="1068" cy="5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50000">
                  <a:srgbClr val="FFFFCC"/>
                </a:gs>
                <a:gs pos="100000">
                  <a:schemeClr val="accent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folHlink"/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ko-KR" altLang="en-US" sz="2400" b="1">
                  <a:solidFill>
                    <a:srgbClr val="FF3399"/>
                  </a:solidFill>
                </a:rPr>
                <a:t>전체시간의</a:t>
              </a:r>
            </a:p>
            <a:p>
              <a:pPr algn="ctr" eaLnBrk="0" latinLnBrk="0" hangingPunct="0">
                <a:defRPr/>
              </a:pPr>
              <a:r>
                <a:rPr kumimoji="0" lang="en-US" altLang="ko-KR" sz="2400" b="1">
                  <a:solidFill>
                    <a:srgbClr val="FF3399"/>
                  </a:solidFill>
                </a:rPr>
                <a:t>20%</a:t>
              </a:r>
            </a:p>
          </p:txBody>
        </p:sp>
        <p:sp>
          <p:nvSpPr>
            <p:cNvPr id="274437" name="Rectangle 5"/>
            <p:cNvSpPr>
              <a:spLocks noChangeArrowheads="1"/>
            </p:cNvSpPr>
            <p:nvPr/>
          </p:nvSpPr>
          <p:spPr bwMode="auto">
            <a:xfrm>
              <a:off x="3781" y="1650"/>
              <a:ext cx="1067" cy="1182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50000">
                  <a:srgbClr val="FFFFCC"/>
                </a:gs>
                <a:gs pos="100000">
                  <a:srgbClr val="FF99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folHlink"/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400" b="1" dirty="0">
                  <a:solidFill>
                    <a:srgbClr val="FF3399"/>
                  </a:solidFill>
                </a:rPr>
                <a:t>20%</a:t>
              </a:r>
              <a:r>
                <a:rPr kumimoji="0" lang="ko-KR" altLang="en-US" sz="2400" b="1" dirty="0">
                  <a:solidFill>
                    <a:srgbClr val="FF3399"/>
                  </a:solidFill>
                </a:rPr>
                <a:t>의</a:t>
              </a:r>
              <a:br>
                <a:rPr kumimoji="0" lang="ko-KR" altLang="en-US" sz="2400" b="1" dirty="0">
                  <a:solidFill>
                    <a:srgbClr val="FF3399"/>
                  </a:solidFill>
                </a:rPr>
              </a:br>
              <a:r>
                <a:rPr kumimoji="0" lang="ko-KR" altLang="en-US" sz="2400" b="1" dirty="0">
                  <a:solidFill>
                    <a:srgbClr val="FF3399"/>
                  </a:solidFill>
                </a:rPr>
                <a:t>시간에 한 일</a:t>
              </a:r>
            </a:p>
            <a:p>
              <a:pPr algn="ctr" eaLnBrk="0" latinLnBrk="0" hangingPunct="0">
                <a:defRPr/>
              </a:pPr>
              <a:r>
                <a:rPr kumimoji="0" lang="ko-KR" altLang="en-US" sz="2400" b="1" dirty="0">
                  <a:solidFill>
                    <a:srgbClr val="FF3399"/>
                  </a:solidFill>
                </a:rPr>
                <a:t>전체업무의 </a:t>
              </a:r>
              <a:r>
                <a:rPr kumimoji="0" lang="en-US" altLang="ko-KR" sz="2400" b="1" dirty="0">
                  <a:solidFill>
                    <a:srgbClr val="FF3399"/>
                  </a:solidFill>
                </a:rPr>
                <a:t> 80%</a:t>
              </a:r>
            </a:p>
          </p:txBody>
        </p:sp>
        <p:sp>
          <p:nvSpPr>
            <p:cNvPr id="274440" name="Line 8"/>
            <p:cNvSpPr>
              <a:spLocks noChangeShapeType="1"/>
            </p:cNvSpPr>
            <p:nvPr/>
          </p:nvSpPr>
          <p:spPr bwMode="auto">
            <a:xfrm>
              <a:off x="3184" y="1336"/>
              <a:ext cx="471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accent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74441" name="Freeform 9"/>
            <p:cNvSpPr>
              <a:spLocks/>
            </p:cNvSpPr>
            <p:nvPr/>
          </p:nvSpPr>
          <p:spPr bwMode="auto">
            <a:xfrm>
              <a:off x="3184" y="2220"/>
              <a:ext cx="471" cy="313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336" y="528"/>
                </a:cxn>
                <a:cxn ang="0">
                  <a:pos x="336" y="0"/>
                </a:cxn>
                <a:cxn ang="0">
                  <a:pos x="720" y="0"/>
                </a:cxn>
              </a:cxnLst>
              <a:rect l="0" t="0" r="r" b="b"/>
              <a:pathLst>
                <a:path w="720" h="528">
                  <a:moveTo>
                    <a:pt x="0" y="528"/>
                  </a:moveTo>
                  <a:lnTo>
                    <a:pt x="336" y="528"/>
                  </a:lnTo>
                  <a:lnTo>
                    <a:pt x="336" y="0"/>
                  </a:lnTo>
                  <a:lnTo>
                    <a:pt x="720" y="0"/>
                  </a:ln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ffectLst>
              <a:outerShdw dist="35921" dir="2700000" algn="ctr" rotWithShape="0">
                <a:schemeClr val="accent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74442" name="Rectangle 10"/>
            <p:cNvSpPr>
              <a:spLocks noChangeArrowheads="1"/>
            </p:cNvSpPr>
            <p:nvPr/>
          </p:nvSpPr>
          <p:spPr bwMode="auto">
            <a:xfrm>
              <a:off x="1488" y="1080"/>
              <a:ext cx="440" cy="1161"/>
            </a:xfrm>
            <a:prstGeom prst="rect">
              <a:avLst/>
            </a:prstGeom>
            <a:gradFill rotWithShape="0">
              <a:gsLst>
                <a:gs pos="0">
                  <a:srgbClr val="CC99FF"/>
                </a:gs>
                <a:gs pos="50000">
                  <a:srgbClr val="FFCCFF"/>
                </a:gs>
                <a:gs pos="100000">
                  <a:srgbClr val="CC99F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folHlink"/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ko-KR" altLang="en-US" sz="2400" b="1" dirty="0">
                  <a:solidFill>
                    <a:srgbClr val="FF0000"/>
                  </a:solidFill>
                </a:rPr>
                <a:t>일에</a:t>
              </a:r>
            </a:p>
            <a:p>
              <a:pPr algn="ctr" eaLnBrk="0" latinLnBrk="0" hangingPunct="0">
                <a:defRPr/>
              </a:pPr>
              <a:r>
                <a:rPr kumimoji="0" lang="ko-KR" altLang="en-US" sz="2400" b="1" dirty="0">
                  <a:solidFill>
                    <a:srgbClr val="FF0000"/>
                  </a:solidFill>
                </a:rPr>
                <a:t>집중</a:t>
              </a:r>
            </a:p>
            <a:p>
              <a:pPr algn="ctr" eaLnBrk="0" latinLnBrk="0" hangingPunct="0">
                <a:defRPr/>
              </a:pPr>
              <a:r>
                <a:rPr kumimoji="0" lang="ko-KR" altLang="en-US" sz="2400" b="1" dirty="0">
                  <a:solidFill>
                    <a:srgbClr val="FF0000"/>
                  </a:solidFill>
                </a:rPr>
                <a:t>하지</a:t>
              </a:r>
            </a:p>
            <a:p>
              <a:pPr algn="ctr" eaLnBrk="0" latinLnBrk="0" hangingPunct="0">
                <a:defRPr/>
              </a:pPr>
              <a:r>
                <a:rPr kumimoji="0" lang="ko-KR" altLang="en-US" sz="2400" b="1" dirty="0">
                  <a:solidFill>
                    <a:srgbClr val="FF0000"/>
                  </a:solidFill>
                </a:rPr>
                <a:t>못한</a:t>
              </a:r>
            </a:p>
            <a:p>
              <a:pPr algn="ctr" eaLnBrk="0" latinLnBrk="0" hangingPunct="0">
                <a:defRPr/>
              </a:pPr>
              <a:r>
                <a:rPr kumimoji="0" lang="ko-KR" altLang="en-US" sz="2400" b="1" dirty="0">
                  <a:solidFill>
                    <a:srgbClr val="FF0000"/>
                  </a:solidFill>
                </a:rPr>
                <a:t>시간</a:t>
              </a:r>
            </a:p>
          </p:txBody>
        </p:sp>
        <p:sp>
          <p:nvSpPr>
            <p:cNvPr id="274443" name="Rectangle 11"/>
            <p:cNvSpPr>
              <a:spLocks noChangeArrowheads="1"/>
            </p:cNvSpPr>
            <p:nvPr/>
          </p:nvSpPr>
          <p:spPr bwMode="auto">
            <a:xfrm>
              <a:off x="1488" y="2276"/>
              <a:ext cx="440" cy="556"/>
            </a:xfrm>
            <a:prstGeom prst="rect">
              <a:avLst/>
            </a:prstGeom>
            <a:gradFill rotWithShape="0">
              <a:gsLst>
                <a:gs pos="0">
                  <a:srgbClr val="3399FF"/>
                </a:gs>
                <a:gs pos="50000">
                  <a:srgbClr val="CCFFFF"/>
                </a:gs>
                <a:gs pos="100000">
                  <a:srgbClr val="3399F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folHlink"/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ko-KR" altLang="en-US" sz="2400" b="1">
                  <a:solidFill>
                    <a:srgbClr val="FF0000"/>
                  </a:solidFill>
                </a:rPr>
                <a:t>일에</a:t>
              </a:r>
            </a:p>
            <a:p>
              <a:pPr algn="ctr" eaLnBrk="0" latinLnBrk="0" hangingPunct="0">
                <a:defRPr/>
              </a:pPr>
              <a:r>
                <a:rPr kumimoji="0" lang="ko-KR" altLang="en-US" sz="2400" b="1">
                  <a:solidFill>
                    <a:srgbClr val="FF0000"/>
                  </a:solidFill>
                </a:rPr>
                <a:t>집중</a:t>
              </a:r>
            </a:p>
          </p:txBody>
        </p:sp>
      </p:grpSp>
      <p:sp>
        <p:nvSpPr>
          <p:cNvPr id="30724" name="Text Box 15"/>
          <p:cNvSpPr txBox="1">
            <a:spLocks noChangeArrowheads="1"/>
          </p:cNvSpPr>
          <p:nvPr/>
        </p:nvSpPr>
        <p:spPr bwMode="auto">
          <a:xfrm>
            <a:off x="1371600" y="304800"/>
            <a:ext cx="6553200" cy="549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000" dirty="0" err="1">
                <a:latin typeface="양재튼튼체B" pitchFamily="18" charset="-127"/>
                <a:ea typeface="양재튼튼체B" pitchFamily="18" charset="-127"/>
              </a:rPr>
              <a:t>파레토의</a:t>
            </a: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 </a:t>
            </a:r>
            <a:r>
              <a:rPr lang="en-US" altLang="ko-KR" sz="3000" dirty="0">
                <a:latin typeface="양재튼튼체B" pitchFamily="18" charset="-127"/>
                <a:ea typeface="양재튼튼체B" pitchFamily="18" charset="-127"/>
              </a:rPr>
              <a:t>20:80</a:t>
            </a: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의 법칙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23850" y="5516563"/>
            <a:ext cx="8286750" cy="1147762"/>
            <a:chOff x="1056" y="3408"/>
            <a:chExt cx="4320" cy="723"/>
          </a:xfrm>
        </p:grpSpPr>
        <p:sp>
          <p:nvSpPr>
            <p:cNvPr id="30726" name="Text Box 17"/>
            <p:cNvSpPr txBox="1">
              <a:spLocks noChangeArrowheads="1"/>
            </p:cNvSpPr>
            <p:nvPr/>
          </p:nvSpPr>
          <p:spPr bwMode="auto">
            <a:xfrm>
              <a:off x="1056" y="3408"/>
              <a:ext cx="4320" cy="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1400" b="1">
                  <a:solidFill>
                    <a:srgbClr val="FF0000"/>
                  </a:solidFill>
                </a:rPr>
                <a:t>중요한 일에 시간을 투자하라</a:t>
              </a:r>
              <a:r>
                <a:rPr lang="en-US" altLang="ko-KR" sz="1400" b="1">
                  <a:solidFill>
                    <a:srgbClr val="FF0000"/>
                  </a:solidFill>
                </a:rPr>
                <a:t>.</a:t>
              </a:r>
            </a:p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1400" b="1"/>
                <a:t>올바르게 투자한 </a:t>
              </a:r>
              <a:r>
                <a:rPr lang="en-US" altLang="ko-KR" sz="1400" b="1"/>
                <a:t>20%</a:t>
              </a:r>
              <a:r>
                <a:rPr lang="ko-KR" altLang="en-US" sz="1400" b="1"/>
                <a:t>의 시간과 에너지가 </a:t>
              </a:r>
              <a:r>
                <a:rPr lang="en-US" altLang="ko-KR" sz="1400" b="1"/>
                <a:t>80%</a:t>
              </a:r>
              <a:r>
                <a:rPr lang="ko-KR" altLang="en-US" sz="1400" b="1"/>
                <a:t>의 결과를 낳는다</a:t>
              </a:r>
              <a:r>
                <a:rPr lang="en-US" altLang="ko-KR" sz="1400" b="1"/>
                <a:t>.</a:t>
              </a:r>
            </a:p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1400" b="1"/>
                <a:t>우리는 중요하지 않은 일 때문에 시간을 낭비하고 있지는 않은가</a:t>
              </a:r>
              <a:r>
                <a:rPr lang="en-US" altLang="ko-KR" sz="1400" b="1"/>
                <a:t>?</a:t>
              </a:r>
            </a:p>
          </p:txBody>
        </p:sp>
        <p:sp>
          <p:nvSpPr>
            <p:cNvPr id="30727" name="Line 18"/>
            <p:cNvSpPr>
              <a:spLocks noChangeShapeType="1"/>
            </p:cNvSpPr>
            <p:nvPr/>
          </p:nvSpPr>
          <p:spPr bwMode="auto">
            <a:xfrm>
              <a:off x="1107" y="3630"/>
              <a:ext cx="415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728" name="Line 19"/>
            <p:cNvSpPr>
              <a:spLocks noChangeShapeType="1"/>
            </p:cNvSpPr>
            <p:nvPr/>
          </p:nvSpPr>
          <p:spPr bwMode="auto">
            <a:xfrm>
              <a:off x="1107" y="3858"/>
              <a:ext cx="415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729" name="Line 20"/>
            <p:cNvSpPr>
              <a:spLocks noChangeShapeType="1"/>
            </p:cNvSpPr>
            <p:nvPr/>
          </p:nvSpPr>
          <p:spPr bwMode="auto">
            <a:xfrm>
              <a:off x="1107" y="4083"/>
              <a:ext cx="415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628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7"/>
          <p:cNvGrpSpPr>
            <a:grpSpLocks/>
          </p:cNvGrpSpPr>
          <p:nvPr/>
        </p:nvGrpSpPr>
        <p:grpSpPr bwMode="auto">
          <a:xfrm>
            <a:off x="0" y="404664"/>
            <a:ext cx="8597900" cy="6453336"/>
            <a:chOff x="1645497" y="1832160"/>
            <a:chExt cx="7494779" cy="4072243"/>
          </a:xfrm>
        </p:grpSpPr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1645497" y="2210415"/>
              <a:ext cx="4268420" cy="369398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1. 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수면시간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(1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일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8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시간 기준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)          - 23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년</a:t>
              </a:r>
            </a:p>
            <a:p>
              <a:pPr eaLnBrk="0" fontAlgn="auto" latinLnBrk="0" hangingPunct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2. 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식사시간                                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- 6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년</a:t>
              </a:r>
            </a:p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3. </a:t>
              </a:r>
              <a:r>
                <a:rPr kumimoji="0" lang="ko-KR" altLang="en-US" b="1" dirty="0" err="1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줄서서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 기다리는 시간               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- 5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년</a:t>
              </a:r>
            </a:p>
            <a:p>
              <a:pPr fontAlgn="auto">
                <a:lnSpc>
                  <a:spcPct val="11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4. 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집안일 이것저것 하기               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- 2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년</a:t>
              </a:r>
            </a:p>
            <a:p>
              <a:pPr fontAlgn="auto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5. 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자리에 없는 사람 </a:t>
              </a:r>
              <a:r>
                <a:rPr kumimoji="0" lang="ko-KR" altLang="en-US" b="1" dirty="0" err="1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전화바꿔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 주기 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- 2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년</a:t>
              </a:r>
            </a:p>
            <a:p>
              <a:pPr fontAlgn="auto">
                <a:lnSpc>
                  <a:spcPct val="11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6. 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물건 찾고 우편함 열기              </a:t>
              </a:r>
              <a:r>
                <a:rPr kumimoji="0" lang="en-US" altLang="ko-KR" b="1" dirty="0" smtClean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-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1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년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8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개월</a:t>
              </a:r>
            </a:p>
            <a:p>
              <a:pPr eaLnBrk="0" fontAlgn="auto" latinLnBrk="0" hangingPunct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7. 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신호등 기다리기                      </a:t>
              </a:r>
              <a:r>
                <a:rPr kumimoji="0" lang="en-US" altLang="ko-KR" b="1" dirty="0" smtClean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-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6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개월</a:t>
              </a:r>
            </a:p>
            <a:p>
              <a:pPr eaLnBrk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-----------------------------------------------------</a:t>
              </a:r>
            </a:p>
            <a:p>
              <a:pPr algn="r" eaLnBrk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합계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: 42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년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2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개월</a:t>
              </a:r>
            </a:p>
            <a:p>
              <a:pPr algn="r" eaLnBrk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schemeClr val="tx1">
                    <a:lumMod val="95000"/>
                  </a:schemeClr>
                </a:solidFill>
                <a:latin typeface="양재튼튼체B" pitchFamily="18" charset="-127"/>
                <a:ea typeface="양재튼튼체B" pitchFamily="18" charset="-127"/>
              </a:endParaRPr>
            </a:p>
            <a:p>
              <a:pPr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[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평균수명 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70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세 기준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, 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마이클 </a:t>
              </a:r>
              <a:r>
                <a:rPr kumimoji="0" lang="ko-KR" altLang="en-US" b="1" dirty="0" err="1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포티노</a:t>
              </a:r>
              <a:r>
                <a:rPr kumimoji="0" lang="ko-KR" altLang="en-US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 조사결과</a:t>
              </a:r>
              <a:r>
                <a:rPr kumimoji="0" lang="en-US" altLang="ko-KR" b="1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]</a:t>
              </a:r>
            </a:p>
            <a:p>
              <a:pPr algn="r" eaLnBrk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b="1" dirty="0">
                <a:solidFill>
                  <a:schemeClr val="tx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1707769" y="1832160"/>
              <a:ext cx="2724746" cy="33058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b="1" u="sng" dirty="0" smtClean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일생 </a:t>
              </a:r>
              <a:r>
                <a:rPr kumimoji="0" lang="ko-KR" altLang="en-US" sz="2800" b="1" u="sng" dirty="0" err="1" smtClean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주기표</a:t>
              </a:r>
              <a:endParaRPr kumimoji="0" lang="ko-KR" altLang="en-US" sz="2800" u="sng" dirty="0">
                <a:solidFill>
                  <a:schemeClr val="tx1">
                    <a:lumMod val="95000"/>
                  </a:schemeClr>
                </a:solidFill>
                <a:latin typeface="양재튼튼체B" pitchFamily="18" charset="-127"/>
                <a:ea typeface="양재튼튼체B" pitchFamily="18" charset="-127"/>
              </a:endParaRPr>
            </a:p>
          </p:txBody>
        </p:sp>
        <p:pic>
          <p:nvPicPr>
            <p:cNvPr id="24" name="Picture 5" descr="HU0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98817" y="1951368"/>
              <a:ext cx="1141653" cy="130729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Freeform 7"/>
            <p:cNvSpPr>
              <a:spLocks/>
            </p:cNvSpPr>
            <p:nvPr/>
          </p:nvSpPr>
          <p:spPr bwMode="auto">
            <a:xfrm rot="1074894">
              <a:off x="5920765" y="2113654"/>
              <a:ext cx="1537426" cy="366644"/>
            </a:xfrm>
            <a:custGeom>
              <a:avLst/>
              <a:gdLst/>
              <a:ahLst/>
              <a:cxnLst>
                <a:cxn ang="0">
                  <a:pos x="92" y="39"/>
                </a:cxn>
                <a:cxn ang="0">
                  <a:pos x="92" y="0"/>
                </a:cxn>
                <a:cxn ang="0">
                  <a:pos x="176" y="70"/>
                </a:cxn>
                <a:cxn ang="0">
                  <a:pos x="92" y="141"/>
                </a:cxn>
                <a:cxn ang="0">
                  <a:pos x="92" y="102"/>
                </a:cxn>
                <a:cxn ang="0">
                  <a:pos x="0" y="70"/>
                </a:cxn>
                <a:cxn ang="0">
                  <a:pos x="92" y="39"/>
                </a:cxn>
              </a:cxnLst>
              <a:rect l="0" t="0" r="r" b="b"/>
              <a:pathLst>
                <a:path w="176" h="141">
                  <a:moveTo>
                    <a:pt x="92" y="39"/>
                  </a:moveTo>
                  <a:lnTo>
                    <a:pt x="92" y="0"/>
                  </a:lnTo>
                  <a:lnTo>
                    <a:pt x="176" y="70"/>
                  </a:lnTo>
                  <a:lnTo>
                    <a:pt x="92" y="141"/>
                  </a:lnTo>
                  <a:lnTo>
                    <a:pt x="92" y="102"/>
                  </a:lnTo>
                  <a:lnTo>
                    <a:pt x="0" y="70"/>
                  </a:lnTo>
                  <a:lnTo>
                    <a:pt x="92" y="3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schemeClr val="tx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6415530" y="3386871"/>
              <a:ext cx="2724746" cy="2524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b="1" u="sng" dirty="0">
                  <a:solidFill>
                    <a:schemeClr val="tx1">
                      <a:lumMod val="95000"/>
                    </a:schemeClr>
                  </a:solidFill>
                  <a:latin typeface="양재튼튼체B" pitchFamily="18" charset="-127"/>
                  <a:ea typeface="양재튼튼체B" pitchFamily="18" charset="-127"/>
                </a:rPr>
                <a:t>주부의 경우</a:t>
              </a:r>
              <a:endParaRPr kumimoji="0" lang="ko-KR" altLang="en-US" u="sng" dirty="0">
                <a:solidFill>
                  <a:schemeClr val="tx1">
                    <a:lumMod val="95000"/>
                  </a:schemeClr>
                </a:solidFill>
                <a:latin typeface="양재튼튼체B" pitchFamily="18" charset="-127"/>
                <a:ea typeface="양재튼튼체B" pitchFamily="18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117112" y="3429000"/>
            <a:ext cx="3835788" cy="30839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95263" indent="-195263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연간 </a:t>
            </a: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5</a:t>
            </a: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톤의 식기를 들어 옮긴다</a:t>
            </a: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 marL="195263" indent="-195263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연간 </a:t>
            </a: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3</a:t>
            </a: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만 평방미터의 바닥을 닦는다</a:t>
            </a: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 marL="195263" indent="-195263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연간 </a:t>
            </a: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5</a:t>
            </a: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천 킬로미터를 가족을 위해 걷고</a:t>
            </a:r>
          </a:p>
          <a:p>
            <a:pPr marL="195263" indent="-195263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주당 </a:t>
            </a: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70</a:t>
            </a: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시간을 남편과 자식을 위해 사용한다</a:t>
            </a: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 marL="195263" indent="-195263" algn="ctr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dirty="0">
                <a:latin typeface="양재튼튼체B" pitchFamily="18" charset="-127"/>
                <a:ea typeface="양재튼튼체B" pitchFamily="18" charset="-127"/>
              </a:rPr>
              <a:t>                          </a:t>
            </a:r>
            <a:r>
              <a:rPr kumimoji="0" lang="en-US" altLang="ko-KR" b="1" dirty="0" smtClean="0">
                <a:latin typeface="양재튼튼체B" pitchFamily="18" charset="-127"/>
                <a:ea typeface="양재튼튼체B" pitchFamily="18" charset="-127"/>
              </a:rPr>
              <a:t>            [</a:t>
            </a:r>
            <a:r>
              <a:rPr kumimoji="0" lang="ko-KR" altLang="en-US" b="1" dirty="0">
                <a:latin typeface="양재튼튼체B" pitchFamily="18" charset="-127"/>
                <a:ea typeface="양재튼튼체B" pitchFamily="18" charset="-127"/>
              </a:rPr>
              <a:t>자녀가 둘인 주부</a:t>
            </a:r>
            <a:r>
              <a:rPr kumimoji="0" lang="en-US" altLang="ko-KR" b="1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8344889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E2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시간관리 과정과 문제해결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783476"/>
              </p:ext>
            </p:extLst>
          </p:nvPr>
        </p:nvGraphicFramePr>
        <p:xfrm>
          <a:off x="323527" y="1101017"/>
          <a:ext cx="8496945" cy="57243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2315"/>
                <a:gridCol w="2832315"/>
                <a:gridCol w="2832315"/>
              </a:tblGrid>
              <a:tr h="57764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800" dirty="0" smtClean="0">
                          <a:solidFill>
                            <a:srgbClr val="FF0000"/>
                          </a:solidFill>
                          <a:latin typeface="양재튼튼체B" pitchFamily="18" charset="-127"/>
                          <a:ea typeface="양재튼튼체B" pitchFamily="18" charset="-127"/>
                        </a:rPr>
                        <a:t>시간관리과정</a:t>
                      </a:r>
                      <a:endParaRPr lang="ko-KR" altLang="en-US" sz="2800" dirty="0">
                        <a:solidFill>
                          <a:srgbClr val="FF0000"/>
                        </a:solidFill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800" dirty="0" smtClean="0">
                          <a:solidFill>
                            <a:srgbClr val="FF0000"/>
                          </a:solidFill>
                          <a:latin typeface="양재튼튼체B" pitchFamily="18" charset="-127"/>
                          <a:ea typeface="양재튼튼체B" pitchFamily="18" charset="-127"/>
                        </a:rPr>
                        <a:t>문제해결방법</a:t>
                      </a:r>
                      <a:endParaRPr lang="ko-KR" altLang="en-US" sz="2800" dirty="0">
                        <a:solidFill>
                          <a:srgbClr val="FF0000"/>
                        </a:solidFill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71849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1.</a:t>
                      </a:r>
                      <a:r>
                        <a:rPr lang="ko-KR" altLang="en-US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현재상황을 분석한다</a:t>
                      </a:r>
                      <a:endParaRPr lang="ko-KR" altLang="en-US" sz="24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8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문제인식</a:t>
                      </a:r>
                      <a:endParaRPr lang="ko-KR" altLang="en-US" sz="28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5776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2.</a:t>
                      </a:r>
                      <a:r>
                        <a:rPr lang="ko-KR" altLang="en-US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계획을 세운다</a:t>
                      </a:r>
                      <a:endParaRPr lang="ko-KR" altLang="en-US" sz="24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8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의견제시</a:t>
                      </a:r>
                      <a:endParaRPr lang="ko-KR" altLang="en-US" sz="28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70976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3.</a:t>
                      </a:r>
                      <a:r>
                        <a:rPr lang="ko-KR" altLang="en-US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목표를 설정한다</a:t>
                      </a:r>
                      <a:endParaRPr lang="ko-KR" altLang="en-US" sz="24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8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문제정의</a:t>
                      </a:r>
                      <a:r>
                        <a:rPr lang="en-US" altLang="ko-KR" sz="28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/</a:t>
                      </a:r>
                      <a:r>
                        <a:rPr lang="ko-KR" altLang="en-US" sz="28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목적설명</a:t>
                      </a:r>
                      <a:endParaRPr lang="ko-KR" altLang="en-US" sz="28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5776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4.</a:t>
                      </a:r>
                      <a:r>
                        <a:rPr lang="ko-KR" altLang="en-US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대안을 선택한다</a:t>
                      </a:r>
                      <a:endParaRPr lang="ko-KR" altLang="en-US" sz="24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8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대안해결</a:t>
                      </a:r>
                      <a:endParaRPr lang="ko-KR" altLang="en-US" sz="28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5776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5.</a:t>
                      </a:r>
                      <a:r>
                        <a:rPr lang="ko-KR" altLang="en-US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의사결정 한다</a:t>
                      </a:r>
                      <a:endParaRPr lang="ko-KR" altLang="en-US" sz="24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8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행동제시</a:t>
                      </a:r>
                      <a:endParaRPr lang="ko-KR" altLang="en-US" sz="28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5776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6.</a:t>
                      </a:r>
                      <a:r>
                        <a:rPr lang="ko-KR" altLang="en-US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의사결정을 수행한다</a:t>
                      </a:r>
                      <a:endParaRPr lang="ko-KR" altLang="en-US" sz="24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5776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7.</a:t>
                      </a:r>
                      <a:r>
                        <a:rPr lang="ko-KR" altLang="en-US" sz="2400" dirty="0" smtClean="0">
                          <a:latin typeface="양재튼튼체B" pitchFamily="18" charset="-127"/>
                          <a:ea typeface="양재튼튼체B" pitchFamily="18" charset="-127"/>
                        </a:rPr>
                        <a:t>재검토와 절차를 조절한다</a:t>
                      </a:r>
                      <a:endParaRPr lang="ko-KR" altLang="en-US" sz="2400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양재튼튼체B" pitchFamily="18" charset="-127"/>
                        <a:ea typeface="양재튼튼체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왼쪽/오른쪽 화살표 5"/>
          <p:cNvSpPr/>
          <p:nvPr/>
        </p:nvSpPr>
        <p:spPr>
          <a:xfrm>
            <a:off x="3470582" y="1916832"/>
            <a:ext cx="1944216" cy="288032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왼쪽/오른쪽 화살표 13"/>
          <p:cNvSpPr/>
          <p:nvPr/>
        </p:nvSpPr>
        <p:spPr>
          <a:xfrm>
            <a:off x="3414598" y="2636912"/>
            <a:ext cx="2065993" cy="288032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왼쪽/오른쪽 화살표 14"/>
          <p:cNvSpPr/>
          <p:nvPr/>
        </p:nvSpPr>
        <p:spPr>
          <a:xfrm>
            <a:off x="3414598" y="3256384"/>
            <a:ext cx="2065993" cy="288032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왼쪽/오른쪽 화살표 31"/>
          <p:cNvSpPr/>
          <p:nvPr/>
        </p:nvSpPr>
        <p:spPr>
          <a:xfrm>
            <a:off x="3370103" y="4077072"/>
            <a:ext cx="2065993" cy="432048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왼쪽/오른쪽 화살표 32"/>
          <p:cNvSpPr/>
          <p:nvPr/>
        </p:nvSpPr>
        <p:spPr>
          <a:xfrm>
            <a:off x="3370102" y="4797152"/>
            <a:ext cx="2065993" cy="288032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700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rgbClr val="E2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목표의 특성</a:t>
            </a:r>
            <a:endParaRPr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오각형 1"/>
          <p:cNvSpPr/>
          <p:nvPr/>
        </p:nvSpPr>
        <p:spPr>
          <a:xfrm>
            <a:off x="683568" y="490262"/>
            <a:ext cx="2160240" cy="792088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ko-KR" sz="3200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SMART</a:t>
            </a:r>
            <a:endParaRPr lang="ko-KR" altLang="en-US" sz="3200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997747"/>
              </p:ext>
            </p:extLst>
          </p:nvPr>
        </p:nvGraphicFramePr>
        <p:xfrm>
          <a:off x="107504" y="1311559"/>
          <a:ext cx="8856984" cy="52857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1758"/>
                <a:gridCol w="5475226"/>
              </a:tblGrid>
              <a:tr h="864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dirty="0" smtClean="0">
                          <a:latin typeface="HY견고딕" pitchFamily="18" charset="-127"/>
                          <a:ea typeface="HY견고딕" pitchFamily="18" charset="-127"/>
                        </a:rPr>
                        <a:t>구 체 적</a:t>
                      </a:r>
                      <a:endParaRPr lang="ko-KR" altLang="en-US" sz="32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u="sng" dirty="0" smtClean="0">
                          <a:latin typeface="HY견고딕" pitchFamily="18" charset="-127"/>
                          <a:ea typeface="HY견고딕" pitchFamily="18" charset="-127"/>
                        </a:rPr>
                        <a:t>S</a:t>
                      </a:r>
                      <a:r>
                        <a:rPr lang="en-US" altLang="ko-KR" sz="3200" dirty="0" smtClean="0">
                          <a:latin typeface="HY견고딕" pitchFamily="18" charset="-127"/>
                          <a:ea typeface="HY견고딕" pitchFamily="18" charset="-127"/>
                        </a:rPr>
                        <a:t>PECIFIC</a:t>
                      </a:r>
                      <a:endParaRPr lang="ko-KR" altLang="en-US" sz="32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07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dirty="0" smtClean="0">
                          <a:latin typeface="HY견고딕" pitchFamily="18" charset="-127"/>
                          <a:ea typeface="HY견고딕" pitchFamily="18" charset="-127"/>
                        </a:rPr>
                        <a:t>측정가능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u="sng" dirty="0" smtClean="0">
                          <a:latin typeface="HY견고딕" pitchFamily="18" charset="-127"/>
                          <a:ea typeface="HY견고딕" pitchFamily="18" charset="-127"/>
                        </a:rPr>
                        <a:t>M</a:t>
                      </a:r>
                      <a:r>
                        <a:rPr lang="en-US" altLang="ko-KR" sz="3200" dirty="0" smtClean="0">
                          <a:latin typeface="HY견고딕" pitchFamily="18" charset="-127"/>
                          <a:ea typeface="HY견고딕" pitchFamily="18" charset="-127"/>
                        </a:rPr>
                        <a:t>EASURABLE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07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dirty="0" smtClean="0">
                          <a:latin typeface="HY견고딕" pitchFamily="18" charset="-127"/>
                          <a:ea typeface="HY견고딕" pitchFamily="18" charset="-127"/>
                        </a:rPr>
                        <a:t>성취할 수 있어야 함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u="sng" dirty="0" smtClean="0">
                          <a:latin typeface="HY견고딕" pitchFamily="18" charset="-127"/>
                          <a:ea typeface="HY견고딕" pitchFamily="18" charset="-127"/>
                        </a:rPr>
                        <a:t>A</a:t>
                      </a:r>
                      <a:r>
                        <a:rPr lang="en-US" altLang="ko-KR" sz="3200" dirty="0" smtClean="0">
                          <a:latin typeface="HY견고딕" pitchFamily="18" charset="-127"/>
                          <a:ea typeface="HY견고딕" pitchFamily="18" charset="-127"/>
                        </a:rPr>
                        <a:t>TTAINABLE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6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dirty="0" smtClean="0">
                          <a:latin typeface="HY견고딕" pitchFamily="18" charset="-127"/>
                          <a:ea typeface="HY견고딕" pitchFamily="18" charset="-127"/>
                        </a:rPr>
                        <a:t>결과지향적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u="sng" dirty="0" smtClean="0">
                          <a:latin typeface="HY견고딕" pitchFamily="18" charset="-127"/>
                          <a:ea typeface="HY견고딕" pitchFamily="18" charset="-127"/>
                        </a:rPr>
                        <a:t>R</a:t>
                      </a:r>
                      <a:r>
                        <a:rPr lang="en-US" altLang="ko-KR" sz="3200" dirty="0" smtClean="0">
                          <a:latin typeface="HY견고딕" pitchFamily="18" charset="-127"/>
                          <a:ea typeface="HY견고딕" pitchFamily="18" charset="-127"/>
                        </a:rPr>
                        <a:t>ESULT – ORIENTED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468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dirty="0" smtClean="0">
                          <a:latin typeface="HY견고딕" pitchFamily="18" charset="-127"/>
                          <a:ea typeface="HY견고딕" pitchFamily="18" charset="-127"/>
                        </a:rPr>
                        <a:t>달성 날자 가 정해져 있어야 함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u="sng" dirty="0" smtClean="0">
                          <a:latin typeface="HY견고딕" pitchFamily="18" charset="-127"/>
                          <a:ea typeface="HY견고딕" pitchFamily="18" charset="-127"/>
                        </a:rPr>
                        <a:t>T</a:t>
                      </a:r>
                      <a:r>
                        <a:rPr lang="en-US" altLang="ko-KR" sz="3200" dirty="0" smtClean="0">
                          <a:latin typeface="HY견고딕" pitchFamily="18" charset="-127"/>
                          <a:ea typeface="HY견고딕" pitchFamily="18" charset="-127"/>
                        </a:rPr>
                        <a:t>IME-BOUNDED</a:t>
                      </a:r>
                      <a:endParaRPr lang="ko-KR" altLang="en-US" sz="3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4029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E03B3B-AF07-457E-BDDD-1538B1363AE0}" type="slidenum">
              <a:rPr lang="en-US" altLang="ko-KR"/>
              <a:pPr>
                <a:defRPr/>
              </a:pPr>
              <a:t>14</a:t>
            </a:fld>
            <a:endParaRPr lang="en-US" altLang="ko-KR"/>
          </a:p>
        </p:txBody>
      </p:sp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0"/>
            <a:ext cx="5257800" cy="616496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eaLnBrk="1" hangingPunct="1">
              <a:defRPr/>
            </a:pPr>
            <a:r>
              <a:rPr lang="ko-KR" altLang="en-US" sz="3200" b="1" dirty="0" smtClean="0">
                <a:solidFill>
                  <a:srgbClr val="0070C0"/>
                </a:solidFill>
                <a:latin typeface="양재튼튼체B" pitchFamily="18" charset="-127"/>
                <a:ea typeface="양재튼튼체B" pitchFamily="18" charset="-127"/>
              </a:rPr>
              <a:t>시간관리 매트릭스</a:t>
            </a:r>
            <a:endParaRPr lang="ko-KR" altLang="en-US" sz="3200" b="1" dirty="0">
              <a:solidFill>
                <a:srgbClr val="0070C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1863725" y="1268760"/>
            <a:ext cx="2852738" cy="1367730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3600" b="1" dirty="0"/>
              <a:t> </a:t>
            </a:r>
            <a:r>
              <a:rPr lang="en-US" altLang="ko-KR" sz="3600" b="1" dirty="0" smtClean="0"/>
              <a:t>I</a:t>
            </a:r>
            <a:endParaRPr lang="en-US" altLang="ko-KR" sz="3600" b="1" dirty="0"/>
          </a:p>
          <a:p>
            <a:pPr algn="ctr"/>
            <a:r>
              <a:rPr lang="ko-KR" altLang="en-US" sz="2800" b="1" dirty="0" smtClean="0">
                <a:latin typeface="양재튼튼체B" pitchFamily="18" charset="-127"/>
                <a:ea typeface="양재튼튼체B" pitchFamily="18" charset="-127"/>
              </a:rPr>
              <a:t>필수의 상한</a:t>
            </a:r>
            <a:endParaRPr lang="en-US" altLang="ko-KR" sz="2800" b="1" dirty="0"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49157" name="Rectangle 4"/>
          <p:cNvSpPr>
            <a:spLocks noChangeArrowheads="1"/>
          </p:cNvSpPr>
          <p:nvPr/>
        </p:nvSpPr>
        <p:spPr bwMode="auto">
          <a:xfrm>
            <a:off x="4716463" y="1268760"/>
            <a:ext cx="2951162" cy="1367730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3200" b="1" dirty="0" smtClean="0">
                <a:latin typeface="양재튼튼체B" pitchFamily="18" charset="-127"/>
                <a:ea typeface="양재튼튼체B" pitchFamily="18" charset="-127"/>
              </a:rPr>
              <a:t>II</a:t>
            </a:r>
          </a:p>
          <a:p>
            <a:pPr algn="ctr"/>
            <a:r>
              <a:rPr lang="ko-KR" altLang="en-US" sz="3200" b="1" dirty="0" smtClean="0">
                <a:latin typeface="양재튼튼체B" pitchFamily="18" charset="-127"/>
                <a:ea typeface="양재튼튼체B" pitchFamily="18" charset="-127"/>
              </a:rPr>
              <a:t>리더십의 상한</a:t>
            </a:r>
            <a:endParaRPr lang="en-US" altLang="ko-KR" sz="3200" b="1" dirty="0"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49158" name="Rectangle 5"/>
          <p:cNvSpPr>
            <a:spLocks noChangeArrowheads="1"/>
          </p:cNvSpPr>
          <p:nvPr/>
        </p:nvSpPr>
        <p:spPr bwMode="auto">
          <a:xfrm>
            <a:off x="1863725" y="2636490"/>
            <a:ext cx="2852738" cy="158432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3600" b="1" dirty="0" smtClean="0"/>
              <a:t>III</a:t>
            </a:r>
            <a:endParaRPr lang="en-US" altLang="ko-KR" sz="3600" b="1" dirty="0"/>
          </a:p>
          <a:p>
            <a:pPr algn="ctr"/>
            <a:r>
              <a:rPr lang="ko-KR" altLang="en-US" sz="3200" b="1" dirty="0" smtClean="0">
                <a:latin typeface="양재튼튼체B" pitchFamily="18" charset="-127"/>
                <a:ea typeface="양재튼튼체B" pitchFamily="18" charset="-127"/>
              </a:rPr>
              <a:t>속임수 상한</a:t>
            </a:r>
            <a:endParaRPr lang="ko-KR" altLang="ko-KR" sz="3200" b="1" dirty="0"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49159" name="Rectangle 6"/>
          <p:cNvSpPr>
            <a:spLocks noChangeArrowheads="1"/>
          </p:cNvSpPr>
          <p:nvPr/>
        </p:nvSpPr>
        <p:spPr bwMode="auto">
          <a:xfrm>
            <a:off x="4716463" y="2636490"/>
            <a:ext cx="2951162" cy="1609725"/>
          </a:xfrm>
          <a:prstGeom prst="rect">
            <a:avLst/>
          </a:prstGeom>
          <a:solidFill>
            <a:srgbClr val="C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3600" b="1" dirty="0" smtClean="0"/>
              <a:t>IV</a:t>
            </a:r>
            <a:endParaRPr lang="en-US" altLang="ko-KR" sz="3600" b="1" dirty="0"/>
          </a:p>
          <a:p>
            <a:pPr algn="ctr"/>
            <a:r>
              <a:rPr lang="ko-KR" altLang="en-US" sz="2800" b="1" dirty="0" smtClean="0">
                <a:latin typeface="양재튼튼체B" pitchFamily="18" charset="-127"/>
                <a:ea typeface="양재튼튼체B" pitchFamily="18" charset="-127"/>
              </a:rPr>
              <a:t>낭비</a:t>
            </a:r>
            <a:r>
              <a:rPr lang="en-US" altLang="ko-KR" sz="2800" b="1" dirty="0" smtClean="0">
                <a:latin typeface="양재튼튼체B" pitchFamily="18" charset="-127"/>
                <a:ea typeface="양재튼튼체B" pitchFamily="18" charset="-127"/>
              </a:rPr>
              <a:t>/</a:t>
            </a:r>
            <a:r>
              <a:rPr lang="ko-KR" altLang="en-US" sz="2800" b="1" dirty="0" smtClean="0">
                <a:latin typeface="양재튼튼체B" pitchFamily="18" charset="-127"/>
                <a:ea typeface="양재튼튼체B" pitchFamily="18" charset="-127"/>
              </a:rPr>
              <a:t>도피의 상한</a:t>
            </a:r>
            <a:endParaRPr lang="en-US" altLang="ko-KR" sz="2800" b="1" dirty="0">
              <a:latin typeface="양재튼튼체B" pitchFamily="18" charset="-127"/>
              <a:ea typeface="양재튼튼체B" pitchFamily="18" charset="-127"/>
            </a:endParaRPr>
          </a:p>
        </p:txBody>
      </p:sp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2195736" y="836712"/>
            <a:ext cx="1981200" cy="369888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b="1" dirty="0">
                <a:latin typeface="양재튼튼체B" pitchFamily="18" charset="-127"/>
                <a:ea typeface="양재튼튼체B" pitchFamily="18" charset="-127"/>
              </a:rPr>
              <a:t>긴 급 함</a:t>
            </a:r>
          </a:p>
        </p:txBody>
      </p:sp>
      <p:sp>
        <p:nvSpPr>
          <p:cNvPr id="49161" name="Text Box 8"/>
          <p:cNvSpPr txBox="1">
            <a:spLocks noChangeArrowheads="1"/>
          </p:cNvSpPr>
          <p:nvPr/>
        </p:nvSpPr>
        <p:spPr bwMode="auto">
          <a:xfrm>
            <a:off x="5076056" y="826864"/>
            <a:ext cx="2438400" cy="36988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b="1" dirty="0">
                <a:latin typeface="양재튼튼체B" pitchFamily="18" charset="-127"/>
                <a:ea typeface="양재튼튼체B" pitchFamily="18" charset="-127"/>
              </a:rPr>
              <a:t>긴급하지 않음</a:t>
            </a:r>
          </a:p>
        </p:txBody>
      </p:sp>
      <p:sp>
        <p:nvSpPr>
          <p:cNvPr id="49162" name="Text Box 9"/>
          <p:cNvSpPr txBox="1">
            <a:spLocks noChangeArrowheads="1"/>
          </p:cNvSpPr>
          <p:nvPr/>
        </p:nvSpPr>
        <p:spPr bwMode="auto">
          <a:xfrm>
            <a:off x="1259185" y="1412776"/>
            <a:ext cx="461665" cy="107969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b="1" dirty="0">
                <a:latin typeface="양재튼튼체B" pitchFamily="18" charset="-127"/>
                <a:ea typeface="양재튼튼체B" pitchFamily="18" charset="-127"/>
              </a:rPr>
              <a:t>중요함</a:t>
            </a:r>
          </a:p>
        </p:txBody>
      </p:sp>
      <p:sp>
        <p:nvSpPr>
          <p:cNvPr id="49163" name="Text Box 10"/>
          <p:cNvSpPr txBox="1">
            <a:spLocks noChangeArrowheads="1"/>
          </p:cNvSpPr>
          <p:nvPr/>
        </p:nvSpPr>
        <p:spPr bwMode="auto">
          <a:xfrm>
            <a:off x="982186" y="2708497"/>
            <a:ext cx="738664" cy="151231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b="1" dirty="0">
                <a:latin typeface="양재튼튼체B" pitchFamily="18" charset="-127"/>
                <a:ea typeface="양재튼튼체B" pitchFamily="18" charset="-127"/>
              </a:rPr>
              <a:t>중요하지 않음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50824" y="4365104"/>
            <a:ext cx="8461375" cy="24484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§"/>
              <a:defRPr/>
            </a:pPr>
            <a:r>
              <a:rPr lang="ko-KR" altLang="en-US" sz="2800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긴급하고 중요한 일은 누구나 수행함</a:t>
            </a:r>
            <a:endParaRPr lang="en-US" altLang="ko-KR" sz="2800" dirty="0">
              <a:solidFill>
                <a:srgbClr val="FF0000"/>
              </a:solidFill>
              <a:latin typeface="양재튼튼체B" pitchFamily="18" charset="-127"/>
              <a:ea typeface="양재튼튼체B" pitchFamily="18" charset="-127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ko-KR" altLang="en-US" sz="2800" dirty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대다수 </a:t>
            </a:r>
            <a:r>
              <a:rPr lang="en-US" altLang="ko-KR" sz="2800" dirty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- </a:t>
            </a:r>
            <a:r>
              <a:rPr lang="ko-KR" altLang="en-US" sz="2800" dirty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급하나 중요하지 않는 일로 시간을 보냄</a:t>
            </a:r>
            <a:r>
              <a:rPr lang="en-US" altLang="ko-KR" sz="2800" dirty="0" smtClean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( </a:t>
            </a:r>
            <a:r>
              <a:rPr lang="ko-KR" altLang="en-US" sz="2800" dirty="0" smtClean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제</a:t>
            </a:r>
            <a:r>
              <a:rPr lang="en-US" altLang="ko-KR" sz="2800" dirty="0" smtClean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III</a:t>
            </a:r>
            <a:r>
              <a:rPr lang="ko-KR" altLang="en-US" sz="2800" dirty="0" smtClean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상한</a:t>
            </a:r>
            <a:r>
              <a:rPr lang="en-US" altLang="ko-KR" sz="2800" dirty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, </a:t>
            </a:r>
            <a:r>
              <a:rPr lang="ko-KR" altLang="en-US" sz="2800" dirty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속임수</a:t>
            </a:r>
            <a:r>
              <a:rPr lang="en-US" altLang="ko-KR" sz="2800" dirty="0">
                <a:solidFill>
                  <a:srgbClr val="7030A0"/>
                </a:solidFill>
                <a:latin typeface="양재튼튼체B" pitchFamily="18" charset="-127"/>
                <a:ea typeface="양재튼튼체B" pitchFamily="18" charset="-127"/>
              </a:rPr>
              <a:t>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ko-KR" altLang="en-US" sz="2800" dirty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성공하는 사람 </a:t>
            </a:r>
            <a:r>
              <a:rPr lang="en-US" altLang="ko-KR" sz="2800" dirty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– </a:t>
            </a:r>
            <a:r>
              <a:rPr lang="ko-KR" altLang="en-US" sz="2800" dirty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급하지 않으나 중요한 일을 </a:t>
            </a:r>
            <a:r>
              <a:rPr lang="ko-KR" altLang="en-US" sz="2800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전체시간</a:t>
            </a:r>
            <a:r>
              <a:rPr lang="en-US" altLang="ko-KR" sz="2800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80%</a:t>
            </a:r>
            <a:r>
              <a:rPr lang="ko-KR" altLang="en-US" sz="2800" dirty="0" smtClean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집중</a:t>
            </a:r>
            <a:r>
              <a:rPr lang="en-US" altLang="ko-KR" sz="2800" dirty="0" smtClean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(</a:t>
            </a:r>
            <a:r>
              <a:rPr lang="ko-KR" altLang="en-US" sz="2800" dirty="0" smtClean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제 </a:t>
            </a:r>
            <a:r>
              <a:rPr lang="en-US" altLang="ko-KR" sz="2800" dirty="0" smtClean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II </a:t>
            </a:r>
            <a:r>
              <a:rPr lang="ko-KR" altLang="en-US" sz="2800" dirty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상한</a:t>
            </a:r>
            <a:r>
              <a:rPr lang="en-US" altLang="ko-KR" sz="2800" dirty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, </a:t>
            </a:r>
            <a:r>
              <a:rPr lang="ko-KR" altLang="en-US" sz="2800" dirty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리더십</a:t>
            </a:r>
            <a:r>
              <a:rPr lang="en-US" altLang="ko-KR" sz="2800" dirty="0">
                <a:solidFill>
                  <a:srgbClr val="002060"/>
                </a:solidFill>
                <a:latin typeface="양재튼튼체B" pitchFamily="18" charset="-127"/>
                <a:ea typeface="양재튼튼체B" pitchFamily="18" charset="-127"/>
              </a:rPr>
              <a:t>)</a:t>
            </a:r>
            <a:endParaRPr lang="ko-KR" altLang="en-US" sz="2800" dirty="0">
              <a:solidFill>
                <a:srgbClr val="002060"/>
              </a:solidFill>
              <a:latin typeface="양재튼튼체B" pitchFamily="18" charset="-127"/>
              <a:ea typeface="양재튼튼체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515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419AD-96B0-48B6-BC9C-6CC3D4ABC5D6}" type="slidenum">
              <a:rPr lang="en-US" altLang="ko-KR"/>
              <a:pPr>
                <a:defRPr/>
              </a:pPr>
              <a:t>15</a:t>
            </a:fld>
            <a:endParaRPr lang="en-US" altLang="ko-KR"/>
          </a:p>
        </p:txBody>
      </p:sp>
      <p:graphicFrame>
        <p:nvGraphicFramePr>
          <p:cNvPr id="490532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343722"/>
              </p:ext>
            </p:extLst>
          </p:nvPr>
        </p:nvGraphicFramePr>
        <p:xfrm>
          <a:off x="323850" y="1196975"/>
          <a:ext cx="8554143" cy="511256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852067"/>
                <a:gridCol w="2850010"/>
                <a:gridCol w="2852066"/>
              </a:tblGrid>
              <a:tr h="529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</a:t>
                      </a: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순위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 </a:t>
                      </a: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순위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 </a:t>
                      </a: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순위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127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오늘 반드시 해야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한다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해야 한다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할 수 있으면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좋다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127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최고로 중요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평균적으로 중요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중요하지 않음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2014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모든 과제의 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15%,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가치에 있어서 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65%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모든 과제 중 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20%</a:t>
                      </a:r>
                      <a:endParaRPr kumimoji="1" lang="ko-KR" altLang="en-US" sz="24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가치에 있어서 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20%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모든 과제의 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65%</a:t>
                      </a: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1" lang="en-US" altLang="ko-KR" sz="24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가치비중은 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15%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127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스스로 수행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위임불가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전략적으로 계획하고 기한을 정함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24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위임하거나</a:t>
                      </a:r>
                      <a:r>
                        <a:rPr kumimoji="1" lang="en-US" altLang="ko-K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줄이거나 취소함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6" marR="84406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1229" name="Text Box 28"/>
          <p:cNvSpPr txBox="1">
            <a:spLocks noChangeArrowheads="1"/>
          </p:cNvSpPr>
          <p:nvPr/>
        </p:nvSpPr>
        <p:spPr bwMode="auto">
          <a:xfrm>
            <a:off x="1371600" y="304800"/>
            <a:ext cx="6553200" cy="549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3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000" dirty="0">
                <a:latin typeface="양재튼튼체B" pitchFamily="18" charset="-127"/>
                <a:ea typeface="양재튼튼체B" pitchFamily="18" charset="-127"/>
              </a:rPr>
              <a:t>ABC</a:t>
            </a: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분석</a:t>
            </a:r>
          </a:p>
        </p:txBody>
      </p:sp>
    </p:spTree>
    <p:extLst>
      <p:ext uri="{BB962C8B-B14F-4D97-AF65-F5344CB8AC3E}">
        <p14:creationId xmlns:p14="http://schemas.microsoft.com/office/powerpoint/2010/main" val="295110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시간관리에서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리더십역할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효과적인 시간관리를 위하여 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개인적인 장벽과 장애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와 관련하여 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자기인식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을 한다</a:t>
            </a:r>
            <a:endParaRPr lang="en-US" altLang="ko-KR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자신의 신념체계가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시간이용과 </a:t>
            </a:r>
            <a:r>
              <a:rPr lang="ko-KR" altLang="en-US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팔로워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들의 기대에 어떠한 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영향을 주는지 인지한다</a:t>
            </a:r>
            <a:endParaRPr lang="en-US" altLang="ko-KR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3.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다른</a:t>
            </a:r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사람들이 우선순위를 </a:t>
            </a:r>
            <a:r>
              <a:rPr lang="ko-KR" altLang="en-US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정할때</a:t>
            </a:r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역할모델</a:t>
            </a:r>
            <a:r>
              <a:rPr lang="en-US" altLang="ko-KR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지지자</a:t>
            </a:r>
            <a:r>
              <a:rPr lang="en-US" altLang="ko-KR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인적 자원으로서 역할을 수행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한다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656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시간관리에서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리더십역할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4.</a:t>
            </a:r>
            <a:r>
              <a:rPr lang="ko-KR" altLang="en-US" sz="36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팔로워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들이 시간이용을 극대화하여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협력적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으로 일할 수 있도록 </a:t>
            </a:r>
            <a:r>
              <a:rPr lang="ko-KR" altLang="en-US" sz="36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도운다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5.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효과적인 시간관리를 막는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방해요소를 걸러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준다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6.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주된 시간관리 방식이 다른 사람들 사이에 협력적으로 일할 수 있도록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융통성 있는 역할 모델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이 된다 </a:t>
            </a: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5531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시간관리에서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리더십역할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24536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7.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높은 단위활동 기간 동안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침착하고 안정적인 태도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로 보여준다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8.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시간에 대하여 갈등하고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중복되는 요청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이 있는 경우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우선순위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를 정한다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9.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완성해야 하는 과제에 필요한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업무의 질을 적절하게 결정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한다 </a:t>
            </a: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955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시간관리에서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리더십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latin typeface="HY견고딕" pitchFamily="18" charset="-127"/>
                <a:ea typeface="HY견고딕" pitchFamily="18" charset="-127"/>
              </a:rPr>
              <a:t>관리기능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solidFill>
                <a:srgbClr val="FF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68552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1.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장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단기 목표를 달성할 수 있도록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매일의 계획에 우선순위를 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정한다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2.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계획이 업무 </a:t>
            </a:r>
            <a:r>
              <a:rPr lang="ko-KR" altLang="en-US" sz="36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스케쥴에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들어가도록 시간을 정한다 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3.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직무분석과 시간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-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활동 연구를 이용하여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병동수준에서 시간관리 방법을 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분석한다</a:t>
            </a: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341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시간관리에서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리더십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latin typeface="HY견고딕" pitchFamily="18" charset="-127"/>
                <a:ea typeface="HY견고딕" pitchFamily="18" charset="-127"/>
              </a:rPr>
              <a:t>관리기능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solidFill>
                <a:srgbClr val="FF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040560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4.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효과적인 시간관리를 위하여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환경적 장애물을 제거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한다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5.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서류작업을 즉시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효율적으로 처리하고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정돈된 작업영역을 유지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한다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6.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대형업무는 일을 작게 나누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어서 쉽게 완성할 수 있도록 한다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7287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시간관리에서</a:t>
            </a:r>
            <a:r>
              <a:rPr lang="en-US" altLang="ko-KR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리더십 </a:t>
            </a:r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latin typeface="HY견고딕" pitchFamily="18" charset="-127"/>
                <a:ea typeface="HY견고딕" pitchFamily="18" charset="-127"/>
              </a:rPr>
              <a:t>관리기능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  <a:solidFill>
                <a:srgbClr val="FF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68552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7.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의사소통과 서류작업을 시기 적절하게 촉진할 수 있는 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적절한 기술을 활용한다</a:t>
            </a:r>
            <a:endParaRPr lang="en-US" altLang="ko-KR" sz="36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8.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주어진 업무를 완성하기에 시간 자원이 부족 </a:t>
            </a:r>
            <a:r>
              <a:rPr lang="ko-KR" altLang="en-US" sz="36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할때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부적절한 인력과 비효율적인 시간사용을 구분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한다</a:t>
            </a: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5512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187450" y="188913"/>
            <a:ext cx="6553200" cy="549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자기진단 </a:t>
            </a:r>
            <a:r>
              <a:rPr lang="en-US" altLang="ko-KR" sz="3000" dirty="0">
                <a:latin typeface="양재튼튼체B" pitchFamily="18" charset="-127"/>
                <a:ea typeface="양재튼튼체B" pitchFamily="18" charset="-127"/>
              </a:rPr>
              <a:t>: </a:t>
            </a: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시간관리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539750" y="836613"/>
            <a:ext cx="7878763" cy="373062"/>
          </a:xfrm>
          <a:prstGeom prst="rect">
            <a:avLst/>
          </a:prstGeom>
          <a:solidFill>
            <a:srgbClr val="99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거의 그렇다</a:t>
            </a:r>
            <a:r>
              <a:rPr lang="en-US" altLang="ko-KR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(0)/</a:t>
            </a:r>
            <a:r>
              <a:rPr lang="ko-KR" altLang="en-US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자주 그렇다</a:t>
            </a:r>
            <a:r>
              <a:rPr lang="en-US" altLang="ko-KR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(1)/</a:t>
            </a:r>
            <a:r>
              <a:rPr lang="ko-KR" altLang="en-US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가끔씩 그렇다</a:t>
            </a:r>
            <a:r>
              <a:rPr lang="en-US" altLang="ko-KR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(2)/</a:t>
            </a:r>
            <a:r>
              <a:rPr lang="ko-KR" altLang="en-US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거의 아니다</a:t>
            </a:r>
            <a:r>
              <a:rPr lang="en-US" altLang="ko-KR" sz="2000" b="1" dirty="0">
                <a:solidFill>
                  <a:srgbClr val="FF0000"/>
                </a:solidFill>
                <a:latin typeface="양재튼튼체B" pitchFamily="18" charset="-127"/>
                <a:ea typeface="양재튼튼체B" pitchFamily="18" charset="-127"/>
              </a:rPr>
              <a:t>(3</a:t>
            </a:r>
            <a:r>
              <a:rPr lang="en-US" altLang="ko-KR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539750" y="1412875"/>
            <a:ext cx="8064500" cy="5016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1.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전화가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계속 걸려와 일을 못하겠다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통화 시간도 필요 이상으로 길어진다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2.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외부방문객이나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식구들이 계속 찾아와 일에 집중할 수 없다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3.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회의가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필요 이상으로 길다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회의결과도 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불만족스럽다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4.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시간이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많이 걸리거나 귀찮은 일은 자꾸만 미룬다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혹은 집중을 못해 일을 끝마치기가 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쉽지 않다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5.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일의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우선순위를 정하지 못한다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그래서 너무 많은 일을 한꺼번에 처리하려고 애를 쓴다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잡무가  너무 많아 정작 중요한 업무에 집중을 할 수 없다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6.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항상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예기치 않은 일이 터지거나 계획을 너무 많이 잡아 마감 직전에야 겨우 일을 끝낸다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7.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내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책상에는 항상 서류 더미가 쌓여 있다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편지나 자료를 읽는 데 시간이 너무 많이 소요된다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그래서 책상이 항상 어질러져 있다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932363" y="0"/>
            <a:ext cx="4211637" cy="333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/>
              <a:t>1)  </a:t>
            </a:r>
            <a:r>
              <a:rPr lang="ko-KR" altLang="en-US" dirty="0"/>
              <a:t>상황분석</a:t>
            </a:r>
          </a:p>
        </p:txBody>
      </p:sp>
    </p:spTree>
    <p:extLst>
      <p:ext uri="{BB962C8B-B14F-4D97-AF65-F5344CB8AC3E}">
        <p14:creationId xmlns:p14="http://schemas.microsoft.com/office/powerpoint/2010/main" val="67430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F43AB1-8EC2-4683-8149-18CFBA80BA20}" type="slidenum">
              <a:rPr lang="en-US" altLang="ko-KR"/>
              <a:pPr>
                <a:defRPr/>
              </a:pPr>
              <a:t>23</a:t>
            </a:fld>
            <a:endParaRPr lang="en-US" altLang="ko-KR"/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1116013" y="260350"/>
            <a:ext cx="6553200" cy="549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자기진단 </a:t>
            </a:r>
            <a:r>
              <a:rPr lang="en-US" altLang="ko-KR" sz="3000" dirty="0">
                <a:latin typeface="양재튼튼체B" pitchFamily="18" charset="-127"/>
                <a:ea typeface="양재튼튼체B" pitchFamily="18" charset="-127"/>
              </a:rPr>
              <a:t>: </a:t>
            </a: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시간관리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900113" y="980729"/>
            <a:ext cx="7848600" cy="576610"/>
          </a:xfrm>
          <a:prstGeom prst="rect">
            <a:avLst/>
          </a:prstGeom>
          <a:solidFill>
            <a:srgbClr val="99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거의 그렇다</a:t>
            </a:r>
            <a:r>
              <a:rPr lang="en-US" altLang="ko-KR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(0)/</a:t>
            </a:r>
            <a:r>
              <a:rPr lang="ko-KR" altLang="en-US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자주 그렇다</a:t>
            </a:r>
            <a:r>
              <a:rPr lang="en-US" altLang="ko-KR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(1)/</a:t>
            </a:r>
            <a:r>
              <a:rPr lang="ko-KR" altLang="en-US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가끔씩 그렇다</a:t>
            </a:r>
            <a:r>
              <a:rPr lang="en-US" altLang="ko-KR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(2)/</a:t>
            </a:r>
            <a:r>
              <a:rPr lang="ko-KR" altLang="en-US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거의 아니다</a:t>
            </a:r>
            <a:r>
              <a:rPr lang="en-US" altLang="ko-KR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(3)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539750" y="1773238"/>
            <a:ext cx="8208963" cy="40925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8.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다른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사람과의 커뮤니케이션이 부족하다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정보를 너무 늦게 교환하거나 오해가 자주 발생하여 직장 동료들과 자주 갈등이 일어난다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9.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일을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거의 다른 사람에게 맡기지 않는다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다른 사람이 할 수 있는 일도 전부 내가 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직접 해야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직성이  풀린다</a:t>
            </a:r>
            <a:endParaRPr lang="en-US" altLang="ko-KR" sz="2000" b="1" dirty="0">
              <a:latin typeface="양재튼튼체B" pitchFamily="18" charset="-127"/>
              <a:ea typeface="양재튼튼체B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10.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다른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사람이 부탁을 하면 거절을 잘 못한다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11.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개인적으로도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,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직장에서도 뚜렷한 목표가 없다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그래서 하루 종일 일을 하고도 의미를 찾지 못하겠다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12.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의지가 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부족하여 계획을 실천에 옮기지 못한다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ko-KR" sz="2000" b="1" dirty="0">
              <a:latin typeface="양재튼튼체B" pitchFamily="18" charset="-127"/>
              <a:ea typeface="양재튼튼체B" pitchFamily="18" charset="-127"/>
            </a:endParaRP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u"/>
            </a:pP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 </a:t>
            </a:r>
            <a:r>
              <a:rPr lang="en-US" altLang="ko-KR" sz="2000" b="1" dirty="0" smtClean="0">
                <a:latin typeface="양재튼튼체B" pitchFamily="18" charset="-127"/>
                <a:ea typeface="양재튼튼체B" pitchFamily="18" charset="-127"/>
              </a:rPr>
              <a:t> </a:t>
            </a:r>
            <a:r>
              <a:rPr lang="ko-KR" altLang="en-US" sz="2000" b="1" dirty="0" smtClean="0">
                <a:latin typeface="양재튼튼체B" pitchFamily="18" charset="-127"/>
                <a:ea typeface="양재튼튼체B" pitchFamily="18" charset="-127"/>
              </a:rPr>
              <a:t>합계                </a:t>
            </a:r>
            <a:r>
              <a:rPr lang="en-US" altLang="ko-KR" sz="2000" b="1" dirty="0">
                <a:latin typeface="양재튼튼체B" pitchFamily="18" charset="-127"/>
                <a:ea typeface="양재튼튼체B" pitchFamily="18" charset="-127"/>
              </a:rPr>
              <a:t>___________</a:t>
            </a:r>
            <a:r>
              <a:rPr lang="ko-KR" altLang="en-US" sz="2000" b="1" dirty="0">
                <a:latin typeface="양재튼튼체B" pitchFamily="18" charset="-127"/>
                <a:ea typeface="양재튼튼체B" pitchFamily="18" charset="-127"/>
              </a:rPr>
              <a:t>점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932363" y="0"/>
            <a:ext cx="4211637" cy="333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/>
              <a:t>1)  </a:t>
            </a:r>
            <a:r>
              <a:rPr lang="ko-KR" altLang="en-US" dirty="0"/>
              <a:t>상황분석</a:t>
            </a:r>
          </a:p>
        </p:txBody>
      </p:sp>
    </p:spTree>
    <p:extLst>
      <p:ext uri="{BB962C8B-B14F-4D97-AF65-F5344CB8AC3E}">
        <p14:creationId xmlns:p14="http://schemas.microsoft.com/office/powerpoint/2010/main" val="210075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85FBBC-07F9-4C9E-8070-336F5BBEAF63}" type="slidenum">
              <a:rPr lang="en-US" altLang="ko-KR"/>
              <a:pPr>
                <a:defRPr/>
              </a:pPr>
              <a:t>24</a:t>
            </a:fld>
            <a:endParaRPr lang="en-US" altLang="ko-KR"/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1763713" y="333375"/>
            <a:ext cx="6553200" cy="549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000" dirty="0">
                <a:latin typeface="양재튼튼체B" pitchFamily="18" charset="-127"/>
                <a:ea typeface="양재튼튼체B" pitchFamily="18" charset="-127"/>
              </a:rPr>
              <a:t>당신의 시간관리 점수는</a:t>
            </a:r>
            <a:r>
              <a:rPr lang="en-US" altLang="ko-KR" sz="3000" dirty="0">
                <a:latin typeface="양재튼튼체B" pitchFamily="18" charset="-127"/>
                <a:ea typeface="양재튼튼체B" pitchFamily="18" charset="-127"/>
              </a:rPr>
              <a:t>?</a:t>
            </a:r>
            <a:endParaRPr lang="ko-KR" altLang="en-US" sz="3000" dirty="0">
              <a:latin typeface="양재튼튼체B" pitchFamily="18" charset="-127"/>
              <a:ea typeface="양재튼튼체B" pitchFamily="18" charset="-127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3850" y="1052513"/>
            <a:ext cx="7829550" cy="5257800"/>
            <a:chOff x="1040" y="864"/>
            <a:chExt cx="4096" cy="2216"/>
          </a:xfrm>
        </p:grpSpPr>
        <p:pic>
          <p:nvPicPr>
            <p:cNvPr id="38917" name="Picture 4" descr="AR20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048" y="864"/>
              <a:ext cx="254" cy="256"/>
            </a:xfrm>
            <a:prstGeom prst="rect">
              <a:avLst/>
            </a:prstGeom>
            <a:gradFill>
              <a:gsLst>
                <a:gs pos="0">
                  <a:srgbClr val="FFEFD1">
                    <a:alpha val="74000"/>
                  </a:srgb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</a:gradFill>
            <a:ln w="9525">
              <a:noFill/>
              <a:miter lim="800000"/>
              <a:headEnd/>
              <a:tailEnd/>
            </a:ln>
          </p:spPr>
        </p:pic>
        <p:sp>
          <p:nvSpPr>
            <p:cNvPr id="43015" name="Text Box 5"/>
            <p:cNvSpPr txBox="1">
              <a:spLocks noChangeArrowheads="1"/>
            </p:cNvSpPr>
            <p:nvPr/>
          </p:nvSpPr>
          <p:spPr bwMode="auto">
            <a:xfrm>
              <a:off x="1296" y="864"/>
              <a:ext cx="96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0 ~ 17</a:t>
              </a:r>
              <a:r>
                <a:rPr lang="ko-KR" altLang="en-US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점</a:t>
              </a:r>
            </a:p>
          </p:txBody>
        </p:sp>
        <p:sp>
          <p:nvSpPr>
            <p:cNvPr id="43016" name="Text Box 6"/>
            <p:cNvSpPr txBox="1">
              <a:spLocks noChangeArrowheads="1"/>
            </p:cNvSpPr>
            <p:nvPr/>
          </p:nvSpPr>
          <p:spPr bwMode="auto">
            <a:xfrm>
              <a:off x="1344" y="1104"/>
              <a:ext cx="3792" cy="519"/>
            </a:xfrm>
            <a:prstGeom prst="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당신은 시간계획과 거리가 먼 사람이다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. 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그래서 다른 사람의 계획에 좌지우지된다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자신도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, 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다른 사람도 올바른 방향으로 이끌어 갈 수 없다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. 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시간관리로 새로운 인생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, 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성공하는 인생을 시작해야 한다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</p:txBody>
        </p:sp>
        <p:pic>
          <p:nvPicPr>
            <p:cNvPr id="38920" name="Picture 7" descr="AR20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048" y="1656"/>
              <a:ext cx="254" cy="256"/>
            </a:xfrm>
            <a:prstGeom prst="rect">
              <a:avLst/>
            </a:prstGeom>
            <a:gradFill>
              <a:gsLst>
                <a:gs pos="0">
                  <a:srgbClr val="FFEFD1">
                    <a:alpha val="74000"/>
                  </a:srgb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</a:gradFill>
            <a:ln w="9525">
              <a:noFill/>
              <a:miter lim="800000"/>
              <a:headEnd/>
              <a:tailEnd/>
            </a:ln>
          </p:spPr>
        </p:pic>
        <p:sp>
          <p:nvSpPr>
            <p:cNvPr id="43018" name="Text Box 8"/>
            <p:cNvSpPr txBox="1">
              <a:spLocks noChangeArrowheads="1"/>
            </p:cNvSpPr>
            <p:nvPr/>
          </p:nvSpPr>
          <p:spPr bwMode="auto">
            <a:xfrm>
              <a:off x="1296" y="1656"/>
              <a:ext cx="96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18 ~ 24</a:t>
              </a:r>
              <a:r>
                <a:rPr lang="ko-KR" altLang="en-US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점</a:t>
              </a:r>
            </a:p>
          </p:txBody>
        </p:sp>
        <p:sp>
          <p:nvSpPr>
            <p:cNvPr id="43019" name="Text Box 9"/>
            <p:cNvSpPr txBox="1">
              <a:spLocks noChangeArrowheads="1"/>
            </p:cNvSpPr>
            <p:nvPr/>
          </p:nvSpPr>
          <p:spPr bwMode="auto">
            <a:xfrm>
              <a:off x="1344" y="1896"/>
              <a:ext cx="3792" cy="15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시간을 관리하기 위해 노력하지만 끈기가 없어 매번 실패한다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</p:txBody>
        </p:sp>
        <p:pic>
          <p:nvPicPr>
            <p:cNvPr id="38923" name="Picture 10" descr="AR20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048" y="2136"/>
              <a:ext cx="254" cy="256"/>
            </a:xfrm>
            <a:prstGeom prst="rect">
              <a:avLst/>
            </a:prstGeom>
            <a:gradFill>
              <a:gsLst>
                <a:gs pos="0">
                  <a:srgbClr val="FFEFD1">
                    <a:alpha val="74000"/>
                  </a:srgb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</a:gradFill>
            <a:ln w="9525">
              <a:noFill/>
              <a:miter lim="800000"/>
              <a:headEnd/>
              <a:tailEnd/>
            </a:ln>
          </p:spPr>
        </p:pic>
        <p:sp>
          <p:nvSpPr>
            <p:cNvPr id="43021" name="Text Box 11"/>
            <p:cNvSpPr txBox="1">
              <a:spLocks noChangeArrowheads="1"/>
            </p:cNvSpPr>
            <p:nvPr/>
          </p:nvSpPr>
          <p:spPr bwMode="auto">
            <a:xfrm>
              <a:off x="1296" y="2136"/>
              <a:ext cx="96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25 ~ 30</a:t>
              </a:r>
              <a:r>
                <a:rPr lang="ko-KR" altLang="en-US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점</a:t>
              </a:r>
            </a:p>
          </p:txBody>
        </p:sp>
        <p:sp>
          <p:nvSpPr>
            <p:cNvPr id="43022" name="Text Box 12"/>
            <p:cNvSpPr txBox="1">
              <a:spLocks noChangeArrowheads="1"/>
            </p:cNvSpPr>
            <p:nvPr/>
          </p:nvSpPr>
          <p:spPr bwMode="auto">
            <a:xfrm>
              <a:off x="1344" y="2376"/>
              <a:ext cx="3792" cy="1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HY견고딕" pitchFamily="18" charset="-127"/>
                  <a:ea typeface="HY견고딕" pitchFamily="18" charset="-127"/>
                </a:rPr>
                <a:t>시간관리 상태가 양호하다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HY견고딕" pitchFamily="18" charset="-127"/>
                  <a:ea typeface="HY견고딕" pitchFamily="18" charset="-127"/>
                </a:rPr>
                <a:t>물론 아직 개선해야 </a:t>
              </a:r>
              <a:r>
                <a:rPr lang="ko-KR" altLang="en-US" sz="2000" b="1" dirty="0" err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HY견고딕" pitchFamily="18" charset="-127"/>
                  <a:ea typeface="HY견고딕" pitchFamily="18" charset="-127"/>
                </a:rPr>
                <a:t>할점은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HY견고딕" pitchFamily="18" charset="-127"/>
                  <a:ea typeface="HY견고딕" pitchFamily="18" charset="-127"/>
                </a:rPr>
                <a:t> 있다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</p:txBody>
        </p:sp>
        <p:pic>
          <p:nvPicPr>
            <p:cNvPr id="38926" name="Picture 13" descr="AR20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040" y="2568"/>
              <a:ext cx="254" cy="256"/>
            </a:xfrm>
            <a:prstGeom prst="rect">
              <a:avLst/>
            </a:prstGeom>
            <a:gradFill>
              <a:gsLst>
                <a:gs pos="0">
                  <a:srgbClr val="FFEFD1">
                    <a:alpha val="74000"/>
                  </a:srgb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</a:gradFill>
            <a:ln w="9525">
              <a:noFill/>
              <a:miter lim="800000"/>
              <a:headEnd/>
              <a:tailEnd/>
            </a:ln>
          </p:spPr>
        </p:pic>
        <p:sp>
          <p:nvSpPr>
            <p:cNvPr id="43024" name="Text Box 14"/>
            <p:cNvSpPr txBox="1">
              <a:spLocks noChangeArrowheads="1"/>
            </p:cNvSpPr>
            <p:nvPr/>
          </p:nvSpPr>
          <p:spPr bwMode="auto">
            <a:xfrm>
              <a:off x="1288" y="2568"/>
              <a:ext cx="96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31</a:t>
              </a:r>
              <a:r>
                <a:rPr lang="ko-KR" altLang="en-US" sz="2000" b="1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</a:rPr>
                <a:t>점이상</a:t>
              </a:r>
            </a:p>
          </p:txBody>
        </p:sp>
        <p:sp>
          <p:nvSpPr>
            <p:cNvPr id="43025" name="Text Box 15"/>
            <p:cNvSpPr txBox="1">
              <a:spLocks noChangeArrowheads="1"/>
            </p:cNvSpPr>
            <p:nvPr/>
          </p:nvSpPr>
          <p:spPr bwMode="auto">
            <a:xfrm>
              <a:off x="1336" y="2808"/>
              <a:ext cx="3792" cy="2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당신은 남에게 시간관리법을 가르칠 수도 있을 만큼 </a:t>
              </a:r>
              <a:r>
                <a:rPr lang="ko-KR" altLang="en-US" sz="2000" b="1" i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모범적인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 인물이다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. </a:t>
              </a:r>
              <a:r>
                <a:rPr lang="ko-KR" altLang="en-US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당신의 경험을 널리 보급하라</a:t>
              </a:r>
              <a:r>
                <a:rPr lang="en-US" altLang="ko-KR" sz="2000" b="1" dirty="0">
                  <a:ln w="952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양재튼튼체B" pitchFamily="18" charset="-127"/>
                  <a:ea typeface="양재튼튼체B" pitchFamily="18" charset="-127"/>
                </a:rPr>
                <a:t>.</a:t>
              </a: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4932363" y="0"/>
            <a:ext cx="4211637" cy="333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/>
              <a:t>1)  </a:t>
            </a:r>
            <a:r>
              <a:rPr lang="ko-KR" altLang="en-US" dirty="0"/>
              <a:t>상황분석</a:t>
            </a:r>
          </a:p>
        </p:txBody>
      </p:sp>
    </p:spTree>
    <p:extLst>
      <p:ext uri="{BB962C8B-B14F-4D97-AF65-F5344CB8AC3E}">
        <p14:creationId xmlns:p14="http://schemas.microsoft.com/office/powerpoint/2010/main" val="297530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1302</Words>
  <Application>Microsoft Office PowerPoint</Application>
  <PresentationFormat>화면 슬라이드 쇼(4:3)</PresentationFormat>
  <Paragraphs>244</Paragraphs>
  <Slides>24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PowerPoint 프레젠테이션</vt:lpstr>
      <vt:lpstr>PowerPoint 프레젠테이션</vt:lpstr>
      <vt:lpstr>시간관리 란 ?</vt:lpstr>
      <vt:lpstr>시간관리 의 3단계</vt:lpstr>
      <vt:lpstr>PowerPoint 프레젠테이션</vt:lpstr>
      <vt:lpstr>PowerPoint 프레젠테이션</vt:lpstr>
      <vt:lpstr>시간낭비 요인</vt:lpstr>
      <vt:lpstr>시간낭비 요인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시간관리 매트릭스</vt:lpstr>
      <vt:lpstr>PowerPoint 프레젠테이션</vt:lpstr>
      <vt:lpstr>시간관리에서 리더십역할</vt:lpstr>
      <vt:lpstr>시간관리에서 리더십역할</vt:lpstr>
      <vt:lpstr>시간관리에서 리더십역할</vt:lpstr>
      <vt:lpstr>시간관리에서 리더십 관리기능</vt:lpstr>
      <vt:lpstr>시간관리에서 리더십 관리기능</vt:lpstr>
      <vt:lpstr>시간관리에서 리더십 관리기능</vt:lpstr>
      <vt:lpstr>PowerPoint 프레젠테이션</vt:lpstr>
      <vt:lpstr>PowerPoint 프레젠테이션</vt:lpstr>
      <vt:lpstr>PowerPoint 프레젠테이션</vt:lpstr>
    </vt:vector>
  </TitlesOfParts>
  <Company>SUNLIN_COLLEGE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sunlin</dc:creator>
  <cp:lastModifiedBy>Windows 사용자</cp:lastModifiedBy>
  <cp:revision>82</cp:revision>
  <dcterms:created xsi:type="dcterms:W3CDTF">2014-05-12T07:33:01Z</dcterms:created>
  <dcterms:modified xsi:type="dcterms:W3CDTF">2017-05-17T10:35:21Z</dcterms:modified>
</cp:coreProperties>
</file>