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0" r:id="rId5"/>
    <p:sldId id="270" r:id="rId6"/>
    <p:sldId id="259" r:id="rId7"/>
    <p:sldId id="262" r:id="rId8"/>
    <p:sldId id="263" r:id="rId9"/>
    <p:sldId id="269" r:id="rId10"/>
    <p:sldId id="278" r:id="rId11"/>
    <p:sldId id="266" r:id="rId12"/>
    <p:sldId id="279" r:id="rId13"/>
    <p:sldId id="285" r:id="rId14"/>
    <p:sldId id="284" r:id="rId15"/>
    <p:sldId id="265" r:id="rId16"/>
    <p:sldId id="276" r:id="rId17"/>
    <p:sldId id="277" r:id="rId18"/>
    <p:sldId id="274" r:id="rId19"/>
    <p:sldId id="273" r:id="rId20"/>
    <p:sldId id="272" r:id="rId21"/>
    <p:sldId id="288" r:id="rId22"/>
    <p:sldId id="289" r:id="rId23"/>
    <p:sldId id="290" r:id="rId2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98C0-22C1-4791-9AC0-47786E5FA99A}" type="datetimeFigureOut">
              <a:rPr lang="ko-KR" altLang="en-US" smtClean="0"/>
              <a:t>2017-04-12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1A391-FCF8-482F-B311-DB125EA93E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6356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98C0-22C1-4791-9AC0-47786E5FA99A}" type="datetimeFigureOut">
              <a:rPr lang="ko-KR" altLang="en-US" smtClean="0"/>
              <a:t>2017-04-12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1A391-FCF8-482F-B311-DB125EA93E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8043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98C0-22C1-4791-9AC0-47786E5FA99A}" type="datetimeFigureOut">
              <a:rPr lang="ko-KR" altLang="en-US" smtClean="0"/>
              <a:t>2017-04-12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1A391-FCF8-482F-B311-DB125EA93E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1232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98C0-22C1-4791-9AC0-47786E5FA99A}" type="datetimeFigureOut">
              <a:rPr lang="ko-KR" altLang="en-US" smtClean="0"/>
              <a:t>2017-04-12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1A391-FCF8-482F-B311-DB125EA93E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6374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98C0-22C1-4791-9AC0-47786E5FA99A}" type="datetimeFigureOut">
              <a:rPr lang="ko-KR" altLang="en-US" smtClean="0"/>
              <a:t>2017-04-12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1A391-FCF8-482F-B311-DB125EA93E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1733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98C0-22C1-4791-9AC0-47786E5FA99A}" type="datetimeFigureOut">
              <a:rPr lang="ko-KR" altLang="en-US" smtClean="0"/>
              <a:t>2017-04-12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1A391-FCF8-482F-B311-DB125EA93E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7408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98C0-22C1-4791-9AC0-47786E5FA99A}" type="datetimeFigureOut">
              <a:rPr lang="ko-KR" altLang="en-US" smtClean="0"/>
              <a:t>2017-04-12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1A391-FCF8-482F-B311-DB125EA93E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7186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98C0-22C1-4791-9AC0-47786E5FA99A}" type="datetimeFigureOut">
              <a:rPr lang="ko-KR" altLang="en-US" smtClean="0"/>
              <a:t>2017-04-12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1A391-FCF8-482F-B311-DB125EA93E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3210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98C0-22C1-4791-9AC0-47786E5FA99A}" type="datetimeFigureOut">
              <a:rPr lang="ko-KR" altLang="en-US" smtClean="0"/>
              <a:t>2017-04-12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1A391-FCF8-482F-B311-DB125EA93E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8628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98C0-22C1-4791-9AC0-47786E5FA99A}" type="datetimeFigureOut">
              <a:rPr lang="ko-KR" altLang="en-US" smtClean="0"/>
              <a:t>2017-04-12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1A391-FCF8-482F-B311-DB125EA93E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9349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98C0-22C1-4791-9AC0-47786E5FA99A}" type="datetimeFigureOut">
              <a:rPr lang="ko-KR" altLang="en-US" smtClean="0"/>
              <a:t>2017-04-12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1A391-FCF8-482F-B311-DB125EA93E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2354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498C0-22C1-4791-9AC0-47786E5FA99A}" type="datetimeFigureOut">
              <a:rPr lang="ko-KR" altLang="en-US" smtClean="0"/>
              <a:t>2017-04-12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1A391-FCF8-482F-B311-DB125EA93E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3325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가로로 말린 두루마리 모양 5"/>
          <p:cNvSpPr/>
          <p:nvPr/>
        </p:nvSpPr>
        <p:spPr>
          <a:xfrm>
            <a:off x="1601963" y="0"/>
            <a:ext cx="5832648" cy="2304256"/>
          </a:xfrm>
          <a:prstGeom prst="horizontalScroll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 smtClean="0">
                <a:solidFill>
                  <a:srgbClr val="7030A0"/>
                </a:solidFill>
                <a:ea typeface="문체부 제목 돋음체" pitchFamily="49" charset="-127"/>
              </a:rPr>
              <a:t>제</a:t>
            </a:r>
            <a:r>
              <a:rPr lang="en-US" altLang="ko-KR" sz="3200" dirty="0" smtClean="0">
                <a:solidFill>
                  <a:srgbClr val="7030A0"/>
                </a:solidFill>
                <a:ea typeface="문체부 제목 돋음체" pitchFamily="49" charset="-127"/>
              </a:rPr>
              <a:t>6</a:t>
            </a:r>
            <a:r>
              <a:rPr lang="ko-KR" altLang="en-US" sz="3200" dirty="0" smtClean="0">
                <a:solidFill>
                  <a:srgbClr val="7030A0"/>
                </a:solidFill>
                <a:ea typeface="문체부 제목 돋음체" pitchFamily="49" charset="-127"/>
              </a:rPr>
              <a:t>장 집단역동</a:t>
            </a:r>
            <a:endParaRPr lang="en-US" altLang="ko-KR" sz="32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algn="ctr"/>
            <a:r>
              <a:rPr lang="en-US" altLang="ko-KR" sz="3200" dirty="0" smtClean="0">
                <a:solidFill>
                  <a:srgbClr val="7030A0"/>
                </a:solidFill>
                <a:ea typeface="문체부 제목 돋음체" pitchFamily="49" charset="-127"/>
              </a:rPr>
              <a:t>7</a:t>
            </a:r>
            <a:r>
              <a:rPr lang="ko-KR" altLang="en-US" sz="3200" dirty="0" smtClean="0">
                <a:solidFill>
                  <a:srgbClr val="7030A0"/>
                </a:solidFill>
                <a:ea typeface="문체부 제목 돋음체" pitchFamily="49" charset="-127"/>
              </a:rPr>
              <a:t>주차</a:t>
            </a:r>
            <a:endParaRPr lang="ko-KR" altLang="en-US" sz="3200" dirty="0">
              <a:solidFill>
                <a:srgbClr val="7030A0"/>
              </a:solidFill>
              <a:ea typeface="문체부 제목 돋음체" pitchFamily="49" charset="-127"/>
            </a:endParaRPr>
          </a:p>
        </p:txBody>
      </p:sp>
      <p:pic>
        <p:nvPicPr>
          <p:cNvPr id="5" name="그림 4" descr="튜립--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963" y="2492897"/>
            <a:ext cx="6282405" cy="38164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2785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9383"/>
            <a:ext cx="9144000" cy="14401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7030A0"/>
                </a:solidFill>
                <a:ea typeface="문체부 제목 돋음체" pitchFamily="49" charset="-127"/>
              </a:rPr>
              <a:t>집단역동 </a:t>
            </a:r>
            <a:r>
              <a:rPr lang="en-US" altLang="ko-KR" sz="3600" dirty="0" smtClean="0">
                <a:solidFill>
                  <a:srgbClr val="7030A0"/>
                </a:solidFill>
                <a:ea typeface="문체부 제목 돋음체" pitchFamily="49" charset="-127"/>
              </a:rPr>
              <a:t>(</a:t>
            </a:r>
            <a:r>
              <a:rPr lang="en-US" altLang="ko-KR" sz="3600" dirty="0" smtClean="0">
                <a:solidFill>
                  <a:srgbClr val="7030A0"/>
                </a:solidFill>
              </a:rPr>
              <a:t>group dynamics)</a:t>
            </a:r>
            <a:endParaRPr lang="ko-KR" altLang="en-US" sz="3600" dirty="0">
              <a:solidFill>
                <a:srgbClr val="7030A0"/>
              </a:solidFill>
              <a:ea typeface="문체부 제목 돋음체" pitchFamily="49" charset="-127"/>
            </a:endParaRPr>
          </a:p>
        </p:txBody>
      </p:sp>
      <p:sp>
        <p:nvSpPr>
          <p:cNvPr id="2" name="모서리가 둥근 직사각형 1"/>
          <p:cNvSpPr/>
          <p:nvPr/>
        </p:nvSpPr>
        <p:spPr>
          <a:xfrm>
            <a:off x="539552" y="1844824"/>
            <a:ext cx="7848872" cy="424847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Wingdings" pitchFamily="2" charset="2"/>
              <a:buChar char="ü"/>
            </a:pPr>
            <a:r>
              <a:rPr lang="ko-KR" altLang="en-US" sz="2800" dirty="0" smtClean="0">
                <a:solidFill>
                  <a:srgbClr val="7030A0"/>
                </a:solidFill>
                <a:ea typeface="문체부 제목 돋음체" pitchFamily="49" charset="-127"/>
              </a:rPr>
              <a:t>목표성취를 위하여 </a:t>
            </a:r>
            <a:r>
              <a:rPr lang="en-US" altLang="ko-KR" sz="2800" dirty="0" smtClean="0">
                <a:solidFill>
                  <a:srgbClr val="7030A0"/>
                </a:solidFill>
                <a:ea typeface="문체부 제목 돋음체" pitchFamily="49" charset="-127"/>
                <a:sym typeface="Wingdings" pitchFamily="2" charset="2"/>
              </a:rPr>
              <a:t></a:t>
            </a:r>
            <a:r>
              <a:rPr lang="en-US" altLang="ko-KR" sz="2800" dirty="0" smtClean="0">
                <a:solidFill>
                  <a:srgbClr val="7030A0"/>
                </a:solidFill>
                <a:ea typeface="문체부 제목 돋음체" pitchFamily="49" charset="-127"/>
              </a:rPr>
              <a:t> </a:t>
            </a:r>
            <a:r>
              <a:rPr lang="ko-KR" altLang="en-US" sz="2800" dirty="0" smtClean="0">
                <a:solidFill>
                  <a:srgbClr val="7030A0"/>
                </a:solidFill>
                <a:ea typeface="문체부 제목 돋음체" pitchFamily="49" charset="-127"/>
              </a:rPr>
              <a:t>집단의 동기부여에 리더의 성패가 달려있다 </a:t>
            </a:r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 algn="ctr">
              <a:buFont typeface="Wingdings" pitchFamily="2" charset="2"/>
              <a:buChar char="ü"/>
            </a:pPr>
            <a:r>
              <a:rPr lang="ko-KR" altLang="en-US" sz="2800" dirty="0" smtClean="0">
                <a:solidFill>
                  <a:srgbClr val="7030A0"/>
                </a:solidFill>
                <a:ea typeface="문체부 제목 돋음체" pitchFamily="49" charset="-127"/>
              </a:rPr>
              <a:t>집단역동 </a:t>
            </a:r>
            <a:r>
              <a:rPr lang="en-US" altLang="ko-KR" sz="2800" dirty="0" smtClean="0">
                <a:solidFill>
                  <a:srgbClr val="7030A0"/>
                </a:solidFill>
                <a:ea typeface="문체부 제목 돋음체" pitchFamily="49" charset="-127"/>
              </a:rPr>
              <a:t>: </a:t>
            </a:r>
            <a:r>
              <a:rPr lang="ko-KR" altLang="en-US" sz="2800" dirty="0" smtClean="0">
                <a:solidFill>
                  <a:srgbClr val="7030A0"/>
                </a:solidFill>
                <a:ea typeface="문체부 제목 돋음체" pitchFamily="49" charset="-127"/>
              </a:rPr>
              <a:t>집단구성원 사이의 상호작용의 힘과 의사소통 유형 </a:t>
            </a:r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 algn="ctr">
              <a:buFont typeface="Wingdings" pitchFamily="2" charset="2"/>
              <a:buChar char="ü"/>
            </a:pPr>
            <a:r>
              <a:rPr lang="ko-KR" altLang="en-US" sz="2800" dirty="0" smtClean="0">
                <a:solidFill>
                  <a:srgbClr val="7030A0"/>
                </a:solidFill>
                <a:ea typeface="문체부 제목 돋음체" pitchFamily="49" charset="-127"/>
              </a:rPr>
              <a:t>간호지도자</a:t>
            </a:r>
            <a:r>
              <a:rPr lang="en-US" altLang="ko-KR" sz="2800" dirty="0" smtClean="0">
                <a:solidFill>
                  <a:srgbClr val="7030A0"/>
                </a:solidFill>
                <a:ea typeface="문체부 제목 돋음체" pitchFamily="49" charset="-127"/>
              </a:rPr>
              <a:t>: </a:t>
            </a:r>
            <a:r>
              <a:rPr lang="ko-KR" altLang="en-US" sz="2800" dirty="0" smtClean="0">
                <a:solidFill>
                  <a:srgbClr val="7030A0"/>
                </a:solidFill>
                <a:ea typeface="문체부 제목 돋음체" pitchFamily="49" charset="-127"/>
              </a:rPr>
              <a:t>개인의 역동과 집단간의 상호작용 </a:t>
            </a:r>
            <a:r>
              <a:rPr lang="en-US" altLang="ko-KR" sz="2800" dirty="0" smtClean="0">
                <a:solidFill>
                  <a:srgbClr val="7030A0"/>
                </a:solidFill>
                <a:ea typeface="문체부 제목 돋음체" pitchFamily="49" charset="-127"/>
              </a:rPr>
              <a:t>,</a:t>
            </a:r>
            <a:r>
              <a:rPr lang="ko-KR" altLang="en-US" sz="2800" dirty="0" smtClean="0">
                <a:solidFill>
                  <a:srgbClr val="7030A0"/>
                </a:solidFill>
                <a:ea typeface="문체부 제목 돋음체" pitchFamily="49" charset="-127"/>
              </a:rPr>
              <a:t>문화적 배경</a:t>
            </a:r>
            <a:r>
              <a:rPr lang="en-US" altLang="ko-KR" sz="2800" dirty="0" smtClean="0">
                <a:solidFill>
                  <a:srgbClr val="7030A0"/>
                </a:solidFill>
                <a:ea typeface="문체부 제목 돋음체" pitchFamily="49" charset="-127"/>
              </a:rPr>
              <a:t>,</a:t>
            </a:r>
            <a:r>
              <a:rPr lang="ko-KR" altLang="en-US" sz="2800" dirty="0" smtClean="0">
                <a:solidFill>
                  <a:srgbClr val="7030A0"/>
                </a:solidFill>
                <a:ea typeface="문체부 제목 돋음체" pitchFamily="49" charset="-127"/>
              </a:rPr>
              <a:t>경제적 조건 등의 요인 학습하고 실무에 적용 </a:t>
            </a:r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algn="ctr"/>
            <a:endParaRPr lang="ko-KR" altLang="en-US" sz="2800" dirty="0">
              <a:solidFill>
                <a:srgbClr val="7030A0"/>
              </a:solidFill>
              <a:ea typeface="문체부 제목 돋음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18036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9383"/>
            <a:ext cx="9144000" cy="118736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rgbClr val="7030A0"/>
                </a:solidFill>
                <a:ea typeface="문체부 제목 돋음체" pitchFamily="49" charset="-127"/>
              </a:rPr>
              <a:t>집단과 집단역동 정의와 중요성</a:t>
            </a:r>
            <a:endParaRPr lang="en-US" altLang="ko-KR" sz="3200" dirty="0">
              <a:solidFill>
                <a:srgbClr val="7030A0"/>
              </a:solidFill>
              <a:ea typeface="문체부 제목 돋음체" pitchFamily="49" charset="-127"/>
            </a:endParaRPr>
          </a:p>
        </p:txBody>
      </p:sp>
      <p:sp>
        <p:nvSpPr>
          <p:cNvPr id="3" name="오각형 2"/>
          <p:cNvSpPr/>
          <p:nvPr/>
        </p:nvSpPr>
        <p:spPr>
          <a:xfrm>
            <a:off x="1259632" y="1916832"/>
            <a:ext cx="1800200" cy="72008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rgbClr val="002060"/>
                </a:solidFill>
                <a:ea typeface="문체부 제목 돋음체" pitchFamily="49" charset="-127"/>
              </a:rPr>
              <a:t>집단</a:t>
            </a:r>
            <a:endParaRPr lang="ko-KR" altLang="en-US" sz="2400" dirty="0">
              <a:solidFill>
                <a:srgbClr val="002060"/>
              </a:solidFill>
              <a:ea typeface="문체부 제목 돋음체" pitchFamily="49" charset="-127"/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3707904" y="1916832"/>
            <a:ext cx="3744416" cy="79208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rgbClr val="002060"/>
                </a:solidFill>
                <a:ea typeface="문체부 제목 돋음체" pitchFamily="49" charset="-127"/>
              </a:rPr>
              <a:t>두 명 이상의 개인들</a:t>
            </a:r>
            <a:endParaRPr lang="ko-KR" altLang="en-US" sz="2400" dirty="0">
              <a:solidFill>
                <a:srgbClr val="002060"/>
              </a:solidFill>
              <a:ea typeface="문체부 제목 돋음체" pitchFamily="49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779912" y="4005064"/>
            <a:ext cx="3744416" cy="115212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rgbClr val="002060"/>
                </a:solidFill>
                <a:ea typeface="문체부 제목 돋음체" pitchFamily="49" charset="-127"/>
              </a:rPr>
              <a:t>개별구성원</a:t>
            </a:r>
            <a:r>
              <a:rPr lang="en-US" altLang="ko-KR" sz="2400" dirty="0" smtClean="0">
                <a:solidFill>
                  <a:srgbClr val="002060"/>
                </a:solidFill>
                <a:ea typeface="문체부 제목 돋음체" pitchFamily="49" charset="-127"/>
              </a:rPr>
              <a:t>,</a:t>
            </a:r>
            <a:r>
              <a:rPr lang="ko-KR" altLang="en-US" sz="2400" dirty="0" smtClean="0">
                <a:solidFill>
                  <a:srgbClr val="002060"/>
                </a:solidFill>
                <a:ea typeface="문체부 제목 돋음체" pitchFamily="49" charset="-127"/>
              </a:rPr>
              <a:t>전체로서    집단에 영향을 미치는   독특한 힘</a:t>
            </a:r>
            <a:endParaRPr lang="ko-KR" altLang="en-US" sz="2400" dirty="0">
              <a:solidFill>
                <a:srgbClr val="002060"/>
              </a:solidFill>
              <a:ea typeface="문체부 제목 돋음체" pitchFamily="49" charset="-127"/>
            </a:endParaRPr>
          </a:p>
        </p:txBody>
      </p:sp>
      <p:sp>
        <p:nvSpPr>
          <p:cNvPr id="7" name="오각형 6"/>
          <p:cNvSpPr/>
          <p:nvPr/>
        </p:nvSpPr>
        <p:spPr>
          <a:xfrm>
            <a:off x="1331640" y="2996952"/>
            <a:ext cx="1800200" cy="72008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rgbClr val="002060"/>
                </a:solidFill>
                <a:ea typeface="문체부 제목 돋음체" pitchFamily="49" charset="-127"/>
              </a:rPr>
              <a:t>집단과정</a:t>
            </a:r>
            <a:endParaRPr lang="ko-KR" altLang="en-US" sz="2400" dirty="0">
              <a:solidFill>
                <a:srgbClr val="002060"/>
              </a:solidFill>
              <a:ea typeface="문체부 제목 돋음체" pitchFamily="49" charset="-127"/>
            </a:endParaRPr>
          </a:p>
        </p:txBody>
      </p:sp>
      <p:sp>
        <p:nvSpPr>
          <p:cNvPr id="8" name="오각형 7"/>
          <p:cNvSpPr/>
          <p:nvPr/>
        </p:nvSpPr>
        <p:spPr>
          <a:xfrm>
            <a:off x="1288588" y="4221088"/>
            <a:ext cx="1800200" cy="72008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rgbClr val="002060"/>
                </a:solidFill>
                <a:ea typeface="문체부 제목 돋음체" pitchFamily="49" charset="-127"/>
              </a:rPr>
              <a:t>집단역동</a:t>
            </a:r>
            <a:endParaRPr lang="ko-KR" altLang="en-US" sz="2400" dirty="0">
              <a:solidFill>
                <a:srgbClr val="002060"/>
              </a:solidFill>
              <a:ea typeface="문체부 제목 돋음체" pitchFamily="49" charset="-127"/>
            </a:endParaRPr>
          </a:p>
        </p:txBody>
      </p:sp>
      <p:sp>
        <p:nvSpPr>
          <p:cNvPr id="9" name="오각형 8"/>
          <p:cNvSpPr/>
          <p:nvPr/>
        </p:nvSpPr>
        <p:spPr>
          <a:xfrm>
            <a:off x="683568" y="5409220"/>
            <a:ext cx="2952328" cy="72008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err="1" smtClean="0">
                <a:solidFill>
                  <a:srgbClr val="002060"/>
                </a:solidFill>
                <a:ea typeface="문체부 제목 돋음체" pitchFamily="49" charset="-127"/>
              </a:rPr>
              <a:t>Lewin</a:t>
            </a:r>
            <a:r>
              <a:rPr lang="ko-KR" altLang="en-US" sz="2400" dirty="0" smtClean="0">
                <a:solidFill>
                  <a:srgbClr val="002060"/>
                </a:solidFill>
                <a:ea typeface="문체부 제목 돋음체" pitchFamily="49" charset="-127"/>
              </a:rPr>
              <a:t>의 집단역동에 대한 정의</a:t>
            </a:r>
            <a:endParaRPr lang="ko-KR" altLang="en-US" sz="2400" dirty="0">
              <a:solidFill>
                <a:srgbClr val="002060"/>
              </a:solidFill>
              <a:ea typeface="문체부 제목 돋음체" pitchFamily="49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883572" y="5409220"/>
            <a:ext cx="4648867" cy="79208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rgbClr val="002060"/>
                </a:solidFill>
                <a:ea typeface="문체부 제목 돋음체" pitchFamily="49" charset="-127"/>
              </a:rPr>
              <a:t>집단은 강력</a:t>
            </a:r>
            <a:r>
              <a:rPr lang="en-US" altLang="ko-KR" sz="2400" dirty="0" smtClean="0">
                <a:solidFill>
                  <a:srgbClr val="002060"/>
                </a:solidFill>
                <a:ea typeface="문체부 제목 돋음체" pitchFamily="49" charset="-127"/>
              </a:rPr>
              <a:t>,</a:t>
            </a:r>
            <a:r>
              <a:rPr lang="ko-KR" altLang="en-US" sz="2400" dirty="0" smtClean="0">
                <a:solidFill>
                  <a:srgbClr val="002060"/>
                </a:solidFill>
                <a:ea typeface="문체부 제목 돋음체" pitchFamily="49" charset="-127"/>
              </a:rPr>
              <a:t>능동적</a:t>
            </a:r>
            <a:r>
              <a:rPr lang="en-US" altLang="ko-KR" sz="2400" dirty="0" smtClean="0">
                <a:solidFill>
                  <a:srgbClr val="002060"/>
                </a:solidFill>
                <a:ea typeface="문체부 제목 돋음체" pitchFamily="49" charset="-127"/>
              </a:rPr>
              <a:t>,</a:t>
            </a:r>
            <a:r>
              <a:rPr lang="ko-KR" altLang="en-US" sz="2400" dirty="0" smtClean="0">
                <a:solidFill>
                  <a:srgbClr val="002060"/>
                </a:solidFill>
                <a:ea typeface="문체부 제목 돋음체" pitchFamily="49" charset="-127"/>
              </a:rPr>
              <a:t>유동적</a:t>
            </a:r>
            <a:r>
              <a:rPr lang="en-US" altLang="ko-KR" sz="2400" dirty="0" smtClean="0">
                <a:solidFill>
                  <a:srgbClr val="002060"/>
                </a:solidFill>
                <a:ea typeface="문체부 제목 돋음체" pitchFamily="49" charset="-127"/>
                <a:sym typeface="Wingdings" pitchFamily="2" charset="2"/>
              </a:rPr>
              <a:t></a:t>
            </a:r>
            <a:endParaRPr lang="en-US" altLang="ko-KR" sz="24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pPr algn="ctr"/>
            <a:r>
              <a:rPr lang="ko-KR" altLang="en-US" sz="2400" dirty="0" smtClean="0">
                <a:solidFill>
                  <a:srgbClr val="002060"/>
                </a:solidFill>
                <a:ea typeface="문체부 제목 돋음체" pitchFamily="49" charset="-127"/>
              </a:rPr>
              <a:t>복잡한 사회 과정을 말한다 </a:t>
            </a:r>
            <a:endParaRPr lang="ko-KR" altLang="en-US" sz="2400" dirty="0">
              <a:solidFill>
                <a:srgbClr val="002060"/>
              </a:solidFill>
              <a:ea typeface="문체부 제목 돋음체" pitchFamily="49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3779912" y="2996952"/>
            <a:ext cx="3744416" cy="79208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rgbClr val="002060"/>
                </a:solidFill>
                <a:ea typeface="문체부 제목 돋음체" pitchFamily="49" charset="-127"/>
              </a:rPr>
              <a:t>구성원간의 상호작용</a:t>
            </a:r>
            <a:endParaRPr lang="ko-KR" altLang="en-US" sz="2400" dirty="0">
              <a:solidFill>
                <a:srgbClr val="002060"/>
              </a:solidFill>
              <a:ea typeface="문체부 제목 돋음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493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9383"/>
            <a:ext cx="9144000" cy="111536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dirty="0">
                <a:solidFill>
                  <a:srgbClr val="7030A0"/>
                </a:solidFill>
                <a:ea typeface="문체부 제목 돋음체" pitchFamily="49" charset="-127"/>
              </a:rPr>
              <a:t>X-Y </a:t>
            </a:r>
            <a:r>
              <a:rPr lang="ko-KR" altLang="en-US" sz="3600" dirty="0">
                <a:solidFill>
                  <a:srgbClr val="7030A0"/>
                </a:solidFill>
                <a:ea typeface="문체부 제목 돋음체" pitchFamily="49" charset="-127"/>
              </a:rPr>
              <a:t>이론 </a:t>
            </a:r>
            <a:r>
              <a:rPr lang="en-US" altLang="ko-KR" sz="3600" dirty="0">
                <a:solidFill>
                  <a:srgbClr val="7030A0"/>
                </a:solidFill>
                <a:ea typeface="문체부 제목 돋음체" pitchFamily="49" charset="-127"/>
              </a:rPr>
              <a:t>(</a:t>
            </a:r>
            <a:r>
              <a:rPr lang="ko-KR" altLang="en-US" sz="3600" dirty="0" err="1">
                <a:solidFill>
                  <a:srgbClr val="7030A0"/>
                </a:solidFill>
                <a:ea typeface="문체부 제목 돋음체" pitchFamily="49" charset="-127"/>
                <a:sym typeface="Wingdings" pitchFamily="2" charset="2"/>
              </a:rPr>
              <a:t>맥그리그</a:t>
            </a:r>
            <a:r>
              <a:rPr lang="en-US" altLang="ko-KR" sz="3600" dirty="0">
                <a:solidFill>
                  <a:srgbClr val="7030A0"/>
                </a:solidFill>
                <a:ea typeface="문체부 제목 돋음체" pitchFamily="49" charset="-127"/>
                <a:sym typeface="Wingdings" pitchFamily="2" charset="2"/>
              </a:rPr>
              <a:t>)</a:t>
            </a:r>
            <a:endParaRPr lang="en-US" altLang="ko-KR" sz="3600" dirty="0">
              <a:solidFill>
                <a:srgbClr val="7030A0"/>
              </a:solidFill>
              <a:ea typeface="문체부 제목 돋음체" pitchFamily="49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07504" y="1556792"/>
            <a:ext cx="8784976" cy="511256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내용 개체 틀 1"/>
          <p:cNvSpPr>
            <a:spLocks noGrp="1"/>
          </p:cNvSpPr>
          <p:nvPr>
            <p:ph idx="1"/>
          </p:nvPr>
        </p:nvSpPr>
        <p:spPr>
          <a:xfrm>
            <a:off x="457200" y="1988840"/>
            <a:ext cx="8075240" cy="4018451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u"/>
            </a:pPr>
            <a:r>
              <a:rPr lang="ko-KR" altLang="en-US" dirty="0" smtClean="0">
                <a:solidFill>
                  <a:srgbClr val="7030A0"/>
                </a:solidFill>
                <a:ea typeface="문체부 제목 돋음체" pitchFamily="49" charset="-127"/>
              </a:rPr>
              <a:t>인간에 대한 가정 </a:t>
            </a:r>
            <a:r>
              <a:rPr lang="en-US" altLang="ko-KR" dirty="0" smtClean="0">
                <a:solidFill>
                  <a:srgbClr val="7030A0"/>
                </a:solidFill>
                <a:ea typeface="문체부 제목 돋음체" pitchFamily="49" charset="-127"/>
              </a:rPr>
              <a:t>: X </a:t>
            </a:r>
            <a:r>
              <a:rPr lang="ko-KR" altLang="en-US" dirty="0" smtClean="0">
                <a:solidFill>
                  <a:srgbClr val="7030A0"/>
                </a:solidFill>
                <a:ea typeface="문체부 제목 돋음체" pitchFamily="49" charset="-127"/>
              </a:rPr>
              <a:t>이론적 인간모형과 </a:t>
            </a:r>
            <a:r>
              <a:rPr lang="en-US" altLang="ko-KR" dirty="0" smtClean="0">
                <a:solidFill>
                  <a:srgbClr val="7030A0"/>
                </a:solidFill>
                <a:ea typeface="문체부 제목 돋음체" pitchFamily="49" charset="-127"/>
              </a:rPr>
              <a:t>Y</a:t>
            </a:r>
            <a:r>
              <a:rPr lang="ko-KR" altLang="en-US" dirty="0" smtClean="0">
                <a:solidFill>
                  <a:srgbClr val="7030A0"/>
                </a:solidFill>
                <a:ea typeface="문체부 제목 돋음체" pitchFamily="49" charset="-127"/>
              </a:rPr>
              <a:t>이론적 인간모형 </a:t>
            </a:r>
            <a:endParaRPr lang="en-US" altLang="ko-KR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r>
              <a:rPr lang="en-US" altLang="ko-KR" dirty="0" smtClean="0">
                <a:solidFill>
                  <a:srgbClr val="FF0000"/>
                </a:solidFill>
                <a:ea typeface="문체부 제목 돋음체" pitchFamily="49" charset="-127"/>
              </a:rPr>
              <a:t>X </a:t>
            </a:r>
            <a:r>
              <a:rPr lang="ko-KR" altLang="en-US" dirty="0" smtClean="0">
                <a:solidFill>
                  <a:srgbClr val="FF0000"/>
                </a:solidFill>
                <a:ea typeface="문체부 제목 돋음체" pitchFamily="49" charset="-127"/>
              </a:rPr>
              <a:t>이론적 인간모형</a:t>
            </a:r>
            <a:r>
              <a:rPr lang="en-US" altLang="ko-KR" dirty="0" smtClean="0">
                <a:ea typeface="문체부 제목 돋음체" pitchFamily="49" charset="-127"/>
              </a:rPr>
              <a:t>:</a:t>
            </a:r>
          </a:p>
          <a:p>
            <a:pPr>
              <a:buFont typeface="Wingdings" pitchFamily="2" charset="2"/>
              <a:buChar char="ü"/>
            </a:pPr>
            <a:r>
              <a:rPr lang="ko-KR" altLang="en-US" dirty="0" smtClean="0">
                <a:ea typeface="문체부 제목 돋음체" pitchFamily="49" charset="-127"/>
              </a:rPr>
              <a:t>인간의 본성은 게으르고 </a:t>
            </a:r>
            <a:r>
              <a:rPr lang="en-US" altLang="ko-KR" dirty="0" smtClean="0">
                <a:ea typeface="문체부 제목 돋음체" pitchFamily="49" charset="-127"/>
              </a:rPr>
              <a:t>,</a:t>
            </a:r>
          </a:p>
          <a:p>
            <a:pPr>
              <a:buFont typeface="Wingdings" pitchFamily="2" charset="2"/>
              <a:buChar char="ü"/>
            </a:pPr>
            <a:r>
              <a:rPr lang="ko-KR" altLang="en-US" dirty="0" smtClean="0">
                <a:ea typeface="문체부 제목 돋음체" pitchFamily="49" charset="-127"/>
              </a:rPr>
              <a:t>일하기 싫어하며</a:t>
            </a:r>
            <a:r>
              <a:rPr lang="en-US" altLang="ko-KR" dirty="0" smtClean="0">
                <a:ea typeface="문체부 제목 돋음체" pitchFamily="49" charset="-127"/>
              </a:rPr>
              <a:t>, </a:t>
            </a:r>
          </a:p>
          <a:p>
            <a:pPr>
              <a:buFont typeface="Wingdings" pitchFamily="2" charset="2"/>
              <a:buChar char="ü"/>
            </a:pPr>
            <a:r>
              <a:rPr lang="ko-KR" altLang="en-US" dirty="0" smtClean="0">
                <a:ea typeface="문체부 제목 돋음체" pitchFamily="49" charset="-127"/>
              </a:rPr>
              <a:t>무책임하고 변동을 싫어하고 </a:t>
            </a:r>
            <a:endParaRPr lang="en-US" altLang="ko-KR" dirty="0" smtClean="0">
              <a:ea typeface="문체부 제목 돋음체" pitchFamily="49" charset="-127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dirty="0" smtClean="0">
                <a:ea typeface="문체부 제목 돋음체" pitchFamily="49" charset="-127"/>
              </a:rPr>
              <a:t>이기적이고 조직의 목적에 무관심하며</a:t>
            </a:r>
            <a:endParaRPr lang="en-US" altLang="ko-KR" dirty="0" smtClean="0">
              <a:ea typeface="문체부 제목 돋음체" pitchFamily="49" charset="-127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dirty="0" smtClean="0">
                <a:ea typeface="문체부 제목 돋음체" pitchFamily="49" charset="-127"/>
              </a:rPr>
              <a:t>안정과 경제적 만족을 추구 </a:t>
            </a:r>
            <a:r>
              <a:rPr lang="en-US" altLang="ko-KR" dirty="0" smtClean="0">
                <a:ea typeface="문체부 제목 돋음체" pitchFamily="49" charset="-127"/>
              </a:rPr>
              <a:t>-</a:t>
            </a:r>
            <a:r>
              <a:rPr lang="en-US" altLang="ko-KR" dirty="0" smtClean="0">
                <a:ea typeface="문체부 제목 돋음체" pitchFamily="49" charset="-127"/>
                <a:sym typeface="Wingdings" pitchFamily="2" charset="2"/>
              </a:rPr>
              <a:t> </a:t>
            </a:r>
            <a:r>
              <a:rPr lang="ko-KR" altLang="en-US" dirty="0" smtClean="0">
                <a:solidFill>
                  <a:srgbClr val="FF0000"/>
                </a:solidFill>
                <a:ea typeface="문체부 제목 돋음체" pitchFamily="49" charset="-127"/>
                <a:sym typeface="Wingdings" pitchFamily="2" charset="2"/>
              </a:rPr>
              <a:t>조직 관리자들이 강압적이고 권위적인 관리전략을 채택 </a:t>
            </a:r>
            <a:endParaRPr lang="ko-KR" altLang="en-US" dirty="0">
              <a:solidFill>
                <a:srgbClr val="FF0000"/>
              </a:solidFill>
              <a:ea typeface="문체부 제목 돋음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77118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9383"/>
            <a:ext cx="9144000" cy="111536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dirty="0">
                <a:solidFill>
                  <a:srgbClr val="7030A0"/>
                </a:solidFill>
                <a:ea typeface="문체부 제목 돋음체" pitchFamily="49" charset="-127"/>
              </a:rPr>
              <a:t>X-Y </a:t>
            </a:r>
            <a:r>
              <a:rPr lang="ko-KR" altLang="en-US" sz="3600" dirty="0">
                <a:solidFill>
                  <a:srgbClr val="7030A0"/>
                </a:solidFill>
                <a:ea typeface="문체부 제목 돋음체" pitchFamily="49" charset="-127"/>
              </a:rPr>
              <a:t>이론 </a:t>
            </a:r>
            <a:r>
              <a:rPr lang="en-US" altLang="ko-KR" sz="3600" dirty="0">
                <a:solidFill>
                  <a:srgbClr val="7030A0"/>
                </a:solidFill>
                <a:ea typeface="문체부 제목 돋음체" pitchFamily="49" charset="-127"/>
              </a:rPr>
              <a:t>(</a:t>
            </a:r>
            <a:r>
              <a:rPr lang="ko-KR" altLang="en-US" sz="3600" dirty="0" err="1">
                <a:solidFill>
                  <a:srgbClr val="7030A0"/>
                </a:solidFill>
                <a:ea typeface="문체부 제목 돋음체" pitchFamily="49" charset="-127"/>
                <a:sym typeface="Wingdings" pitchFamily="2" charset="2"/>
              </a:rPr>
              <a:t>맥그리그</a:t>
            </a:r>
            <a:r>
              <a:rPr lang="en-US" altLang="ko-KR" sz="3600" dirty="0">
                <a:solidFill>
                  <a:srgbClr val="7030A0"/>
                </a:solidFill>
                <a:ea typeface="문체부 제목 돋음체" pitchFamily="49" charset="-127"/>
                <a:sym typeface="Wingdings" pitchFamily="2" charset="2"/>
              </a:rPr>
              <a:t>)</a:t>
            </a:r>
            <a:endParaRPr lang="en-US" altLang="ko-KR" sz="3600" dirty="0">
              <a:solidFill>
                <a:srgbClr val="7030A0"/>
              </a:solidFill>
              <a:ea typeface="문체부 제목 돋음체" pitchFamily="49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07504" y="1556792"/>
            <a:ext cx="8784976" cy="511256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내용 개체 틀 1"/>
          <p:cNvSpPr>
            <a:spLocks noGrp="1"/>
          </p:cNvSpPr>
          <p:nvPr>
            <p:ph idx="1"/>
          </p:nvPr>
        </p:nvSpPr>
        <p:spPr>
          <a:xfrm>
            <a:off x="457200" y="1988840"/>
            <a:ext cx="8075240" cy="4018451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u"/>
            </a:pPr>
            <a:r>
              <a:rPr lang="en-US" altLang="ko-KR" dirty="0" smtClean="0">
                <a:solidFill>
                  <a:srgbClr val="FF0000"/>
                </a:solidFill>
                <a:ea typeface="문체부 제목 돋음체" pitchFamily="49" charset="-127"/>
              </a:rPr>
              <a:t> Y</a:t>
            </a:r>
            <a:r>
              <a:rPr lang="ko-KR" altLang="en-US" dirty="0" smtClean="0">
                <a:solidFill>
                  <a:srgbClr val="FF0000"/>
                </a:solidFill>
                <a:ea typeface="문체부 제목 돋음체" pitchFamily="49" charset="-127"/>
              </a:rPr>
              <a:t>이론적 </a:t>
            </a:r>
            <a:r>
              <a:rPr lang="ko-KR" altLang="en-US" dirty="0" smtClean="0">
                <a:ea typeface="문체부 제목 돋음체" pitchFamily="49" charset="-127"/>
              </a:rPr>
              <a:t>인간모형</a:t>
            </a:r>
            <a:r>
              <a:rPr lang="en-US" altLang="ko-KR" dirty="0" smtClean="0">
                <a:ea typeface="문체부 제목 돋음체" pitchFamily="49" charset="-127"/>
              </a:rPr>
              <a:t> </a:t>
            </a:r>
          </a:p>
          <a:p>
            <a:pPr>
              <a:buFont typeface="Wingdings" pitchFamily="2" charset="2"/>
              <a:buChar char="ü"/>
            </a:pPr>
            <a:endParaRPr lang="en-US" altLang="ko-KR" dirty="0" smtClean="0">
              <a:ea typeface="문체부 제목 돋음체" pitchFamily="49" charset="-127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dirty="0" smtClean="0">
                <a:ea typeface="문체부 제목 돋음체" pitchFamily="49" charset="-127"/>
              </a:rPr>
              <a:t>부지런</a:t>
            </a:r>
            <a:r>
              <a:rPr lang="en-US" altLang="ko-KR" dirty="0">
                <a:ea typeface="문체부 제목 돋음체" pitchFamily="49" charset="-127"/>
              </a:rPr>
              <a:t>,</a:t>
            </a:r>
            <a:r>
              <a:rPr lang="ko-KR" altLang="en-US" dirty="0">
                <a:ea typeface="문체부 제목 돋음체" pitchFamily="49" charset="-127"/>
              </a:rPr>
              <a:t>책임과 </a:t>
            </a:r>
            <a:r>
              <a:rPr lang="ko-KR" altLang="en-US" dirty="0" smtClean="0">
                <a:ea typeface="문체부 제목 돋음체" pitchFamily="49" charset="-127"/>
              </a:rPr>
              <a:t>자율성발휘</a:t>
            </a:r>
            <a:endParaRPr lang="en-US" altLang="ko-KR" dirty="0">
              <a:ea typeface="문체부 제목 돋음체" pitchFamily="49" charset="-127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dirty="0" smtClean="0">
                <a:ea typeface="문체부 제목 돋음체" pitchFamily="49" charset="-127"/>
              </a:rPr>
              <a:t>조직목적에 </a:t>
            </a:r>
            <a:r>
              <a:rPr lang="ko-KR" altLang="en-US" dirty="0">
                <a:ea typeface="문체부 제목 돋음체" pitchFamily="49" charset="-127"/>
              </a:rPr>
              <a:t>적극 참여 </a:t>
            </a:r>
            <a:r>
              <a:rPr lang="en-US" altLang="ko-KR" dirty="0">
                <a:ea typeface="문체부 제목 돋음체" pitchFamily="49" charset="-127"/>
                <a:sym typeface="Wingdings" pitchFamily="2" charset="2"/>
              </a:rPr>
              <a:t></a:t>
            </a:r>
            <a:r>
              <a:rPr lang="ko-KR" altLang="en-US" dirty="0">
                <a:ea typeface="문체부 제목 돋음체" pitchFamily="49" charset="-127"/>
              </a:rPr>
              <a:t> 자아실현을 추구</a:t>
            </a:r>
            <a:endParaRPr lang="en-US" altLang="ko-KR" dirty="0">
              <a:ea typeface="문체부 제목 돋음체" pitchFamily="49" charset="-127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dirty="0" smtClean="0">
                <a:ea typeface="문체부 제목 돋음체" pitchFamily="49" charset="-127"/>
              </a:rPr>
              <a:t>자기 </a:t>
            </a:r>
            <a:r>
              <a:rPr lang="ko-KR" altLang="en-US" dirty="0">
                <a:ea typeface="문체부 제목 돋음체" pitchFamily="49" charset="-127"/>
              </a:rPr>
              <a:t>자신을 통제 할 수 있는 능력 </a:t>
            </a:r>
            <a:endParaRPr lang="en-US" altLang="ko-KR" dirty="0">
              <a:ea typeface="문체부 제목 돋음체" pitchFamily="49" charset="-127"/>
            </a:endParaRPr>
          </a:p>
          <a:p>
            <a:r>
              <a:rPr lang="en-US" altLang="ko-KR" dirty="0">
                <a:ea typeface="문체부 제목 돋음체" pitchFamily="49" charset="-127"/>
              </a:rPr>
              <a:t>-</a:t>
            </a:r>
            <a:r>
              <a:rPr lang="en-US" altLang="ko-KR" dirty="0">
                <a:solidFill>
                  <a:srgbClr val="FF0000"/>
                </a:solidFill>
                <a:ea typeface="문체부 제목 돋음체" pitchFamily="49" charset="-127"/>
                <a:sym typeface="Wingdings" pitchFamily="2" charset="2"/>
              </a:rPr>
              <a:t> </a:t>
            </a:r>
            <a:r>
              <a:rPr lang="ko-KR" altLang="en-US" dirty="0">
                <a:solidFill>
                  <a:srgbClr val="FF0000"/>
                </a:solidFill>
                <a:ea typeface="문체부 제목 돋음체" pitchFamily="49" charset="-127"/>
                <a:sym typeface="Wingdings" pitchFamily="2" charset="2"/>
              </a:rPr>
              <a:t>관리자는 민주적인 관리전략을 </a:t>
            </a:r>
            <a:r>
              <a:rPr lang="ko-KR" altLang="en-US" dirty="0" err="1">
                <a:solidFill>
                  <a:srgbClr val="FF0000"/>
                </a:solidFill>
                <a:ea typeface="문체부 제목 돋음체" pitchFamily="49" charset="-127"/>
                <a:sym typeface="Wingdings" pitchFamily="2" charset="2"/>
              </a:rPr>
              <a:t>체택</a:t>
            </a:r>
            <a:endParaRPr lang="en-US" altLang="ko-KR" dirty="0">
              <a:solidFill>
                <a:srgbClr val="FF0000"/>
              </a:solidFill>
              <a:ea typeface="문체부 제목 돋음체" pitchFamily="49" charset="-127"/>
              <a:sym typeface="Wingdings" pitchFamily="2" charset="2"/>
            </a:endParaRPr>
          </a:p>
          <a:p>
            <a:r>
              <a:rPr lang="ko-KR" altLang="en-US" dirty="0">
                <a:ea typeface="문체부 제목 돋음체" pitchFamily="49" charset="-127"/>
                <a:sym typeface="Wingdings" pitchFamily="2" charset="2"/>
              </a:rPr>
              <a:t>인간의 잠재능력을 개발시켜서 능력을 발휘하도록 </a:t>
            </a:r>
            <a:r>
              <a:rPr lang="ko-KR" altLang="en-US" dirty="0">
                <a:solidFill>
                  <a:srgbClr val="FF0000"/>
                </a:solidFill>
                <a:ea typeface="문체부 제목 돋음체" pitchFamily="49" charset="-127"/>
                <a:sym typeface="Wingdings" pitchFamily="2" charset="2"/>
              </a:rPr>
              <a:t>동기 부여 </a:t>
            </a:r>
            <a:endParaRPr lang="en-US" altLang="ko-KR" dirty="0">
              <a:solidFill>
                <a:srgbClr val="FF0000"/>
              </a:solidFill>
              <a:ea typeface="문체부 제목 돋음체" pitchFamily="49" charset="-127"/>
            </a:endParaRPr>
          </a:p>
          <a:p>
            <a:endParaRPr lang="en-US" altLang="ko-KR" dirty="0" smtClean="0">
              <a:ea typeface="문체부 제목 돋음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40395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9383"/>
            <a:ext cx="9144000" cy="10433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rgbClr val="7030A0"/>
                </a:solidFill>
                <a:ea typeface="문체부 제목 돋음체" pitchFamily="49" charset="-127"/>
              </a:rPr>
              <a:t> </a:t>
            </a:r>
            <a:endParaRPr lang="en-US" altLang="ko-KR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algn="ctr"/>
            <a:r>
              <a:rPr lang="en-US" altLang="ko-KR" sz="3600" dirty="0" smtClean="0">
                <a:solidFill>
                  <a:srgbClr val="7030A0"/>
                </a:solidFill>
                <a:ea typeface="문체부 제목 돋음체" pitchFamily="49" charset="-127"/>
              </a:rPr>
              <a:t>X-Y </a:t>
            </a:r>
            <a:r>
              <a:rPr lang="ko-KR" altLang="en-US" sz="3600" dirty="0">
                <a:solidFill>
                  <a:srgbClr val="7030A0"/>
                </a:solidFill>
                <a:ea typeface="문체부 제목 돋음체" pitchFamily="49" charset="-127"/>
              </a:rPr>
              <a:t>이론 </a:t>
            </a:r>
            <a:r>
              <a:rPr lang="en-US" altLang="ko-KR" sz="3600" dirty="0">
                <a:solidFill>
                  <a:srgbClr val="7030A0"/>
                </a:solidFill>
                <a:ea typeface="문체부 제목 돋음체" pitchFamily="49" charset="-127"/>
              </a:rPr>
              <a:t>(</a:t>
            </a:r>
            <a:r>
              <a:rPr lang="ko-KR" altLang="en-US" sz="3600" dirty="0" err="1">
                <a:solidFill>
                  <a:srgbClr val="7030A0"/>
                </a:solidFill>
                <a:ea typeface="문체부 제목 돋음체" pitchFamily="49" charset="-127"/>
                <a:sym typeface="Wingdings" pitchFamily="2" charset="2"/>
              </a:rPr>
              <a:t>맥그리그</a:t>
            </a:r>
            <a:r>
              <a:rPr lang="en-US" altLang="ko-KR" sz="3600" dirty="0">
                <a:solidFill>
                  <a:srgbClr val="7030A0"/>
                </a:solidFill>
                <a:ea typeface="문체부 제목 돋음체" pitchFamily="49" charset="-127"/>
                <a:sym typeface="Wingdings" pitchFamily="2" charset="2"/>
              </a:rPr>
              <a:t>)</a:t>
            </a:r>
            <a:endParaRPr lang="en-US" altLang="ko-KR" sz="36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285750" indent="-285750" algn="ctr">
              <a:buFont typeface="Wingdings" pitchFamily="2" charset="2"/>
              <a:buChar char="ü"/>
            </a:pPr>
            <a:endParaRPr lang="en-US" altLang="ko-KR" sz="3600" dirty="0">
              <a:solidFill>
                <a:srgbClr val="7030A0"/>
              </a:solidFill>
              <a:ea typeface="문체부 제목 돋음체" pitchFamily="49" charset="-127"/>
            </a:endParaRPr>
          </a:p>
        </p:txBody>
      </p:sp>
      <p:graphicFrame>
        <p:nvGraphicFramePr>
          <p:cNvPr id="3" name="내용 개체 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2999868"/>
              </p:ext>
            </p:extLst>
          </p:nvPr>
        </p:nvGraphicFramePr>
        <p:xfrm>
          <a:off x="107504" y="1196752"/>
          <a:ext cx="8928992" cy="505968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240360"/>
                <a:gridCol w="886485"/>
                <a:gridCol w="4802147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solidFill>
                            <a:srgbClr val="7030A0"/>
                          </a:solidFill>
                          <a:ea typeface="문체부 제목 돋음체" pitchFamily="49" charset="-127"/>
                        </a:rPr>
                        <a:t>X</a:t>
                      </a:r>
                      <a:r>
                        <a:rPr lang="ko-KR" altLang="en-US" sz="1800" dirty="0" smtClean="0">
                          <a:solidFill>
                            <a:srgbClr val="7030A0"/>
                          </a:solidFill>
                          <a:ea typeface="문체부 제목 돋음체" pitchFamily="49" charset="-127"/>
                        </a:rPr>
                        <a:t>이론 </a:t>
                      </a:r>
                      <a:r>
                        <a:rPr lang="en-US" altLang="ko-KR" sz="1800" dirty="0" smtClean="0">
                          <a:solidFill>
                            <a:srgbClr val="7030A0"/>
                          </a:solidFill>
                          <a:ea typeface="문체부 제목 돋음체" pitchFamily="49" charset="-127"/>
                        </a:rPr>
                        <a:t>(</a:t>
                      </a:r>
                      <a:r>
                        <a:rPr lang="ko-KR" altLang="en-US" sz="1800" dirty="0" smtClean="0">
                          <a:solidFill>
                            <a:srgbClr val="7030A0"/>
                          </a:solidFill>
                          <a:ea typeface="문체부 제목 돋음체" pitchFamily="49" charset="-127"/>
                        </a:rPr>
                        <a:t>미성숙</a:t>
                      </a:r>
                      <a:r>
                        <a:rPr lang="en-US" altLang="ko-KR" sz="1800" dirty="0" smtClean="0">
                          <a:solidFill>
                            <a:srgbClr val="7030A0"/>
                          </a:solidFill>
                          <a:ea typeface="문체부 제목 돋음체" pitchFamily="49" charset="-127"/>
                        </a:rPr>
                        <a:t>)</a:t>
                      </a:r>
                      <a:endParaRPr lang="ko-KR" altLang="en-US" sz="1800" dirty="0">
                        <a:solidFill>
                          <a:srgbClr val="7030A0"/>
                        </a:solidFill>
                        <a:ea typeface="문체부 제목 돋음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7030A0"/>
                          </a:solidFill>
                          <a:ea typeface="문체부 제목 돋음체" pitchFamily="49" charset="-127"/>
                        </a:rPr>
                        <a:t>특성</a:t>
                      </a:r>
                      <a:endParaRPr lang="ko-KR" altLang="en-US" sz="1800" dirty="0">
                        <a:solidFill>
                          <a:srgbClr val="7030A0"/>
                        </a:solidFill>
                        <a:ea typeface="문체부 제목 돋음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solidFill>
                            <a:srgbClr val="7030A0"/>
                          </a:solidFill>
                          <a:ea typeface="문체부 제목 돋음체" pitchFamily="49" charset="-127"/>
                        </a:rPr>
                        <a:t>Y </a:t>
                      </a:r>
                      <a:r>
                        <a:rPr lang="ko-KR" altLang="en-US" sz="1800" dirty="0" smtClean="0">
                          <a:solidFill>
                            <a:srgbClr val="7030A0"/>
                          </a:solidFill>
                          <a:ea typeface="문체부 제목 돋음체" pitchFamily="49" charset="-127"/>
                        </a:rPr>
                        <a:t>이론 </a:t>
                      </a:r>
                      <a:r>
                        <a:rPr lang="en-US" altLang="ko-KR" sz="1800" dirty="0" smtClean="0">
                          <a:solidFill>
                            <a:srgbClr val="7030A0"/>
                          </a:solidFill>
                          <a:ea typeface="문체부 제목 돋음체" pitchFamily="49" charset="-127"/>
                        </a:rPr>
                        <a:t>(</a:t>
                      </a:r>
                      <a:r>
                        <a:rPr lang="ko-KR" altLang="en-US" sz="1800" dirty="0" smtClean="0">
                          <a:solidFill>
                            <a:srgbClr val="7030A0"/>
                          </a:solidFill>
                          <a:ea typeface="문체부 제목 돋음체" pitchFamily="49" charset="-127"/>
                        </a:rPr>
                        <a:t>성숙</a:t>
                      </a:r>
                      <a:r>
                        <a:rPr lang="en-US" altLang="ko-KR" sz="1800" dirty="0" smtClean="0">
                          <a:solidFill>
                            <a:srgbClr val="7030A0"/>
                          </a:solidFill>
                          <a:ea typeface="문체부 제목 돋음체" pitchFamily="49" charset="-127"/>
                        </a:rPr>
                        <a:t>)</a:t>
                      </a:r>
                      <a:endParaRPr lang="ko-KR" altLang="en-US" sz="1800" dirty="0" smtClean="0">
                        <a:solidFill>
                          <a:srgbClr val="7030A0"/>
                        </a:solidFill>
                        <a:ea typeface="문체부 제목 돋음체" pitchFamily="49" charset="-127"/>
                      </a:endParaRPr>
                    </a:p>
                    <a:p>
                      <a:pPr algn="ctr" latinLnBrk="1"/>
                      <a:endParaRPr lang="ko-KR" altLang="en-US" sz="1800" dirty="0">
                        <a:solidFill>
                          <a:srgbClr val="7030A0"/>
                        </a:solidFill>
                        <a:ea typeface="문체부 제목 돋음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 smtClean="0">
                          <a:solidFill>
                            <a:srgbClr val="C00000"/>
                          </a:solidFill>
                          <a:ea typeface="문체부 제목 돋음체" pitchFamily="49" charset="-127"/>
                        </a:rPr>
                        <a:t>1.</a:t>
                      </a:r>
                      <a:r>
                        <a:rPr lang="ko-KR" altLang="en-US" sz="2000" dirty="0" smtClean="0">
                          <a:solidFill>
                            <a:srgbClr val="C00000"/>
                          </a:solidFill>
                          <a:ea typeface="문체부 제목 돋음체" pitchFamily="49" charset="-127"/>
                        </a:rPr>
                        <a:t>사람들은 일을 싫어한다 </a:t>
                      </a:r>
                      <a:endParaRPr lang="ko-KR" altLang="en-US" sz="2000" dirty="0">
                        <a:solidFill>
                          <a:srgbClr val="C00000"/>
                        </a:solidFill>
                        <a:ea typeface="문체부 제목 돋음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rgbClr val="00B050"/>
                          </a:solidFill>
                          <a:ea typeface="문체부 제목 돋음체" pitchFamily="49" charset="-127"/>
                        </a:rPr>
                        <a:t>작업태도</a:t>
                      </a:r>
                      <a:endParaRPr lang="ko-KR" altLang="en-US" sz="2000" dirty="0">
                        <a:solidFill>
                          <a:srgbClr val="00B050"/>
                        </a:solidFill>
                        <a:ea typeface="문체부 제목 돋음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 smtClean="0">
                          <a:solidFill>
                            <a:srgbClr val="C00000"/>
                          </a:solidFill>
                          <a:ea typeface="문체부 제목 돋음체" pitchFamily="49" charset="-127"/>
                        </a:rPr>
                        <a:t>1. </a:t>
                      </a:r>
                      <a:r>
                        <a:rPr lang="ko-KR" altLang="en-US" sz="2000" dirty="0" smtClean="0">
                          <a:solidFill>
                            <a:srgbClr val="C00000"/>
                          </a:solidFill>
                          <a:ea typeface="문체부 제목 돋음체" pitchFamily="49" charset="-127"/>
                        </a:rPr>
                        <a:t>사람들은 좋은 조건하에서 일을 놀이처럼 자연스러운 것으로 여긴다 </a:t>
                      </a:r>
                      <a:endParaRPr lang="ko-KR" altLang="en-US" sz="2000" dirty="0">
                        <a:solidFill>
                          <a:srgbClr val="C00000"/>
                        </a:solidFill>
                        <a:ea typeface="문체부 제목 돋음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 smtClean="0">
                          <a:solidFill>
                            <a:srgbClr val="C00000"/>
                          </a:solidFill>
                          <a:ea typeface="문체부 제목 돋음체" pitchFamily="49" charset="-127"/>
                        </a:rPr>
                        <a:t>2.</a:t>
                      </a:r>
                      <a:r>
                        <a:rPr lang="ko-KR" altLang="en-US" sz="2000" dirty="0" smtClean="0">
                          <a:solidFill>
                            <a:srgbClr val="C00000"/>
                          </a:solidFill>
                          <a:ea typeface="문체부 제목 돋음체" pitchFamily="49" charset="-127"/>
                        </a:rPr>
                        <a:t>사람들은 야심이 없으며 지시를 좋아한다 </a:t>
                      </a:r>
                      <a:endParaRPr lang="ko-KR" altLang="en-US" sz="2000" dirty="0">
                        <a:solidFill>
                          <a:srgbClr val="C00000"/>
                        </a:solidFill>
                        <a:ea typeface="문체부 제목 돋음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rgbClr val="00B050"/>
                          </a:solidFill>
                          <a:ea typeface="문체부 제목 돋음체" pitchFamily="49" charset="-127"/>
                        </a:rPr>
                        <a:t>야망</a:t>
                      </a:r>
                      <a:endParaRPr lang="ko-KR" altLang="en-US" sz="2000" dirty="0">
                        <a:solidFill>
                          <a:srgbClr val="00B050"/>
                        </a:solidFill>
                        <a:ea typeface="문체부 제목 돋음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 smtClean="0">
                          <a:solidFill>
                            <a:srgbClr val="C00000"/>
                          </a:solidFill>
                          <a:ea typeface="문체부 제목 돋음체" pitchFamily="49" charset="-127"/>
                        </a:rPr>
                        <a:t>2. </a:t>
                      </a:r>
                      <a:r>
                        <a:rPr lang="ko-KR" altLang="en-US" sz="2000" dirty="0" smtClean="0">
                          <a:solidFill>
                            <a:srgbClr val="C00000"/>
                          </a:solidFill>
                          <a:ea typeface="문체부 제목 돋음체" pitchFamily="49" charset="-127"/>
                        </a:rPr>
                        <a:t>사람들은 조직의 목표 성취를 향해 스스로 나갈 수 있다 </a:t>
                      </a:r>
                      <a:endParaRPr lang="ko-KR" altLang="en-US" sz="2000" dirty="0">
                        <a:solidFill>
                          <a:srgbClr val="C00000"/>
                        </a:solidFill>
                        <a:ea typeface="문체부 제목 돋음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 smtClean="0">
                          <a:solidFill>
                            <a:srgbClr val="C00000"/>
                          </a:solidFill>
                          <a:ea typeface="문체부 제목 돋음체" pitchFamily="49" charset="-127"/>
                        </a:rPr>
                        <a:t>3. </a:t>
                      </a:r>
                      <a:r>
                        <a:rPr lang="ko-KR" altLang="en-US" sz="2000" dirty="0" smtClean="0">
                          <a:solidFill>
                            <a:srgbClr val="C00000"/>
                          </a:solidFill>
                          <a:ea typeface="문체부 제목 돋음체" pitchFamily="49" charset="-127"/>
                        </a:rPr>
                        <a:t>사람들은 조직의 문제를 창조적으로 해결하지 않는다</a:t>
                      </a:r>
                      <a:endParaRPr lang="ko-KR" altLang="en-US" sz="2000" dirty="0">
                        <a:solidFill>
                          <a:srgbClr val="C00000"/>
                        </a:solidFill>
                        <a:ea typeface="문체부 제목 돋음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rgbClr val="00B050"/>
                          </a:solidFill>
                          <a:ea typeface="문체부 제목 돋음체" pitchFamily="49" charset="-127"/>
                        </a:rPr>
                        <a:t>창조성</a:t>
                      </a:r>
                      <a:endParaRPr lang="ko-KR" altLang="en-US" sz="2000" dirty="0">
                        <a:solidFill>
                          <a:srgbClr val="00B050"/>
                        </a:solidFill>
                        <a:ea typeface="문체부 제목 돋음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 smtClean="0">
                          <a:solidFill>
                            <a:srgbClr val="C00000"/>
                          </a:solidFill>
                          <a:ea typeface="문체부 제목 돋음체" pitchFamily="49" charset="-127"/>
                        </a:rPr>
                        <a:t>3.</a:t>
                      </a:r>
                      <a:r>
                        <a:rPr lang="ko-KR" altLang="en-US" sz="2000" dirty="0" smtClean="0">
                          <a:solidFill>
                            <a:srgbClr val="C00000"/>
                          </a:solidFill>
                          <a:ea typeface="문체부 제목 돋음체" pitchFamily="49" charset="-127"/>
                        </a:rPr>
                        <a:t>사람들은 문제를 해결하는데 창조적이다 </a:t>
                      </a:r>
                      <a:endParaRPr lang="ko-KR" altLang="en-US" sz="2000" dirty="0">
                        <a:solidFill>
                          <a:srgbClr val="C00000"/>
                        </a:solidFill>
                        <a:ea typeface="문체부 제목 돋음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 smtClean="0">
                          <a:solidFill>
                            <a:srgbClr val="C00000"/>
                          </a:solidFill>
                          <a:ea typeface="문체부 제목 돋음체" pitchFamily="49" charset="-127"/>
                        </a:rPr>
                        <a:t>4. </a:t>
                      </a:r>
                      <a:r>
                        <a:rPr lang="ko-KR" altLang="en-US" sz="2000" dirty="0" smtClean="0">
                          <a:solidFill>
                            <a:srgbClr val="C00000"/>
                          </a:solidFill>
                          <a:ea typeface="문체부 제목 돋음체" pitchFamily="49" charset="-127"/>
                        </a:rPr>
                        <a:t>사람들은 물리적 요소와 안전 요소만으로 동기화 될 수 있다 </a:t>
                      </a:r>
                      <a:endParaRPr lang="ko-KR" altLang="en-US" sz="2000" dirty="0">
                        <a:solidFill>
                          <a:srgbClr val="C00000"/>
                        </a:solidFill>
                        <a:ea typeface="문체부 제목 돋음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rgbClr val="00B050"/>
                          </a:solidFill>
                          <a:ea typeface="문체부 제목 돋음체" pitchFamily="49" charset="-127"/>
                        </a:rPr>
                        <a:t>동기화</a:t>
                      </a:r>
                      <a:endParaRPr lang="ko-KR" altLang="en-US" sz="2000" dirty="0">
                        <a:solidFill>
                          <a:srgbClr val="00B050"/>
                        </a:solidFill>
                        <a:ea typeface="문체부 제목 돋음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 smtClean="0">
                          <a:solidFill>
                            <a:srgbClr val="C00000"/>
                          </a:solidFill>
                          <a:ea typeface="문체부 제목 돋음체" pitchFamily="49" charset="-127"/>
                        </a:rPr>
                        <a:t>4. </a:t>
                      </a:r>
                      <a:r>
                        <a:rPr lang="ko-KR" altLang="en-US" sz="2000" dirty="0" smtClean="0">
                          <a:solidFill>
                            <a:srgbClr val="C00000"/>
                          </a:solidFill>
                          <a:ea typeface="문체부 제목 돋음체" pitchFamily="49" charset="-127"/>
                        </a:rPr>
                        <a:t>사람들은 </a:t>
                      </a:r>
                      <a:r>
                        <a:rPr lang="ko-KR" altLang="en-US" sz="2000" dirty="0" err="1" smtClean="0">
                          <a:solidFill>
                            <a:srgbClr val="C00000"/>
                          </a:solidFill>
                          <a:ea typeface="문체부 제목 돋음체" pitchFamily="49" charset="-127"/>
                        </a:rPr>
                        <a:t>매슬로우의</a:t>
                      </a:r>
                      <a:r>
                        <a:rPr lang="ko-KR" altLang="en-US" sz="2000" dirty="0" smtClean="0">
                          <a:solidFill>
                            <a:srgbClr val="C00000"/>
                          </a:solidFill>
                          <a:ea typeface="문체부 제목 돋음체" pitchFamily="49" charset="-127"/>
                        </a:rPr>
                        <a:t> 모든 욕구단계에서 동기화 된다 </a:t>
                      </a:r>
                      <a:endParaRPr lang="ko-KR" altLang="en-US" sz="2000" dirty="0">
                        <a:solidFill>
                          <a:srgbClr val="C00000"/>
                        </a:solidFill>
                        <a:ea typeface="문체부 제목 돋음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 smtClean="0">
                          <a:solidFill>
                            <a:srgbClr val="C00000"/>
                          </a:solidFill>
                          <a:ea typeface="문체부 제목 돋음체" pitchFamily="49" charset="-127"/>
                        </a:rPr>
                        <a:t>5. </a:t>
                      </a:r>
                      <a:r>
                        <a:rPr lang="ko-KR" altLang="en-US" sz="2000" dirty="0" smtClean="0">
                          <a:solidFill>
                            <a:srgbClr val="C00000"/>
                          </a:solidFill>
                          <a:ea typeface="문체부 제목 돋음체" pitchFamily="49" charset="-127"/>
                        </a:rPr>
                        <a:t>목표를 성취하기 위해서 사람들은  직접적인 통제와 설득을 요구한다</a:t>
                      </a:r>
                      <a:endParaRPr lang="ko-KR" altLang="en-US" sz="2000" dirty="0">
                        <a:solidFill>
                          <a:srgbClr val="C00000"/>
                        </a:solidFill>
                        <a:ea typeface="문체부 제목 돋음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rgbClr val="00B050"/>
                          </a:solidFill>
                          <a:ea typeface="문체부 제목 돋음체" pitchFamily="49" charset="-127"/>
                        </a:rPr>
                        <a:t>통제</a:t>
                      </a:r>
                      <a:endParaRPr lang="ko-KR" altLang="en-US" sz="2000" dirty="0">
                        <a:solidFill>
                          <a:srgbClr val="00B050"/>
                        </a:solidFill>
                        <a:ea typeface="문체부 제목 돋음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 smtClean="0">
                          <a:solidFill>
                            <a:srgbClr val="C00000"/>
                          </a:solidFill>
                          <a:ea typeface="문체부 제목 돋음체" pitchFamily="49" charset="-127"/>
                        </a:rPr>
                        <a:t>5. </a:t>
                      </a:r>
                      <a:r>
                        <a:rPr lang="ko-KR" altLang="en-US" sz="2000" dirty="0" smtClean="0">
                          <a:solidFill>
                            <a:srgbClr val="C00000"/>
                          </a:solidFill>
                          <a:ea typeface="문체부 제목 돋음체" pitchFamily="49" charset="-127"/>
                        </a:rPr>
                        <a:t>사람들은 적절히 동기화 되기만 하면 스스로 통제 한다 </a:t>
                      </a:r>
                      <a:endParaRPr lang="ko-KR" altLang="en-US" sz="2000" dirty="0">
                        <a:solidFill>
                          <a:srgbClr val="C00000"/>
                        </a:solidFill>
                        <a:ea typeface="문체부 제목 돋음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4243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9383"/>
            <a:ext cx="9144000" cy="14401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rgbClr val="7030A0"/>
                </a:solidFill>
                <a:ea typeface="문체부 제목 돋음체" pitchFamily="49" charset="-127"/>
              </a:rPr>
              <a:t>시스템진단을 위한 연속선</a:t>
            </a:r>
            <a:r>
              <a:rPr lang="en-US" altLang="ko-KR" sz="3600" dirty="0">
                <a:solidFill>
                  <a:srgbClr val="7030A0"/>
                </a:solidFill>
                <a:ea typeface="문체부 제목 돋음체" pitchFamily="49" charset="-127"/>
              </a:rPr>
              <a:t>(</a:t>
            </a:r>
            <a:r>
              <a:rPr lang="ko-KR" altLang="en-US" sz="3600" dirty="0" err="1">
                <a:solidFill>
                  <a:srgbClr val="7030A0"/>
                </a:solidFill>
                <a:ea typeface="문체부 제목 돋음체" pitchFamily="49" charset="-127"/>
              </a:rPr>
              <a:t>맥그리그</a:t>
            </a:r>
            <a:r>
              <a:rPr lang="en-US" altLang="ko-KR" sz="3600" dirty="0">
                <a:solidFill>
                  <a:srgbClr val="7030A0"/>
                </a:solidFill>
                <a:ea typeface="문체부 제목 돋음체" pitchFamily="49" charset="-127"/>
              </a:rPr>
              <a:t>)</a:t>
            </a:r>
            <a:r>
              <a:rPr lang="ko-KR" altLang="en-US" sz="3600" dirty="0">
                <a:solidFill>
                  <a:srgbClr val="7030A0"/>
                </a:solidFill>
                <a:ea typeface="문체부 제목 돋음체" pitchFamily="49" charset="-127"/>
              </a:rPr>
              <a:t> </a:t>
            </a:r>
            <a:endParaRPr lang="en-US" altLang="ko-KR" sz="3600" dirty="0">
              <a:solidFill>
                <a:srgbClr val="7030A0"/>
              </a:solidFill>
              <a:ea typeface="문체부 제목 돋음체" pitchFamily="49" charset="-127"/>
            </a:endParaRPr>
          </a:p>
        </p:txBody>
      </p:sp>
      <p:sp>
        <p:nvSpPr>
          <p:cNvPr id="2" name="모서리가 둥근 직사각형 1"/>
          <p:cNvSpPr/>
          <p:nvPr/>
        </p:nvSpPr>
        <p:spPr>
          <a:xfrm>
            <a:off x="251520" y="1844824"/>
            <a:ext cx="8064896" cy="46085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내용 개체 틀 1"/>
          <p:cNvSpPr>
            <a:spLocks noGrp="1"/>
          </p:cNvSpPr>
          <p:nvPr>
            <p:ph idx="1"/>
          </p:nvPr>
        </p:nvSpPr>
        <p:spPr>
          <a:xfrm>
            <a:off x="457200" y="2564904"/>
            <a:ext cx="7715200" cy="3442387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ko-KR" altLang="en-US" sz="4000" dirty="0" smtClean="0">
                <a:solidFill>
                  <a:srgbClr val="7030A0"/>
                </a:solidFill>
                <a:ea typeface="문체부 제목 돋음체" pitchFamily="49" charset="-127"/>
              </a:rPr>
              <a:t>관리자는 시스템 속 의 개인들을 진단한다 </a:t>
            </a:r>
            <a:endParaRPr lang="en-US" altLang="ko-KR" sz="40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>
              <a:buFont typeface="Wingdings" pitchFamily="2" charset="2"/>
              <a:buChar char="Ø"/>
            </a:pPr>
            <a:r>
              <a:rPr lang="ko-KR" altLang="en-US" sz="4000" dirty="0" smtClean="0">
                <a:solidFill>
                  <a:srgbClr val="7030A0"/>
                </a:solidFill>
                <a:ea typeface="문체부 제목 돋음체" pitchFamily="49" charset="-127"/>
              </a:rPr>
              <a:t>그룹의 성숙도를 진단 </a:t>
            </a:r>
            <a:endParaRPr lang="en-US" altLang="ko-KR" sz="40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r>
              <a:rPr lang="en-US" altLang="ko-KR" sz="4000" dirty="0" smtClean="0">
                <a:solidFill>
                  <a:srgbClr val="7030A0"/>
                </a:solidFill>
                <a:ea typeface="문체부 제목 돋음체" pitchFamily="49" charset="-127"/>
              </a:rPr>
              <a:t>-</a:t>
            </a:r>
            <a:r>
              <a:rPr lang="en-US" altLang="ko-KR" sz="4000" dirty="0" smtClean="0">
                <a:solidFill>
                  <a:srgbClr val="7030A0"/>
                </a:solidFill>
                <a:ea typeface="문체부 제목 돋음체" pitchFamily="49" charset="-127"/>
                <a:sym typeface="Wingdings" pitchFamily="2" charset="2"/>
              </a:rPr>
              <a:t> </a:t>
            </a:r>
            <a:r>
              <a:rPr lang="ko-KR" altLang="en-US" sz="4000" dirty="0" smtClean="0">
                <a:solidFill>
                  <a:srgbClr val="7030A0"/>
                </a:solidFill>
                <a:ea typeface="문체부 제목 돋음체" pitchFamily="49" charset="-127"/>
                <a:sym typeface="Wingdings" pitchFamily="2" charset="2"/>
              </a:rPr>
              <a:t>지도자의 행동을 결정 </a:t>
            </a:r>
            <a:endParaRPr lang="en-US" altLang="ko-KR" sz="4000" dirty="0" smtClean="0">
              <a:solidFill>
                <a:srgbClr val="7030A0"/>
              </a:solidFill>
              <a:ea typeface="문체부 제목 돋음체" pitchFamily="49" charset="-127"/>
              <a:sym typeface="Wingdings" pitchFamily="2" charset="2"/>
            </a:endParaRPr>
          </a:p>
          <a:p>
            <a:pPr>
              <a:buFont typeface="Wingdings" pitchFamily="2" charset="2"/>
              <a:buChar char="Ø"/>
            </a:pPr>
            <a:r>
              <a:rPr lang="ko-KR" altLang="en-US" sz="4000" dirty="0" smtClean="0">
                <a:ea typeface="문체부 제목 돋음체" pitchFamily="49" charset="-127"/>
                <a:sym typeface="Wingdings" pitchFamily="2" charset="2"/>
              </a:rPr>
              <a:t>구성원들이 </a:t>
            </a:r>
            <a:r>
              <a:rPr lang="ko-KR" altLang="en-US" sz="4000" dirty="0" smtClean="0">
                <a:solidFill>
                  <a:srgbClr val="FF0000"/>
                </a:solidFill>
                <a:ea typeface="문체부 제목 돋음체" pitchFamily="49" charset="-127"/>
                <a:sym typeface="Wingdings" pitchFamily="2" charset="2"/>
              </a:rPr>
              <a:t>어느 단계에</a:t>
            </a:r>
            <a:r>
              <a:rPr lang="ko-KR" altLang="en-US" sz="4000" dirty="0" smtClean="0">
                <a:ea typeface="문체부 제목 돋음체" pitchFamily="49" charset="-127"/>
                <a:sym typeface="Wingdings" pitchFamily="2" charset="2"/>
              </a:rPr>
              <a:t> 있는지를 평가 할 수 있다 </a:t>
            </a:r>
            <a:endParaRPr lang="en-US" altLang="ko-KR" sz="4000" dirty="0" smtClean="0">
              <a:ea typeface="문체부 제목 돋음체" pitchFamily="49" charset="-127"/>
              <a:sym typeface="Wingdings" pitchFamily="2" charset="2"/>
            </a:endParaRPr>
          </a:p>
          <a:p>
            <a:pPr>
              <a:buFont typeface="Wingdings" pitchFamily="2" charset="2"/>
              <a:buChar char="Ø"/>
            </a:pPr>
            <a:r>
              <a:rPr lang="ko-KR" altLang="en-US" sz="4000" dirty="0" smtClean="0">
                <a:ea typeface="문체부 제목 돋음체" pitchFamily="49" charset="-127"/>
                <a:sym typeface="Wingdings" pitchFamily="2" charset="2"/>
              </a:rPr>
              <a:t>개별적 평가는 그 특성의 범주에</a:t>
            </a:r>
            <a:r>
              <a:rPr lang="en-US" altLang="ko-KR" sz="4000" dirty="0" smtClean="0">
                <a:ea typeface="문체부 제목 돋음체" pitchFamily="49" charset="-127"/>
                <a:sym typeface="Wingdings" pitchFamily="2" charset="2"/>
              </a:rPr>
              <a:t> </a:t>
            </a:r>
            <a:r>
              <a:rPr lang="ko-KR" altLang="en-US" sz="4000" dirty="0" smtClean="0">
                <a:ea typeface="문체부 제목 돋음체" pitchFamily="49" charset="-127"/>
                <a:sym typeface="Wingdings" pitchFamily="2" charset="2"/>
              </a:rPr>
              <a:t>있는 </a:t>
            </a:r>
            <a:r>
              <a:rPr lang="ko-KR" altLang="en-US" sz="4000" dirty="0" smtClean="0">
                <a:solidFill>
                  <a:srgbClr val="FF0000"/>
                </a:solidFill>
                <a:ea typeface="문체부 제목 돋음체" pitchFamily="49" charset="-127"/>
                <a:sym typeface="Wingdings" pitchFamily="2" charset="2"/>
              </a:rPr>
              <a:t>사람들의 수에 따라 계산 </a:t>
            </a:r>
            <a:endParaRPr lang="en-US" altLang="ko-KR" sz="4000" dirty="0" smtClean="0">
              <a:solidFill>
                <a:srgbClr val="FF0000"/>
              </a:solidFill>
              <a:ea typeface="문체부 제목 돋음체" pitchFamily="49" charset="-127"/>
              <a:sym typeface="Wingdings" pitchFamily="2" charset="2"/>
            </a:endParaRPr>
          </a:p>
          <a:p>
            <a:pPr>
              <a:buFont typeface="Wingdings" pitchFamily="2" charset="2"/>
              <a:buChar char="v"/>
            </a:pPr>
            <a:endParaRPr lang="en-US" altLang="ko-KR" sz="4000" dirty="0" smtClean="0">
              <a:ea typeface="문체부 제목 돋음체" pitchFamily="49" charset="-127"/>
            </a:endParaRPr>
          </a:p>
          <a:p>
            <a:pPr>
              <a:buFont typeface="Wingdings" pitchFamily="2" charset="2"/>
              <a:buChar char="v"/>
            </a:pPr>
            <a:r>
              <a:rPr lang="ko-KR" altLang="en-US" sz="4000" dirty="0" smtClean="0">
                <a:ea typeface="문체부 제목 돋음체" pitchFamily="49" charset="-127"/>
              </a:rPr>
              <a:t>많은 사람들의 수를 가진 범주에 맞추어 </a:t>
            </a:r>
            <a:r>
              <a:rPr lang="ko-KR" altLang="en-US" sz="4000" dirty="0" smtClean="0">
                <a:solidFill>
                  <a:srgbClr val="FF0000"/>
                </a:solidFill>
                <a:ea typeface="문체부 제목 돋음체" pitchFamily="49" charset="-127"/>
              </a:rPr>
              <a:t>지도자  유형 결정 하는데 사용 </a:t>
            </a:r>
            <a:endParaRPr lang="en-US" altLang="ko-KR" sz="4000" dirty="0" smtClean="0">
              <a:solidFill>
                <a:srgbClr val="FF0000"/>
              </a:solidFill>
              <a:ea typeface="문체부 제목 돋음체" pitchFamily="49" charset="-127"/>
            </a:endParaRPr>
          </a:p>
          <a:p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900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9383"/>
            <a:ext cx="9144000" cy="14401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rgbClr val="7030A0"/>
                </a:solidFill>
                <a:ea typeface="문체부 제목 돋음체" pitchFamily="49" charset="-127"/>
              </a:rPr>
              <a:t>시스템진단을 위한 연속선</a:t>
            </a:r>
            <a:r>
              <a:rPr lang="en-US" altLang="ko-KR" sz="3600" dirty="0">
                <a:solidFill>
                  <a:srgbClr val="7030A0"/>
                </a:solidFill>
                <a:ea typeface="문체부 제목 돋음체" pitchFamily="49" charset="-127"/>
              </a:rPr>
              <a:t>(</a:t>
            </a:r>
            <a:r>
              <a:rPr lang="ko-KR" altLang="en-US" sz="3600" dirty="0" err="1">
                <a:solidFill>
                  <a:srgbClr val="7030A0"/>
                </a:solidFill>
                <a:ea typeface="문체부 제목 돋음체" pitchFamily="49" charset="-127"/>
              </a:rPr>
              <a:t>맥그리그</a:t>
            </a:r>
            <a:r>
              <a:rPr lang="en-US" altLang="ko-KR" sz="3600" dirty="0">
                <a:solidFill>
                  <a:srgbClr val="7030A0"/>
                </a:solidFill>
                <a:ea typeface="문체부 제목 돋음체" pitchFamily="49" charset="-127"/>
              </a:rPr>
              <a:t>)</a:t>
            </a:r>
            <a:r>
              <a:rPr lang="ko-KR" altLang="en-US" sz="3600" dirty="0">
                <a:solidFill>
                  <a:srgbClr val="7030A0"/>
                </a:solidFill>
                <a:ea typeface="문체부 제목 돋음체" pitchFamily="49" charset="-127"/>
              </a:rPr>
              <a:t> </a:t>
            </a:r>
            <a:endParaRPr lang="en-US" altLang="ko-KR" sz="3600" dirty="0">
              <a:solidFill>
                <a:srgbClr val="7030A0"/>
              </a:solidFill>
              <a:ea typeface="문체부 제목 돋음체" pitchFamily="49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700808"/>
            <a:ext cx="8435280" cy="48965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2000" dirty="0" smtClean="0">
                <a:ea typeface="문체부 제목 돋음체" pitchFamily="49" charset="-127"/>
              </a:rPr>
              <a:t>1. </a:t>
            </a:r>
            <a:r>
              <a:rPr lang="ko-KR" altLang="en-US" sz="2000" dirty="0" smtClean="0">
                <a:ea typeface="문체부 제목 돋음체" pitchFamily="49" charset="-127"/>
              </a:rPr>
              <a:t>작업태도</a:t>
            </a:r>
            <a:endParaRPr lang="en-US" altLang="ko-KR" sz="2000" dirty="0" smtClean="0">
              <a:ea typeface="문체부 제목 돋음체" pitchFamily="49" charset="-127"/>
            </a:endParaRPr>
          </a:p>
          <a:p>
            <a:r>
              <a:rPr lang="en-US" altLang="ko-KR" sz="2000" dirty="0" smtClean="0">
                <a:ea typeface="문체부 제목 돋음체" pitchFamily="49" charset="-127"/>
              </a:rPr>
              <a:t>    </a:t>
            </a:r>
            <a:r>
              <a:rPr lang="ko-KR" altLang="en-US" sz="2000" u="sng" dirty="0" smtClean="0">
                <a:solidFill>
                  <a:srgbClr val="FF0000"/>
                </a:solidFill>
                <a:ea typeface="문체부 제목 돋음체" pitchFamily="49" charset="-127"/>
              </a:rPr>
              <a:t>미성숙 </a:t>
            </a:r>
            <a:r>
              <a:rPr lang="ko-KR" altLang="en-US" sz="2000" dirty="0" smtClean="0">
                <a:ea typeface="문체부 제목 돋음체" pitchFamily="49" charset="-127"/>
              </a:rPr>
              <a:t>                                               </a:t>
            </a:r>
            <a:r>
              <a:rPr lang="ko-KR" altLang="en-US" sz="2000" u="sng" dirty="0" smtClean="0">
                <a:solidFill>
                  <a:srgbClr val="FF0000"/>
                </a:solidFill>
                <a:ea typeface="문체부 제목 돋음체" pitchFamily="49" charset="-127"/>
              </a:rPr>
              <a:t>성숙</a:t>
            </a:r>
            <a:endParaRPr lang="en-US" altLang="ko-KR" sz="2000" u="sng" dirty="0" smtClean="0">
              <a:solidFill>
                <a:srgbClr val="FF0000"/>
              </a:solidFill>
              <a:ea typeface="문체부 제목 돋음체" pitchFamily="49" charset="-127"/>
            </a:endParaRPr>
          </a:p>
          <a:p>
            <a:r>
              <a:rPr lang="ko-KR" altLang="en-US" sz="2000" dirty="0" smtClean="0">
                <a:ea typeface="문체부 제목 돋음체" pitchFamily="49" charset="-127"/>
              </a:rPr>
              <a:t>일을 싫어한다                                          일을 좋아한다</a:t>
            </a:r>
            <a:endParaRPr lang="en-US" altLang="ko-KR" sz="2000" dirty="0" smtClean="0">
              <a:ea typeface="문체부 제목 돋음체" pitchFamily="49" charset="-127"/>
            </a:endParaRPr>
          </a:p>
          <a:p>
            <a:pPr marL="0" indent="0">
              <a:buNone/>
            </a:pPr>
            <a:r>
              <a:rPr lang="en-US" altLang="ko-KR" sz="2000" dirty="0" smtClean="0">
                <a:ea typeface="문체부 제목 돋음체" pitchFamily="49" charset="-127"/>
              </a:rPr>
              <a:t>2. </a:t>
            </a:r>
            <a:r>
              <a:rPr lang="ko-KR" altLang="en-US" sz="2000" dirty="0" smtClean="0">
                <a:ea typeface="문체부 제목 돋음체" pitchFamily="49" charset="-127"/>
              </a:rPr>
              <a:t>야망</a:t>
            </a:r>
            <a:endParaRPr lang="en-US" altLang="ko-KR" sz="2000" dirty="0" smtClean="0">
              <a:ea typeface="문체부 제목 돋음체" pitchFamily="49" charset="-127"/>
            </a:endParaRPr>
          </a:p>
          <a:p>
            <a:r>
              <a:rPr lang="en-US" altLang="ko-KR" sz="2000" dirty="0" smtClean="0">
                <a:solidFill>
                  <a:srgbClr val="FF0000"/>
                </a:solidFill>
                <a:ea typeface="문체부 제목 돋음체" pitchFamily="49" charset="-127"/>
              </a:rPr>
              <a:t>   </a:t>
            </a:r>
            <a:r>
              <a:rPr lang="en-US" altLang="ko-KR" sz="2000" u="sng" dirty="0" smtClean="0">
                <a:solidFill>
                  <a:srgbClr val="FF0000"/>
                </a:solidFill>
                <a:ea typeface="문체부 제목 돋음체" pitchFamily="49" charset="-127"/>
              </a:rPr>
              <a:t> </a:t>
            </a:r>
            <a:r>
              <a:rPr lang="ko-KR" altLang="en-US" sz="2000" u="sng" dirty="0" smtClean="0">
                <a:solidFill>
                  <a:srgbClr val="FF0000"/>
                </a:solidFill>
                <a:ea typeface="문체부 제목 돋음체" pitchFamily="49" charset="-127"/>
              </a:rPr>
              <a:t>미성숙</a:t>
            </a:r>
            <a:r>
              <a:rPr lang="ko-KR" altLang="en-US" sz="2000" dirty="0" smtClean="0">
                <a:ea typeface="문체부 제목 돋음체" pitchFamily="49" charset="-127"/>
              </a:rPr>
              <a:t>                                                 </a:t>
            </a:r>
            <a:r>
              <a:rPr lang="ko-KR" altLang="en-US" sz="2000" u="sng" dirty="0" smtClean="0">
                <a:solidFill>
                  <a:srgbClr val="FF0000"/>
                </a:solidFill>
                <a:ea typeface="문체부 제목 돋음체" pitchFamily="49" charset="-127"/>
              </a:rPr>
              <a:t>성숙</a:t>
            </a:r>
            <a:endParaRPr lang="en-US" altLang="ko-KR" sz="2000" u="sng" dirty="0" smtClean="0">
              <a:solidFill>
                <a:srgbClr val="FF0000"/>
              </a:solidFill>
              <a:ea typeface="문체부 제목 돋음체" pitchFamily="49" charset="-127"/>
            </a:endParaRPr>
          </a:p>
          <a:p>
            <a:r>
              <a:rPr lang="ko-KR" altLang="en-US" sz="2000" dirty="0" smtClean="0">
                <a:ea typeface="문체부 제목 돋음체" pitchFamily="49" charset="-127"/>
              </a:rPr>
              <a:t>야심이 없으며                                           야망이 있으며</a:t>
            </a:r>
            <a:r>
              <a:rPr lang="en-US" altLang="ko-KR" sz="2000" dirty="0" smtClean="0">
                <a:ea typeface="문체부 제목 돋음체" pitchFamily="49" charset="-127"/>
              </a:rPr>
              <a:t>, </a:t>
            </a:r>
          </a:p>
          <a:p>
            <a:r>
              <a:rPr lang="ko-KR" altLang="en-US" sz="2000" dirty="0" smtClean="0">
                <a:ea typeface="문체부 제목 돋음체" pitchFamily="49" charset="-127"/>
              </a:rPr>
              <a:t>지시를 좋아한다                                         알아서 일을 한다 </a:t>
            </a:r>
            <a:endParaRPr lang="en-US" altLang="ko-KR" sz="2000" dirty="0" smtClean="0">
              <a:ea typeface="문체부 제목 돋음체" pitchFamily="49" charset="-127"/>
            </a:endParaRPr>
          </a:p>
          <a:p>
            <a:pPr marL="0" indent="0">
              <a:buNone/>
            </a:pPr>
            <a:r>
              <a:rPr lang="en-US" altLang="ko-KR" sz="2000" dirty="0" smtClean="0">
                <a:ea typeface="문체부 제목 돋음체" pitchFamily="49" charset="-127"/>
              </a:rPr>
              <a:t>3. </a:t>
            </a:r>
            <a:r>
              <a:rPr lang="ko-KR" altLang="en-US" sz="2000" dirty="0" smtClean="0">
                <a:ea typeface="문체부 제목 돋음체" pitchFamily="49" charset="-127"/>
              </a:rPr>
              <a:t>창조성 </a:t>
            </a:r>
            <a:endParaRPr lang="en-US" altLang="ko-KR" sz="2000" dirty="0" smtClean="0">
              <a:ea typeface="문체부 제목 돋음체" pitchFamily="49" charset="-127"/>
            </a:endParaRPr>
          </a:p>
          <a:p>
            <a:r>
              <a:rPr lang="en-US" altLang="ko-KR" sz="2000" dirty="0" smtClean="0">
                <a:ea typeface="문체부 제목 돋음체" pitchFamily="49" charset="-127"/>
              </a:rPr>
              <a:t>   </a:t>
            </a:r>
            <a:r>
              <a:rPr lang="ko-KR" altLang="en-US" sz="2000" u="sng" dirty="0" smtClean="0">
                <a:solidFill>
                  <a:srgbClr val="FF0000"/>
                </a:solidFill>
                <a:ea typeface="문체부 제목 돋음체" pitchFamily="49" charset="-127"/>
              </a:rPr>
              <a:t>미성숙 </a:t>
            </a:r>
            <a:r>
              <a:rPr lang="ko-KR" altLang="en-US" sz="2000" dirty="0" smtClean="0">
                <a:ea typeface="문체부 제목 돋음체" pitchFamily="49" charset="-127"/>
              </a:rPr>
              <a:t>                                                   </a:t>
            </a:r>
            <a:r>
              <a:rPr lang="ko-KR" altLang="en-US" sz="2000" u="sng" dirty="0" smtClean="0">
                <a:solidFill>
                  <a:srgbClr val="FF0000"/>
                </a:solidFill>
                <a:ea typeface="문체부 제목 돋음체" pitchFamily="49" charset="-127"/>
              </a:rPr>
              <a:t>성숙</a:t>
            </a:r>
            <a:endParaRPr lang="en-US" altLang="ko-KR" sz="2000" u="sng" dirty="0" smtClean="0">
              <a:solidFill>
                <a:srgbClr val="FF0000"/>
              </a:solidFill>
              <a:ea typeface="문체부 제목 돋음체" pitchFamily="49" charset="-127"/>
            </a:endParaRPr>
          </a:p>
          <a:p>
            <a:pPr>
              <a:buFont typeface="Wingdings" pitchFamily="2" charset="2"/>
              <a:buChar char="u"/>
            </a:pPr>
            <a:endParaRPr lang="en-US" altLang="ko-KR" sz="2000" dirty="0" smtClean="0">
              <a:ea typeface="문체부 제목 돋음체" pitchFamily="49" charset="-127"/>
            </a:endParaRPr>
          </a:p>
          <a:p>
            <a:pPr>
              <a:buFont typeface="Wingdings" pitchFamily="2" charset="2"/>
              <a:buChar char="u"/>
            </a:pPr>
            <a:r>
              <a:rPr lang="ko-KR" altLang="en-US" sz="2000" dirty="0" smtClean="0">
                <a:ea typeface="문체부 제목 돋음체" pitchFamily="49" charset="-127"/>
              </a:rPr>
              <a:t>구성원들을 어느 단계에 있는지 평가 </a:t>
            </a:r>
            <a:endParaRPr lang="ko-KR" altLang="en-US" sz="2000" dirty="0">
              <a:ea typeface="문체부 제목 돋음체" pitchFamily="49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1907704" y="2852936"/>
            <a:ext cx="4464496" cy="0"/>
          </a:xfrm>
          <a:prstGeom prst="line">
            <a:avLst/>
          </a:prstGeom>
          <a:ln w="19050"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2123728" y="3933056"/>
            <a:ext cx="4248472" cy="0"/>
          </a:xfrm>
          <a:prstGeom prst="line">
            <a:avLst/>
          </a:prstGeom>
          <a:ln w="19050"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2123728" y="4869160"/>
            <a:ext cx="4320480" cy="0"/>
          </a:xfrm>
          <a:prstGeom prst="line">
            <a:avLst/>
          </a:prstGeom>
          <a:ln w="19050"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89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9383"/>
            <a:ext cx="9144000" cy="14401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rgbClr val="7030A0"/>
                </a:solidFill>
                <a:ea typeface="문체부 제목 돋음체" pitchFamily="49" charset="-127"/>
              </a:rPr>
              <a:t>시스템진단을 위한 연속선</a:t>
            </a:r>
            <a:r>
              <a:rPr lang="en-US" altLang="ko-KR" sz="3600" dirty="0">
                <a:solidFill>
                  <a:srgbClr val="7030A0"/>
                </a:solidFill>
                <a:ea typeface="문체부 제목 돋음체" pitchFamily="49" charset="-127"/>
              </a:rPr>
              <a:t>(</a:t>
            </a:r>
            <a:r>
              <a:rPr lang="ko-KR" altLang="en-US" sz="3600" dirty="0" err="1">
                <a:solidFill>
                  <a:srgbClr val="7030A0"/>
                </a:solidFill>
                <a:ea typeface="문체부 제목 돋음체" pitchFamily="49" charset="-127"/>
              </a:rPr>
              <a:t>맥그리그</a:t>
            </a:r>
            <a:r>
              <a:rPr lang="en-US" altLang="ko-KR" sz="3600" dirty="0">
                <a:solidFill>
                  <a:srgbClr val="7030A0"/>
                </a:solidFill>
                <a:ea typeface="문체부 제목 돋음체" pitchFamily="49" charset="-127"/>
              </a:rPr>
              <a:t>)</a:t>
            </a:r>
            <a:r>
              <a:rPr lang="ko-KR" altLang="en-US" sz="3600" dirty="0">
                <a:solidFill>
                  <a:srgbClr val="7030A0"/>
                </a:solidFill>
                <a:ea typeface="문체부 제목 돋음체" pitchFamily="49" charset="-127"/>
              </a:rPr>
              <a:t> </a:t>
            </a:r>
            <a:endParaRPr lang="en-US" altLang="ko-KR" sz="3600" dirty="0">
              <a:solidFill>
                <a:srgbClr val="7030A0"/>
              </a:solidFill>
              <a:ea typeface="문체부 제목 돋음체" pitchFamily="49" charset="-127"/>
            </a:endParaRPr>
          </a:p>
        </p:txBody>
      </p:sp>
      <p:sp>
        <p:nvSpPr>
          <p:cNvPr id="3" name="내용 개체 틀 1"/>
          <p:cNvSpPr>
            <a:spLocks noGrp="1"/>
          </p:cNvSpPr>
          <p:nvPr>
            <p:ph idx="1"/>
          </p:nvPr>
        </p:nvSpPr>
        <p:spPr>
          <a:xfrm>
            <a:off x="457200" y="1916832"/>
            <a:ext cx="7355160" cy="40904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2400" dirty="0" smtClean="0">
                <a:ea typeface="문체부 제목 돋음체" pitchFamily="49" charset="-127"/>
              </a:rPr>
              <a:t>4. </a:t>
            </a:r>
            <a:r>
              <a:rPr lang="ko-KR" altLang="en-US" sz="2400" dirty="0" smtClean="0">
                <a:ea typeface="문체부 제목 돋음체" pitchFamily="49" charset="-127"/>
              </a:rPr>
              <a:t>동기화 </a:t>
            </a:r>
            <a:endParaRPr lang="en-US" altLang="ko-KR" sz="2400" dirty="0" smtClean="0">
              <a:ea typeface="문체부 제목 돋음체" pitchFamily="49" charset="-127"/>
            </a:endParaRPr>
          </a:p>
          <a:p>
            <a:r>
              <a:rPr lang="ko-KR" altLang="en-US" sz="2400" u="sng" dirty="0" smtClean="0">
                <a:solidFill>
                  <a:srgbClr val="FF0000"/>
                </a:solidFill>
                <a:ea typeface="문체부 제목 돋음체" pitchFamily="49" charset="-127"/>
              </a:rPr>
              <a:t>미성숙</a:t>
            </a:r>
            <a:r>
              <a:rPr lang="ko-KR" altLang="en-US" sz="2400" dirty="0" smtClean="0">
                <a:ea typeface="문체부 제목 돋음체" pitchFamily="49" charset="-127"/>
              </a:rPr>
              <a:t>                                               </a:t>
            </a:r>
            <a:r>
              <a:rPr lang="ko-KR" altLang="en-US" sz="2400" u="sng" dirty="0" smtClean="0">
                <a:solidFill>
                  <a:srgbClr val="FF0000"/>
                </a:solidFill>
                <a:ea typeface="문체부 제목 돋음체" pitchFamily="49" charset="-127"/>
              </a:rPr>
              <a:t>성숙</a:t>
            </a:r>
            <a:endParaRPr lang="en-US" altLang="ko-KR" sz="2400" u="sng" dirty="0" smtClean="0">
              <a:solidFill>
                <a:srgbClr val="FF0000"/>
              </a:solidFill>
              <a:ea typeface="문체부 제목 돋음체" pitchFamily="49" charset="-127"/>
            </a:endParaRPr>
          </a:p>
          <a:p>
            <a:endParaRPr lang="en-US" altLang="ko-KR" sz="2400" dirty="0" smtClean="0">
              <a:ea typeface="문체부 제목 돋음체" pitchFamily="49" charset="-127"/>
            </a:endParaRPr>
          </a:p>
          <a:p>
            <a:pPr marL="0" indent="0">
              <a:buNone/>
            </a:pPr>
            <a:r>
              <a:rPr lang="en-US" altLang="ko-KR" sz="2400" dirty="0" smtClean="0">
                <a:ea typeface="문체부 제목 돋음체" pitchFamily="49" charset="-127"/>
              </a:rPr>
              <a:t>5. </a:t>
            </a:r>
            <a:r>
              <a:rPr lang="ko-KR" altLang="en-US" sz="2400" dirty="0" smtClean="0">
                <a:ea typeface="문체부 제목 돋음체" pitchFamily="49" charset="-127"/>
              </a:rPr>
              <a:t>통제 </a:t>
            </a:r>
            <a:endParaRPr lang="en-US" altLang="ko-KR" sz="2400" dirty="0" smtClean="0">
              <a:ea typeface="문체부 제목 돋음체" pitchFamily="49" charset="-127"/>
            </a:endParaRPr>
          </a:p>
          <a:p>
            <a:r>
              <a:rPr lang="ko-KR" altLang="en-US" sz="2400" u="sng" dirty="0" smtClean="0">
                <a:solidFill>
                  <a:srgbClr val="FF0000"/>
                </a:solidFill>
                <a:ea typeface="문체부 제목 돋음체" pitchFamily="49" charset="-127"/>
              </a:rPr>
              <a:t>미성숙</a:t>
            </a:r>
            <a:r>
              <a:rPr lang="ko-KR" altLang="en-US" sz="2400" dirty="0" smtClean="0">
                <a:ea typeface="문체부 제목 돋음체" pitchFamily="49" charset="-127"/>
              </a:rPr>
              <a:t>                                                </a:t>
            </a:r>
            <a:r>
              <a:rPr lang="ko-KR" altLang="en-US" sz="2400" u="sng" dirty="0" smtClean="0">
                <a:solidFill>
                  <a:srgbClr val="FF0000"/>
                </a:solidFill>
                <a:ea typeface="문체부 제목 돋음체" pitchFamily="49" charset="-127"/>
              </a:rPr>
              <a:t>성숙</a:t>
            </a:r>
            <a:endParaRPr lang="en-US" altLang="ko-KR" sz="2400" u="sng" dirty="0" smtClean="0">
              <a:solidFill>
                <a:srgbClr val="FF0000"/>
              </a:solidFill>
              <a:ea typeface="문체부 제목 돋음체" pitchFamily="49" charset="-127"/>
            </a:endParaRPr>
          </a:p>
          <a:p>
            <a:endParaRPr lang="en-US" altLang="ko-KR" sz="2400" dirty="0" smtClean="0">
              <a:ea typeface="문체부 제목 돋음체" pitchFamily="49" charset="-127"/>
            </a:endParaRPr>
          </a:p>
          <a:p>
            <a:pPr>
              <a:buFont typeface="Wingdings" pitchFamily="2" charset="2"/>
              <a:buChar char="u"/>
            </a:pPr>
            <a:r>
              <a:rPr lang="en-US" altLang="ko-KR" sz="2400" dirty="0" smtClean="0">
                <a:ea typeface="문체부 제목 돋음체" pitchFamily="49" charset="-127"/>
              </a:rPr>
              <a:t> </a:t>
            </a:r>
            <a:r>
              <a:rPr lang="ko-KR" altLang="en-US" sz="2400" dirty="0" smtClean="0">
                <a:solidFill>
                  <a:srgbClr val="FF0000"/>
                </a:solidFill>
                <a:ea typeface="문체부 제목 돋음체" pitchFamily="49" charset="-127"/>
              </a:rPr>
              <a:t>어떤 범주에 몇 명이 </a:t>
            </a:r>
            <a:r>
              <a:rPr lang="ko-KR" altLang="en-US" sz="2400" dirty="0" smtClean="0">
                <a:ea typeface="문체부 제목 돋음체" pitchFamily="49" charset="-127"/>
              </a:rPr>
              <a:t>있나를 분석 </a:t>
            </a:r>
            <a:endParaRPr lang="en-US" altLang="ko-KR" sz="2400" dirty="0" smtClean="0">
              <a:ea typeface="문체부 제목 돋음체" pitchFamily="49" charset="-127"/>
            </a:endParaRPr>
          </a:p>
          <a:p>
            <a:pPr>
              <a:buFont typeface="Wingdings" pitchFamily="2" charset="2"/>
              <a:buChar char="u"/>
            </a:pPr>
            <a:r>
              <a:rPr lang="en-US" altLang="ko-KR" sz="2400" dirty="0" smtClean="0">
                <a:ea typeface="문체부 제목 돋음체" pitchFamily="49" charset="-127"/>
                <a:sym typeface="Wingdings" pitchFamily="2" charset="2"/>
              </a:rPr>
              <a:t>  </a:t>
            </a:r>
            <a:r>
              <a:rPr lang="ko-KR" altLang="en-US" sz="2400" dirty="0" smtClean="0">
                <a:ea typeface="문체부 제목 돋음체" pitchFamily="49" charset="-127"/>
                <a:sym typeface="Wingdings" pitchFamily="2" charset="2"/>
              </a:rPr>
              <a:t>지도자의 </a:t>
            </a:r>
            <a:r>
              <a:rPr lang="ko-KR" altLang="en-US" sz="2400" dirty="0" smtClean="0">
                <a:solidFill>
                  <a:srgbClr val="FF0000"/>
                </a:solidFill>
                <a:ea typeface="문체부 제목 돋음체" pitchFamily="49" charset="-127"/>
                <a:sym typeface="Wingdings" pitchFamily="2" charset="2"/>
              </a:rPr>
              <a:t>유형</a:t>
            </a:r>
            <a:r>
              <a:rPr lang="ko-KR" altLang="en-US" sz="2400" dirty="0" smtClean="0">
                <a:ea typeface="문체부 제목 돋음체" pitchFamily="49" charset="-127"/>
                <a:sym typeface="Wingdings" pitchFamily="2" charset="2"/>
              </a:rPr>
              <a:t>을 결정하는데 사용 </a:t>
            </a:r>
            <a:endParaRPr lang="ko-KR" altLang="en-US" sz="2400" dirty="0">
              <a:ea typeface="문체부 제목 돋음체" pitchFamily="49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051720" y="2708920"/>
            <a:ext cx="4464496" cy="0"/>
          </a:xfrm>
          <a:prstGeom prst="line">
            <a:avLst/>
          </a:prstGeom>
          <a:ln w="19050"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/>
        </p:nvCxnSpPr>
        <p:spPr>
          <a:xfrm>
            <a:off x="2060104" y="4005064"/>
            <a:ext cx="4464496" cy="0"/>
          </a:xfrm>
          <a:prstGeom prst="line">
            <a:avLst/>
          </a:prstGeom>
          <a:ln w="19050"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709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9383"/>
            <a:ext cx="9144000" cy="14401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rgbClr val="7030A0"/>
                </a:solidFill>
                <a:ea typeface="문체부 제목 돋음체" pitchFamily="49" charset="-127"/>
              </a:rPr>
              <a:t>집단의 의사소통유형</a:t>
            </a:r>
            <a:r>
              <a:rPr lang="en-US" altLang="ko-KR" sz="3600" dirty="0">
                <a:solidFill>
                  <a:srgbClr val="7030A0"/>
                </a:solidFill>
                <a:ea typeface="문체부 제목 돋음체" pitchFamily="49" charset="-127"/>
              </a:rPr>
              <a:t/>
            </a:r>
            <a:br>
              <a:rPr lang="en-US" altLang="ko-KR" sz="3600" dirty="0">
                <a:solidFill>
                  <a:srgbClr val="7030A0"/>
                </a:solidFill>
                <a:ea typeface="문체부 제목 돋음체" pitchFamily="49" charset="-127"/>
              </a:rPr>
            </a:br>
            <a:endParaRPr lang="en-US" altLang="ko-KR" sz="3600" dirty="0">
              <a:solidFill>
                <a:srgbClr val="7030A0"/>
              </a:solidFill>
              <a:ea typeface="문체부 제목 돋음체" pitchFamily="49" charset="-127"/>
            </a:endParaRPr>
          </a:p>
        </p:txBody>
      </p:sp>
      <p:sp>
        <p:nvSpPr>
          <p:cNvPr id="2" name="모서리가 둥근 직사각형 1"/>
          <p:cNvSpPr/>
          <p:nvPr/>
        </p:nvSpPr>
        <p:spPr>
          <a:xfrm>
            <a:off x="179512" y="1916832"/>
            <a:ext cx="8712968" cy="475252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u"/>
            </a:pPr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u"/>
            </a:pPr>
            <a:endParaRPr lang="en-US" altLang="ko-KR" sz="28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u"/>
            </a:pPr>
            <a:r>
              <a:rPr lang="ko-KR" altLang="en-US" sz="2800" dirty="0" smtClean="0">
                <a:solidFill>
                  <a:srgbClr val="7030A0"/>
                </a:solidFill>
                <a:ea typeface="문체부 제목 돋음체" pitchFamily="49" charset="-127"/>
              </a:rPr>
              <a:t>커뮤니케이션 </a:t>
            </a:r>
            <a:r>
              <a:rPr lang="ko-KR" altLang="en-US" sz="2800" dirty="0">
                <a:solidFill>
                  <a:srgbClr val="7030A0"/>
                </a:solidFill>
                <a:ea typeface="문체부 제목 돋음체" pitchFamily="49" charset="-127"/>
              </a:rPr>
              <a:t>망</a:t>
            </a:r>
            <a:r>
              <a:rPr lang="en-US" altLang="ko-KR" sz="2800" dirty="0">
                <a:solidFill>
                  <a:srgbClr val="7030A0"/>
                </a:solidFill>
                <a:ea typeface="문체부 제목 돋음체" pitchFamily="49" charset="-127"/>
              </a:rPr>
              <a:t>(communication network</a:t>
            </a:r>
            <a:r>
              <a:rPr lang="en-US" altLang="ko-KR" sz="2800" dirty="0" smtClean="0">
                <a:solidFill>
                  <a:srgbClr val="7030A0"/>
                </a:solidFill>
                <a:ea typeface="문체부 제목 돋음체" pitchFamily="49" charset="-127"/>
              </a:rPr>
              <a:t>)</a:t>
            </a:r>
          </a:p>
          <a:p>
            <a:endParaRPr lang="en-US" altLang="ko-KR" sz="28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중앙집중식 </a:t>
            </a:r>
            <a:r>
              <a:rPr lang="en-US" altLang="ko-KR" sz="2800" dirty="0" smtClean="0">
                <a:solidFill>
                  <a:srgbClr val="C00000"/>
                </a:solidFill>
                <a:ea typeface="문체부 제목 돋음체" pitchFamily="49" charset="-127"/>
              </a:rPr>
              <a:t>(Y</a:t>
            </a: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형</a:t>
            </a:r>
            <a:r>
              <a:rPr lang="en-US" altLang="ko-KR" sz="2800" dirty="0" smtClean="0">
                <a:solidFill>
                  <a:srgbClr val="C00000"/>
                </a:solidFill>
                <a:ea typeface="문체부 제목 돋음체" pitchFamily="49" charset="-127"/>
              </a:rPr>
              <a:t>,</a:t>
            </a: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 </a:t>
            </a:r>
            <a:r>
              <a:rPr lang="ko-KR" altLang="en-US" sz="2800" dirty="0" err="1" smtClean="0">
                <a:solidFill>
                  <a:srgbClr val="C00000"/>
                </a:solidFill>
                <a:ea typeface="문체부 제목 돋음체" pitchFamily="49" charset="-127"/>
              </a:rPr>
              <a:t>바퀴형</a:t>
            </a:r>
            <a:r>
              <a:rPr lang="en-US" altLang="ko-KR" sz="2800" dirty="0" smtClean="0">
                <a:solidFill>
                  <a:srgbClr val="C00000"/>
                </a:solidFill>
                <a:ea typeface="문체부 제목 돋음체" pitchFamily="49" charset="-127"/>
              </a:rPr>
              <a:t>)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altLang="ko-KR" sz="2800" dirty="0" smtClean="0">
                <a:solidFill>
                  <a:srgbClr val="7030A0"/>
                </a:solidFill>
                <a:ea typeface="문체부 제목 돋음체" pitchFamily="49" charset="-127"/>
              </a:rPr>
              <a:t> </a:t>
            </a:r>
            <a:r>
              <a:rPr lang="ko-KR" altLang="en-US" sz="2800" dirty="0" smtClean="0">
                <a:solidFill>
                  <a:srgbClr val="7030A0"/>
                </a:solidFill>
                <a:ea typeface="문체부 제목 돋음체" pitchFamily="49" charset="-127"/>
              </a:rPr>
              <a:t>단순업무</a:t>
            </a:r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en-US" altLang="ko-KR" sz="2800" dirty="0" smtClean="0">
                <a:solidFill>
                  <a:srgbClr val="7030A0"/>
                </a:solidFill>
                <a:ea typeface="문체부 제목 돋음체" pitchFamily="49" charset="-127"/>
              </a:rPr>
              <a:t> </a:t>
            </a:r>
            <a:r>
              <a:rPr lang="ko-KR" altLang="en-US" sz="2800" dirty="0" smtClean="0">
                <a:solidFill>
                  <a:srgbClr val="7030A0"/>
                </a:solidFill>
                <a:ea typeface="문체부 제목 돋음체" pitchFamily="49" charset="-127"/>
              </a:rPr>
              <a:t>중심위치에 있는 구성원에 의해 통제</a:t>
            </a:r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r>
              <a:rPr lang="en-US" altLang="ko-KR" sz="2800" dirty="0" smtClean="0">
                <a:solidFill>
                  <a:srgbClr val="7030A0"/>
                </a:solidFill>
                <a:ea typeface="문체부 제목 돋음체" pitchFamily="49" charset="-127"/>
              </a:rPr>
              <a:t>     </a:t>
            </a:r>
            <a:r>
              <a:rPr lang="ko-KR" altLang="en-US" sz="2800" dirty="0" smtClean="0">
                <a:solidFill>
                  <a:srgbClr val="7030A0"/>
                </a:solidFill>
                <a:ea typeface="문체부 제목 돋음체" pitchFamily="49" charset="-127"/>
              </a:rPr>
              <a:t>임의적으로 커뮤니케이션 통로 </a:t>
            </a:r>
            <a:r>
              <a:rPr lang="ko-KR" altLang="en-US" sz="2800" dirty="0" err="1" smtClean="0">
                <a:solidFill>
                  <a:srgbClr val="7030A0"/>
                </a:solidFill>
                <a:ea typeface="문체부 제목 돋음체" pitchFamily="49" charset="-127"/>
              </a:rPr>
              <a:t>개패</a:t>
            </a:r>
            <a:r>
              <a:rPr lang="ko-KR" altLang="en-US" sz="2800" dirty="0" smtClean="0">
                <a:solidFill>
                  <a:srgbClr val="7030A0"/>
                </a:solidFill>
                <a:ea typeface="문체부 제목 돋음체" pitchFamily="49" charset="-127"/>
              </a:rPr>
              <a:t> 가능</a:t>
            </a:r>
            <a:endParaRPr lang="en-US" altLang="ko-KR" sz="28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ko-KR" altLang="en-US" sz="2800" dirty="0" smtClean="0">
                <a:solidFill>
                  <a:srgbClr val="7030A0"/>
                </a:solidFill>
                <a:ea typeface="문체부 제목 돋음체" pitchFamily="49" charset="-127"/>
              </a:rPr>
              <a:t>주변 구성원은 불만족 </a:t>
            </a:r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ko-KR" altLang="en-US" sz="2800" dirty="0" smtClean="0">
                <a:solidFill>
                  <a:srgbClr val="7030A0"/>
                </a:solidFill>
                <a:ea typeface="문체부 제목 돋음체" pitchFamily="49" charset="-127"/>
              </a:rPr>
              <a:t>집단</a:t>
            </a:r>
            <a:r>
              <a:rPr lang="ko-KR" altLang="en-US" sz="2800" dirty="0">
                <a:solidFill>
                  <a:srgbClr val="7030A0"/>
                </a:solidFill>
                <a:ea typeface="문체부 제목 돋음체" pitchFamily="49" charset="-127"/>
              </a:rPr>
              <a:t>의 </a:t>
            </a:r>
            <a:r>
              <a:rPr lang="ko-KR" altLang="en-US" sz="2800" dirty="0" smtClean="0">
                <a:solidFill>
                  <a:srgbClr val="7030A0"/>
                </a:solidFill>
                <a:ea typeface="문체부 제목 돋음체" pitchFamily="49" charset="-127"/>
              </a:rPr>
              <a:t>만족도 낮다</a:t>
            </a:r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탈 중앙집중식</a:t>
            </a:r>
            <a:endParaRPr lang="en-US" altLang="ko-KR" sz="28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ko-KR" altLang="en-US" sz="2800" dirty="0" smtClean="0">
                <a:solidFill>
                  <a:srgbClr val="7030A0"/>
                </a:solidFill>
                <a:ea typeface="문체부 제목 돋음체" pitchFamily="49" charset="-127"/>
              </a:rPr>
              <a:t>수학문제</a:t>
            </a:r>
            <a:r>
              <a:rPr lang="en-US" altLang="ko-KR" sz="2800" dirty="0" smtClean="0">
                <a:solidFill>
                  <a:srgbClr val="7030A0"/>
                </a:solidFill>
                <a:ea typeface="문체부 제목 돋음체" pitchFamily="49" charset="-127"/>
              </a:rPr>
              <a:t>.</a:t>
            </a:r>
            <a:r>
              <a:rPr lang="ko-KR" altLang="en-US" sz="2800" dirty="0" smtClean="0">
                <a:solidFill>
                  <a:srgbClr val="7030A0"/>
                </a:solidFill>
                <a:ea typeface="문체부 제목 돋음체" pitchFamily="49" charset="-127"/>
              </a:rPr>
              <a:t>문장구성</a:t>
            </a:r>
            <a:r>
              <a:rPr lang="en-US" altLang="ko-KR" sz="2800" dirty="0" smtClean="0">
                <a:solidFill>
                  <a:srgbClr val="7030A0"/>
                </a:solidFill>
                <a:ea typeface="문체부 제목 돋음체" pitchFamily="49" charset="-127"/>
              </a:rPr>
              <a:t>.</a:t>
            </a:r>
            <a:r>
              <a:rPr lang="ko-KR" altLang="en-US" sz="2800" dirty="0" smtClean="0">
                <a:solidFill>
                  <a:srgbClr val="7030A0"/>
                </a:solidFill>
                <a:ea typeface="문체부 제목 돋음체" pitchFamily="49" charset="-127"/>
              </a:rPr>
              <a:t>문제해결 및 토론 </a:t>
            </a:r>
            <a:endParaRPr lang="en-US" altLang="ko-KR" sz="28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endParaRPr lang="en-US" altLang="ko-KR" sz="28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endParaRPr lang="en-US" altLang="ko-KR" sz="28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endParaRPr lang="en-US" altLang="ko-KR" sz="2800" dirty="0">
              <a:solidFill>
                <a:srgbClr val="7030A0"/>
              </a:solidFill>
              <a:ea typeface="문체부 제목 돋음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81517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9383"/>
            <a:ext cx="9144000" cy="14401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rgbClr val="7030A0"/>
                </a:solidFill>
                <a:ea typeface="문체부 제목 돋음체" pitchFamily="49" charset="-127"/>
              </a:rPr>
              <a:t>집단의 의사소통유형</a:t>
            </a:r>
            <a:r>
              <a:rPr lang="en-US" altLang="ko-KR" sz="3600" dirty="0">
                <a:solidFill>
                  <a:srgbClr val="7030A0"/>
                </a:solidFill>
                <a:ea typeface="문체부 제목 돋음체" pitchFamily="49" charset="-127"/>
              </a:rPr>
              <a:t/>
            </a:r>
            <a:br>
              <a:rPr lang="en-US" altLang="ko-KR" sz="3600" dirty="0">
                <a:solidFill>
                  <a:srgbClr val="7030A0"/>
                </a:solidFill>
                <a:ea typeface="문체부 제목 돋음체" pitchFamily="49" charset="-127"/>
              </a:rPr>
            </a:br>
            <a:endParaRPr lang="en-US" altLang="ko-KR" sz="3600" dirty="0">
              <a:solidFill>
                <a:srgbClr val="7030A0"/>
              </a:solidFill>
              <a:ea typeface="문체부 제목 돋음체" pitchFamily="49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827584" y="2269134"/>
            <a:ext cx="1296144" cy="2520280"/>
            <a:chOff x="5652120" y="1916832"/>
            <a:chExt cx="1440160" cy="2664296"/>
          </a:xfrm>
          <a:solidFill>
            <a:schemeClr val="accent4">
              <a:lumMod val="75000"/>
            </a:schemeClr>
          </a:solidFill>
        </p:grpSpPr>
        <p:sp>
          <p:nvSpPr>
            <p:cNvPr id="5" name="타원 4"/>
            <p:cNvSpPr/>
            <p:nvPr/>
          </p:nvSpPr>
          <p:spPr>
            <a:xfrm>
              <a:off x="5652120" y="1916832"/>
              <a:ext cx="432048" cy="43204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타원 5"/>
            <p:cNvSpPr/>
            <p:nvPr/>
          </p:nvSpPr>
          <p:spPr>
            <a:xfrm>
              <a:off x="6660232" y="1916832"/>
              <a:ext cx="432048" cy="43204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타원 6"/>
            <p:cNvSpPr/>
            <p:nvPr/>
          </p:nvSpPr>
          <p:spPr>
            <a:xfrm>
              <a:off x="6156176" y="2564904"/>
              <a:ext cx="432048" cy="43204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타원 7"/>
            <p:cNvSpPr/>
            <p:nvPr/>
          </p:nvSpPr>
          <p:spPr>
            <a:xfrm>
              <a:off x="6156176" y="3356992"/>
              <a:ext cx="432048" cy="43204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타원 8"/>
            <p:cNvSpPr/>
            <p:nvPr/>
          </p:nvSpPr>
          <p:spPr>
            <a:xfrm>
              <a:off x="6156176" y="4149080"/>
              <a:ext cx="432048" cy="43204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0" name="직선 연결선 9"/>
            <p:cNvCxnSpPr/>
            <p:nvPr/>
          </p:nvCxnSpPr>
          <p:spPr>
            <a:xfrm>
              <a:off x="6372200" y="3789040"/>
              <a:ext cx="0" cy="360040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/>
            <p:cNvCxnSpPr/>
            <p:nvPr/>
          </p:nvCxnSpPr>
          <p:spPr>
            <a:xfrm>
              <a:off x="6372200" y="2996952"/>
              <a:ext cx="0" cy="360040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>
            <a:xfrm flipH="1">
              <a:off x="6516216" y="2276872"/>
              <a:ext cx="216024" cy="333832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>
              <a:endCxn id="5" idx="5"/>
            </p:cNvCxnSpPr>
            <p:nvPr/>
          </p:nvCxnSpPr>
          <p:spPr>
            <a:xfrm>
              <a:off x="6012160" y="2276872"/>
              <a:ext cx="8736" cy="8736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왼쪽/오른쪽 화살표 14"/>
          <p:cNvSpPr/>
          <p:nvPr/>
        </p:nvSpPr>
        <p:spPr>
          <a:xfrm rot="3124909">
            <a:off x="1093198" y="2760451"/>
            <a:ext cx="376071" cy="45719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왼쪽/오른쪽 화살표 15"/>
          <p:cNvSpPr/>
          <p:nvPr/>
        </p:nvSpPr>
        <p:spPr>
          <a:xfrm rot="7536547">
            <a:off x="1550043" y="2735874"/>
            <a:ext cx="380574" cy="9487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왼쪽/오른쪽 화살표 16"/>
          <p:cNvSpPr/>
          <p:nvPr/>
        </p:nvSpPr>
        <p:spPr>
          <a:xfrm rot="5566000">
            <a:off x="1327276" y="4183266"/>
            <a:ext cx="323304" cy="5433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왼쪽/오른쪽 화살표 17"/>
          <p:cNvSpPr/>
          <p:nvPr/>
        </p:nvSpPr>
        <p:spPr>
          <a:xfrm rot="5400000">
            <a:off x="1330204" y="3432083"/>
            <a:ext cx="323387" cy="7534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734146" y="5373216"/>
            <a:ext cx="1440160" cy="4320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rgbClr val="C00000"/>
                </a:solidFill>
              </a:rPr>
              <a:t>Y </a:t>
            </a:r>
            <a:r>
              <a:rPr lang="ko-KR" altLang="en-US" dirty="0" smtClean="0">
                <a:solidFill>
                  <a:srgbClr val="C00000"/>
                </a:solidFill>
              </a:rPr>
              <a:t>자형</a:t>
            </a:r>
            <a:endParaRPr lang="ko-KR" altLang="en-US" dirty="0">
              <a:solidFill>
                <a:srgbClr val="C00000"/>
              </a:solidFill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2746344" y="2648389"/>
            <a:ext cx="1800200" cy="1728192"/>
            <a:chOff x="1547664" y="2132856"/>
            <a:chExt cx="1872208" cy="1872208"/>
          </a:xfrm>
          <a:solidFill>
            <a:schemeClr val="accent4">
              <a:lumMod val="75000"/>
            </a:schemeClr>
          </a:solidFill>
        </p:grpSpPr>
        <p:sp>
          <p:nvSpPr>
            <p:cNvPr id="21" name="타원 20"/>
            <p:cNvSpPr/>
            <p:nvPr/>
          </p:nvSpPr>
          <p:spPr>
            <a:xfrm>
              <a:off x="1547664" y="2132856"/>
              <a:ext cx="432048" cy="43204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타원 21"/>
            <p:cNvSpPr/>
            <p:nvPr/>
          </p:nvSpPr>
          <p:spPr>
            <a:xfrm>
              <a:off x="2267744" y="2852936"/>
              <a:ext cx="432048" cy="43204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타원 22"/>
            <p:cNvSpPr/>
            <p:nvPr/>
          </p:nvSpPr>
          <p:spPr>
            <a:xfrm>
              <a:off x="2987824" y="3573016"/>
              <a:ext cx="432048" cy="43204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/>
            <p:cNvSpPr/>
            <p:nvPr/>
          </p:nvSpPr>
          <p:spPr>
            <a:xfrm>
              <a:off x="2987824" y="2132856"/>
              <a:ext cx="432048" cy="43204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타원 24"/>
            <p:cNvSpPr/>
            <p:nvPr/>
          </p:nvSpPr>
          <p:spPr>
            <a:xfrm>
              <a:off x="1547664" y="3573016"/>
              <a:ext cx="432048" cy="43204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6" name="직선 연결선 25"/>
            <p:cNvCxnSpPr>
              <a:stCxn id="21" idx="5"/>
              <a:endCxn id="22" idx="1"/>
            </p:cNvCxnSpPr>
            <p:nvPr/>
          </p:nvCxnSpPr>
          <p:spPr>
            <a:xfrm>
              <a:off x="1916440" y="2501632"/>
              <a:ext cx="414576" cy="414576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2627784" y="3212976"/>
              <a:ext cx="414576" cy="414576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>
              <a:stCxn id="24" idx="3"/>
              <a:endCxn id="22" idx="7"/>
            </p:cNvCxnSpPr>
            <p:nvPr/>
          </p:nvCxnSpPr>
          <p:spPr>
            <a:xfrm flipH="1">
              <a:off x="2636520" y="2501632"/>
              <a:ext cx="414576" cy="414576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 flipH="1">
              <a:off x="1907704" y="3212976"/>
              <a:ext cx="414576" cy="414576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왼쪽/오른쪽 화살표 29"/>
          <p:cNvSpPr/>
          <p:nvPr/>
        </p:nvSpPr>
        <p:spPr>
          <a:xfrm rot="3124909">
            <a:off x="3169544" y="3186237"/>
            <a:ext cx="376071" cy="45719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왼쪽/오른쪽 화살표 30"/>
          <p:cNvSpPr/>
          <p:nvPr/>
        </p:nvSpPr>
        <p:spPr>
          <a:xfrm rot="7824832">
            <a:off x="3907330" y="3258942"/>
            <a:ext cx="376071" cy="45719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왼쪽/오른쪽 화살표 31"/>
          <p:cNvSpPr/>
          <p:nvPr/>
        </p:nvSpPr>
        <p:spPr>
          <a:xfrm rot="7824832">
            <a:off x="3169543" y="3901842"/>
            <a:ext cx="376071" cy="45719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왼쪽/오른쪽 화살표 32"/>
          <p:cNvSpPr/>
          <p:nvPr/>
        </p:nvSpPr>
        <p:spPr>
          <a:xfrm rot="13700912" flipV="1">
            <a:off x="3793435" y="3859828"/>
            <a:ext cx="376071" cy="6604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2973989" y="5325927"/>
            <a:ext cx="1440160" cy="4320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rgbClr val="C00000"/>
                </a:solidFill>
              </a:rPr>
              <a:t>수레 </a:t>
            </a:r>
            <a:r>
              <a:rPr lang="ko-KR" altLang="en-US" dirty="0" err="1" smtClean="0">
                <a:solidFill>
                  <a:srgbClr val="C00000"/>
                </a:solidFill>
              </a:rPr>
              <a:t>바퀴형</a:t>
            </a:r>
            <a:endParaRPr lang="ko-KR" altLang="en-US" dirty="0">
              <a:solidFill>
                <a:srgbClr val="C00000"/>
              </a:solidFill>
            </a:endParaRPr>
          </a:p>
        </p:txBody>
      </p:sp>
      <p:grpSp>
        <p:nvGrpSpPr>
          <p:cNvPr id="39" name="그룹 38"/>
          <p:cNvGrpSpPr/>
          <p:nvPr/>
        </p:nvGrpSpPr>
        <p:grpSpPr>
          <a:xfrm rot="5400000">
            <a:off x="5200014" y="621966"/>
            <a:ext cx="535264" cy="2966820"/>
            <a:chOff x="611560" y="1700808"/>
            <a:chExt cx="432048" cy="3312368"/>
          </a:xfrm>
          <a:solidFill>
            <a:schemeClr val="accent4">
              <a:lumMod val="75000"/>
            </a:schemeClr>
          </a:solidFill>
        </p:grpSpPr>
        <p:sp>
          <p:nvSpPr>
            <p:cNvPr id="40" name="타원 39"/>
            <p:cNvSpPr/>
            <p:nvPr/>
          </p:nvSpPr>
          <p:spPr>
            <a:xfrm>
              <a:off x="611560" y="1700808"/>
              <a:ext cx="432048" cy="43204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타원 40"/>
            <p:cNvSpPr/>
            <p:nvPr/>
          </p:nvSpPr>
          <p:spPr>
            <a:xfrm>
              <a:off x="611560" y="3861048"/>
              <a:ext cx="432048" cy="43204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타원 41"/>
            <p:cNvSpPr/>
            <p:nvPr/>
          </p:nvSpPr>
          <p:spPr>
            <a:xfrm>
              <a:off x="611560" y="2420888"/>
              <a:ext cx="432048" cy="43204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타원 42"/>
            <p:cNvSpPr/>
            <p:nvPr/>
          </p:nvSpPr>
          <p:spPr>
            <a:xfrm>
              <a:off x="611560" y="3140968"/>
              <a:ext cx="432048" cy="43204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타원 43"/>
            <p:cNvSpPr/>
            <p:nvPr/>
          </p:nvSpPr>
          <p:spPr>
            <a:xfrm>
              <a:off x="611560" y="4581128"/>
              <a:ext cx="432048" cy="43204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5" name="직선 연결선 44"/>
            <p:cNvCxnSpPr/>
            <p:nvPr/>
          </p:nvCxnSpPr>
          <p:spPr>
            <a:xfrm>
              <a:off x="827584" y="2132856"/>
              <a:ext cx="0" cy="288032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827584" y="2852936"/>
              <a:ext cx="0" cy="288032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/>
            <p:cNvCxnSpPr/>
            <p:nvPr/>
          </p:nvCxnSpPr>
          <p:spPr>
            <a:xfrm>
              <a:off x="827584" y="3573016"/>
              <a:ext cx="0" cy="288032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>
              <a:off x="827584" y="4293096"/>
              <a:ext cx="0" cy="288032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왼쪽/오른쪽 화살표 48"/>
          <p:cNvSpPr/>
          <p:nvPr/>
        </p:nvSpPr>
        <p:spPr>
          <a:xfrm rot="10800000">
            <a:off x="4384102" y="2105376"/>
            <a:ext cx="232206" cy="45719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왼쪽/오른쪽 화살표 49"/>
          <p:cNvSpPr/>
          <p:nvPr/>
        </p:nvSpPr>
        <p:spPr>
          <a:xfrm rot="10800000">
            <a:off x="5035472" y="2105376"/>
            <a:ext cx="251317" cy="45719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왼쪽/오른쪽 화살표 50"/>
          <p:cNvSpPr/>
          <p:nvPr/>
        </p:nvSpPr>
        <p:spPr>
          <a:xfrm rot="10800000">
            <a:off x="5684570" y="2118263"/>
            <a:ext cx="234548" cy="6566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왼쪽/오른쪽 화살표 51"/>
          <p:cNvSpPr/>
          <p:nvPr/>
        </p:nvSpPr>
        <p:spPr>
          <a:xfrm rot="10800000">
            <a:off x="6329531" y="2085429"/>
            <a:ext cx="234548" cy="6566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4963248" y="5373216"/>
            <a:ext cx="1440160" cy="4320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solidFill>
                  <a:srgbClr val="C00000"/>
                </a:solidFill>
              </a:rPr>
              <a:t>쇠사슬형</a:t>
            </a:r>
            <a:endParaRPr lang="ko-KR" altLang="en-US" dirty="0">
              <a:solidFill>
                <a:srgbClr val="C00000"/>
              </a:solidFill>
            </a:endParaRPr>
          </a:p>
        </p:txBody>
      </p:sp>
      <p:grpSp>
        <p:nvGrpSpPr>
          <p:cNvPr id="54" name="그룹 53"/>
          <p:cNvGrpSpPr/>
          <p:nvPr/>
        </p:nvGrpSpPr>
        <p:grpSpPr>
          <a:xfrm>
            <a:off x="6577512" y="2492896"/>
            <a:ext cx="1800200" cy="1944216"/>
            <a:chOff x="4139952" y="2348880"/>
            <a:chExt cx="1944216" cy="2016224"/>
          </a:xfrm>
          <a:solidFill>
            <a:schemeClr val="accent4">
              <a:lumMod val="75000"/>
            </a:schemeClr>
          </a:solidFill>
        </p:grpSpPr>
        <p:sp>
          <p:nvSpPr>
            <p:cNvPr id="55" name="타원 54"/>
            <p:cNvSpPr/>
            <p:nvPr/>
          </p:nvSpPr>
          <p:spPr>
            <a:xfrm>
              <a:off x="4860032" y="2348880"/>
              <a:ext cx="432048" cy="43204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6" name="타원 55"/>
            <p:cNvSpPr/>
            <p:nvPr/>
          </p:nvSpPr>
          <p:spPr>
            <a:xfrm>
              <a:off x="5652120" y="2996952"/>
              <a:ext cx="432048" cy="43204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타원 56"/>
            <p:cNvSpPr/>
            <p:nvPr/>
          </p:nvSpPr>
          <p:spPr>
            <a:xfrm>
              <a:off x="4355976" y="3933056"/>
              <a:ext cx="432048" cy="43204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타원 57"/>
            <p:cNvSpPr/>
            <p:nvPr/>
          </p:nvSpPr>
          <p:spPr>
            <a:xfrm>
              <a:off x="5364088" y="3933056"/>
              <a:ext cx="432048" cy="43204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타원 58"/>
            <p:cNvSpPr/>
            <p:nvPr/>
          </p:nvSpPr>
          <p:spPr>
            <a:xfrm>
              <a:off x="4139952" y="2996952"/>
              <a:ext cx="432048" cy="43204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0" name="직선 연결선 59"/>
            <p:cNvCxnSpPr>
              <a:endCxn id="58" idx="2"/>
            </p:cNvCxnSpPr>
            <p:nvPr/>
          </p:nvCxnSpPr>
          <p:spPr>
            <a:xfrm>
              <a:off x="4788024" y="4149080"/>
              <a:ext cx="576064" cy="0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화살표 연결선 60"/>
            <p:cNvCxnSpPr/>
            <p:nvPr/>
          </p:nvCxnSpPr>
          <p:spPr>
            <a:xfrm flipH="1">
              <a:off x="4427984" y="2708920"/>
              <a:ext cx="432048" cy="288032"/>
            </a:xfrm>
            <a:prstGeom prst="straightConnector1">
              <a:avLst/>
            </a:prstGeom>
            <a:grpFill/>
            <a:ln w="28575">
              <a:solidFill>
                <a:schemeClr val="bg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화살표 연결선 61"/>
            <p:cNvCxnSpPr/>
            <p:nvPr/>
          </p:nvCxnSpPr>
          <p:spPr>
            <a:xfrm>
              <a:off x="4355976" y="3429000"/>
              <a:ext cx="135280" cy="495320"/>
            </a:xfrm>
            <a:prstGeom prst="straightConnector1">
              <a:avLst/>
            </a:prstGeom>
            <a:grpFill/>
            <a:ln w="28575">
              <a:solidFill>
                <a:schemeClr val="bg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화살표 연결선 62"/>
            <p:cNvCxnSpPr/>
            <p:nvPr/>
          </p:nvCxnSpPr>
          <p:spPr>
            <a:xfrm flipH="1" flipV="1">
              <a:off x="5292080" y="2708920"/>
              <a:ext cx="432048" cy="288032"/>
            </a:xfrm>
            <a:prstGeom prst="straightConnector1">
              <a:avLst/>
            </a:prstGeom>
            <a:grpFill/>
            <a:ln w="28575">
              <a:solidFill>
                <a:schemeClr val="bg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화살표 연결선 63"/>
            <p:cNvCxnSpPr/>
            <p:nvPr/>
          </p:nvCxnSpPr>
          <p:spPr>
            <a:xfrm flipV="1">
              <a:off x="5652120" y="3429000"/>
              <a:ext cx="135280" cy="495320"/>
            </a:xfrm>
            <a:prstGeom prst="straightConnector1">
              <a:avLst/>
            </a:prstGeom>
            <a:grpFill/>
            <a:ln w="28575">
              <a:solidFill>
                <a:schemeClr val="bg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왼쪽/오른쪽 화살표 64"/>
          <p:cNvSpPr/>
          <p:nvPr/>
        </p:nvSpPr>
        <p:spPr>
          <a:xfrm rot="8537218">
            <a:off x="6897520" y="2980751"/>
            <a:ext cx="488025" cy="8222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왼쪽/오른쪽 화살표 65"/>
          <p:cNvSpPr/>
          <p:nvPr/>
        </p:nvSpPr>
        <p:spPr>
          <a:xfrm rot="6493652">
            <a:off x="7876208" y="3738594"/>
            <a:ext cx="488025" cy="8222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왼쪽/오른쪽 화살표 66"/>
          <p:cNvSpPr/>
          <p:nvPr/>
        </p:nvSpPr>
        <p:spPr>
          <a:xfrm rot="10526891">
            <a:off x="7202333" y="4261949"/>
            <a:ext cx="488025" cy="6745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왼쪽/오른쪽 화살표 67"/>
          <p:cNvSpPr/>
          <p:nvPr/>
        </p:nvSpPr>
        <p:spPr>
          <a:xfrm rot="4560874">
            <a:off x="6659198" y="3750294"/>
            <a:ext cx="488025" cy="8222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왼쪽/오른쪽 화살표 68"/>
          <p:cNvSpPr/>
          <p:nvPr/>
        </p:nvSpPr>
        <p:spPr>
          <a:xfrm rot="13426757">
            <a:off x="7616947" y="2994286"/>
            <a:ext cx="488025" cy="8222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7002077" y="5392929"/>
            <a:ext cx="1440160" cy="4320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rgbClr val="C00000"/>
                </a:solidFill>
              </a:rPr>
              <a:t>원형</a:t>
            </a:r>
            <a:endParaRPr lang="ko-KR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93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9383"/>
            <a:ext cx="9144000" cy="14401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rgbClr val="7030A0"/>
                </a:solidFill>
                <a:ea typeface="문체부 제목 돋음체" pitchFamily="49" charset="-127"/>
              </a:rPr>
              <a:t>의사소통회로</a:t>
            </a:r>
            <a:endParaRPr lang="en-US" altLang="ko-KR" sz="3600" dirty="0">
              <a:solidFill>
                <a:srgbClr val="7030A0"/>
              </a:solidFill>
              <a:ea typeface="문체부 제목 돋음체" pitchFamily="49" charset="-127"/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107504" y="1700808"/>
            <a:ext cx="8856984" cy="515719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Ø"/>
            </a:pPr>
            <a:endParaRPr lang="en-US" altLang="ko-KR" sz="24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24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24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36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altLang="ko-KR" sz="3600" dirty="0">
                <a:solidFill>
                  <a:srgbClr val="C00000"/>
                </a:solidFill>
                <a:ea typeface="문체부 제목 돋음체" pitchFamily="49" charset="-127"/>
              </a:rPr>
              <a:t> </a:t>
            </a:r>
            <a:r>
              <a:rPr lang="ko-KR" altLang="en-US" sz="3600" dirty="0" smtClean="0">
                <a:solidFill>
                  <a:srgbClr val="002060"/>
                </a:solidFill>
                <a:ea typeface="문체부 제목 돋음체" pitchFamily="49" charset="-127"/>
              </a:rPr>
              <a:t>원 형 </a:t>
            </a:r>
            <a:endParaRPr lang="en-US" altLang="ko-KR" sz="36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pPr marL="571500" indent="-571500">
              <a:buFont typeface="Wingdings" pitchFamily="2" charset="2"/>
              <a:buChar char="ü"/>
            </a:pPr>
            <a:r>
              <a:rPr lang="ko-KR" altLang="en-US" sz="3600" dirty="0" smtClean="0">
                <a:solidFill>
                  <a:srgbClr val="C00000"/>
                </a:solidFill>
                <a:ea typeface="문체부 제목 돋음체" pitchFamily="49" charset="-127"/>
              </a:rPr>
              <a:t>가장 집중도가 낮고</a:t>
            </a:r>
            <a:endParaRPr lang="en-US" altLang="ko-KR" sz="36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571500" indent="-571500">
              <a:buFont typeface="Wingdings" pitchFamily="2" charset="2"/>
              <a:buChar char="ü"/>
            </a:pPr>
            <a:r>
              <a:rPr lang="ko-KR" altLang="en-US" sz="3600" dirty="0" smtClean="0">
                <a:solidFill>
                  <a:srgbClr val="C00000"/>
                </a:solidFill>
                <a:ea typeface="문체부 제목 돋음체" pitchFamily="49" charset="-127"/>
              </a:rPr>
              <a:t>소통의 속도가 느리고</a:t>
            </a:r>
            <a:endParaRPr lang="en-US" altLang="ko-KR" sz="36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571500" indent="-571500">
              <a:buFont typeface="Wingdings" pitchFamily="2" charset="2"/>
              <a:buChar char="ü"/>
            </a:pPr>
            <a:r>
              <a:rPr lang="ko-KR" altLang="en-US" sz="3600" dirty="0" smtClean="0">
                <a:solidFill>
                  <a:srgbClr val="C00000"/>
                </a:solidFill>
                <a:ea typeface="문체부 제목 돋음체" pitchFamily="49" charset="-127"/>
              </a:rPr>
              <a:t>정확성 떨어지고</a:t>
            </a:r>
            <a:r>
              <a:rPr lang="en-US" altLang="ko-KR" sz="3600" dirty="0" smtClean="0">
                <a:solidFill>
                  <a:srgbClr val="C00000"/>
                </a:solidFill>
                <a:ea typeface="문체부 제목 돋음체" pitchFamily="49" charset="-127"/>
              </a:rPr>
              <a:t>,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ko-KR" altLang="en-US" sz="3600" dirty="0" smtClean="0">
                <a:solidFill>
                  <a:srgbClr val="C00000"/>
                </a:solidFill>
                <a:ea typeface="문체부 제목 돋음체" pitchFamily="49" charset="-127"/>
              </a:rPr>
              <a:t>비공식적인 지도자가 존재하지 않게 된다 </a:t>
            </a:r>
            <a:endParaRPr lang="en-US" altLang="ko-KR" sz="36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571500" indent="-571500">
              <a:buFont typeface="Wingdings" pitchFamily="2" charset="2"/>
              <a:buChar char="u"/>
            </a:pPr>
            <a:r>
              <a:rPr lang="ko-KR" altLang="en-US" sz="3600" dirty="0" smtClean="0">
                <a:solidFill>
                  <a:srgbClr val="C00000"/>
                </a:solidFill>
                <a:ea typeface="문체부 제목 돋음체" pitchFamily="49" charset="-127"/>
              </a:rPr>
              <a:t>장점</a:t>
            </a:r>
            <a:r>
              <a:rPr lang="en-US" altLang="ko-KR" sz="3600" dirty="0" smtClean="0">
                <a:solidFill>
                  <a:srgbClr val="C00000"/>
                </a:solidFill>
                <a:ea typeface="문체부 제목 돋음체" pitchFamily="49" charset="-127"/>
              </a:rPr>
              <a:t>: </a:t>
            </a:r>
            <a:r>
              <a:rPr lang="ko-KR" altLang="en-US" sz="3600" dirty="0" smtClean="0">
                <a:solidFill>
                  <a:srgbClr val="C00000"/>
                </a:solidFill>
                <a:ea typeface="문체부 제목 돋음체" pitchFamily="49" charset="-127"/>
              </a:rPr>
              <a:t>직무만족도가 매우 높고</a:t>
            </a:r>
            <a:r>
              <a:rPr lang="en-US" altLang="ko-KR" sz="3600" dirty="0" smtClean="0">
                <a:solidFill>
                  <a:srgbClr val="C00000"/>
                </a:solidFill>
                <a:ea typeface="문체부 제목 돋음체" pitchFamily="49" charset="-127"/>
              </a:rPr>
              <a:t>,</a:t>
            </a:r>
            <a:r>
              <a:rPr lang="ko-KR" altLang="en-US" sz="3600" dirty="0" smtClean="0">
                <a:solidFill>
                  <a:srgbClr val="C00000"/>
                </a:solidFill>
                <a:ea typeface="문체부 제목 돋음체" pitchFamily="49" charset="-127"/>
              </a:rPr>
              <a:t>변화에 대한 융통성이 좋다 </a:t>
            </a:r>
            <a:endParaRPr lang="en-US" altLang="ko-KR" sz="36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36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36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36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24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ko-KR" altLang="en-US" sz="2400" dirty="0">
              <a:solidFill>
                <a:srgbClr val="C00000"/>
              </a:solidFill>
              <a:ea typeface="문체부 제목 돋음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8695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9383"/>
            <a:ext cx="9144000" cy="14401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7030A0"/>
                </a:solidFill>
                <a:ea typeface="문체부 제목 돋음체" pitchFamily="49" charset="-127"/>
              </a:rPr>
              <a:t>의사소통 회로</a:t>
            </a:r>
            <a:endParaRPr lang="en-US" altLang="ko-KR" sz="3600" dirty="0">
              <a:solidFill>
                <a:srgbClr val="7030A0"/>
              </a:solidFill>
              <a:ea typeface="문체부 제목 돋음체" pitchFamily="49" charset="-127"/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107504" y="1700808"/>
            <a:ext cx="8856984" cy="515719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Ø"/>
            </a:pPr>
            <a:endParaRPr lang="en-US" altLang="ko-KR" sz="24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571500" indent="-571500">
              <a:buFont typeface="Wingdings" pitchFamily="2" charset="2"/>
              <a:buChar char="Ø"/>
            </a:pPr>
            <a:endParaRPr lang="en-US" altLang="ko-KR" sz="36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ko-KR" altLang="en-US" sz="3600" dirty="0" smtClean="0">
                <a:solidFill>
                  <a:srgbClr val="002060"/>
                </a:solidFill>
                <a:ea typeface="문체부 제목 돋음체" pitchFamily="49" charset="-127"/>
              </a:rPr>
              <a:t>쇠사슬 형</a:t>
            </a:r>
            <a:endParaRPr lang="en-US" altLang="ko-KR" sz="36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36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571500" indent="-571500">
              <a:buFont typeface="Wingdings" pitchFamily="2" charset="2"/>
              <a:buChar char="ü"/>
            </a:pPr>
            <a:r>
              <a:rPr lang="ko-KR" altLang="en-US" sz="3600" dirty="0" smtClean="0">
                <a:solidFill>
                  <a:srgbClr val="C00000"/>
                </a:solidFill>
                <a:ea typeface="문체부 제목 돋음체" pitchFamily="49" charset="-127"/>
              </a:rPr>
              <a:t>의사소통의 속도가 빠르고 정확</a:t>
            </a:r>
            <a:endParaRPr lang="en-US" altLang="ko-KR" sz="36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571500" indent="-571500">
              <a:buFont typeface="Wingdings" pitchFamily="2" charset="2"/>
              <a:buChar char="ü"/>
            </a:pPr>
            <a:r>
              <a:rPr lang="ko-KR" altLang="en-US" sz="3600" dirty="0" smtClean="0">
                <a:solidFill>
                  <a:srgbClr val="C00000"/>
                </a:solidFill>
                <a:ea typeface="문체부 제목 돋음체" pitchFamily="49" charset="-127"/>
              </a:rPr>
              <a:t>지도자의 출현가능성이 높다</a:t>
            </a:r>
            <a:endParaRPr lang="en-US" altLang="ko-KR" sz="36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571500" indent="-571500">
              <a:buFont typeface="Wingdings" pitchFamily="2" charset="2"/>
              <a:buChar char="ü"/>
            </a:pPr>
            <a:r>
              <a:rPr lang="ko-KR" altLang="en-US" sz="3600" dirty="0" smtClean="0">
                <a:solidFill>
                  <a:srgbClr val="C00000"/>
                </a:solidFill>
                <a:ea typeface="문체부 제목 돋음체" pitchFamily="49" charset="-127"/>
              </a:rPr>
              <a:t>직무 만족도가 낮다</a:t>
            </a:r>
            <a:endParaRPr lang="en-US" altLang="ko-KR" sz="36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571500" indent="-571500">
              <a:buFont typeface="Wingdings" pitchFamily="2" charset="2"/>
              <a:buChar char="ü"/>
            </a:pPr>
            <a:r>
              <a:rPr lang="ko-KR" altLang="en-US" sz="3600" dirty="0" smtClean="0">
                <a:solidFill>
                  <a:srgbClr val="C00000"/>
                </a:solidFill>
                <a:ea typeface="문체부 제목 돋음체" pitchFamily="49" charset="-127"/>
              </a:rPr>
              <a:t>변화가 느리다 </a:t>
            </a:r>
            <a:endParaRPr lang="en-US" altLang="ko-KR" sz="36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36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24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24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24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ko-KR" altLang="en-US" sz="2400" dirty="0">
              <a:solidFill>
                <a:srgbClr val="C00000"/>
              </a:solidFill>
              <a:ea typeface="문체부 제목 돋음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18829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9383"/>
            <a:ext cx="9144000" cy="14401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rgbClr val="7030A0"/>
                </a:solidFill>
                <a:ea typeface="문체부 제목 돋음체" pitchFamily="49" charset="-127"/>
              </a:rPr>
              <a:t>의사소통회로</a:t>
            </a:r>
            <a:endParaRPr lang="en-US" altLang="ko-KR" sz="3600" dirty="0">
              <a:solidFill>
                <a:srgbClr val="7030A0"/>
              </a:solidFill>
              <a:ea typeface="문체부 제목 돋음체" pitchFamily="49" charset="-127"/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28651" y="1700808"/>
            <a:ext cx="8856984" cy="515719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Ø"/>
            </a:pPr>
            <a:endParaRPr lang="en-US" altLang="ko-KR" sz="36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36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36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36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ko-KR" altLang="en-US" sz="3600" dirty="0" smtClean="0">
                <a:solidFill>
                  <a:srgbClr val="002060"/>
                </a:solidFill>
                <a:ea typeface="문체부 제목 돋음체" pitchFamily="49" charset="-127"/>
              </a:rPr>
              <a:t>수레바퀴 형</a:t>
            </a:r>
            <a:endParaRPr lang="en-US" altLang="ko-KR" sz="3600" dirty="0">
              <a:solidFill>
                <a:srgbClr val="002060"/>
              </a:solidFill>
              <a:ea typeface="문체부 제목 돋음체" pitchFamily="49" charset="-127"/>
            </a:endParaRPr>
          </a:p>
          <a:p>
            <a:pPr marL="342900" indent="-342900">
              <a:buFont typeface="Wingdings" pitchFamily="2" charset="2"/>
              <a:buChar char="ü"/>
            </a:pPr>
            <a:endParaRPr lang="en-US" altLang="ko-KR" sz="36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ko-KR" altLang="en-US" sz="3600" dirty="0" smtClean="0">
                <a:solidFill>
                  <a:srgbClr val="C00000"/>
                </a:solidFill>
                <a:ea typeface="문체부 제목 돋음체" pitchFamily="49" charset="-127"/>
              </a:rPr>
              <a:t>소통의 속도가 빠르고</a:t>
            </a:r>
            <a:r>
              <a:rPr lang="en-US" altLang="ko-KR" sz="3600" dirty="0" smtClean="0">
                <a:solidFill>
                  <a:srgbClr val="C00000"/>
                </a:solidFill>
                <a:ea typeface="문체부 제목 돋음체" pitchFamily="49" charset="-127"/>
              </a:rPr>
              <a:t>,</a:t>
            </a:r>
            <a:r>
              <a:rPr lang="ko-KR" altLang="en-US" sz="3600" dirty="0" smtClean="0">
                <a:solidFill>
                  <a:srgbClr val="C00000"/>
                </a:solidFill>
                <a:ea typeface="문체부 제목 돋음체" pitchFamily="49" charset="-127"/>
              </a:rPr>
              <a:t>정확</a:t>
            </a:r>
            <a:endParaRPr lang="en-US" altLang="ko-KR" sz="36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ko-KR" altLang="en-US" sz="3600" dirty="0" smtClean="0">
                <a:solidFill>
                  <a:srgbClr val="C00000"/>
                </a:solidFill>
                <a:ea typeface="문체부 제목 돋음체" pitchFamily="49" charset="-127"/>
              </a:rPr>
              <a:t>확실한 지도자 존재</a:t>
            </a:r>
            <a:endParaRPr lang="en-US" altLang="ko-KR" sz="36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ko-KR" altLang="en-US" sz="3600" dirty="0" smtClean="0">
                <a:solidFill>
                  <a:srgbClr val="C00000"/>
                </a:solidFill>
                <a:ea typeface="문체부 제목 돋음체" pitchFamily="49" charset="-127"/>
              </a:rPr>
              <a:t>중심이 되는 한 사람을 거쳐야 이루어진다 </a:t>
            </a:r>
            <a:endParaRPr lang="en-US" altLang="ko-KR" sz="36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ko-KR" altLang="en-US" sz="3600" dirty="0" smtClean="0">
                <a:solidFill>
                  <a:srgbClr val="C00000"/>
                </a:solidFill>
                <a:ea typeface="문체부 제목 돋음체" pitchFamily="49" charset="-127"/>
              </a:rPr>
              <a:t>직무만족도 낮고</a:t>
            </a:r>
            <a:r>
              <a:rPr lang="en-US" altLang="ko-KR" sz="3600" dirty="0" smtClean="0">
                <a:solidFill>
                  <a:srgbClr val="C00000"/>
                </a:solidFill>
                <a:ea typeface="문체부 제목 돋음체" pitchFamily="49" charset="-127"/>
              </a:rPr>
              <a:t>, </a:t>
            </a:r>
            <a:r>
              <a:rPr lang="ko-KR" altLang="en-US" sz="3600" dirty="0" smtClean="0">
                <a:solidFill>
                  <a:srgbClr val="C00000"/>
                </a:solidFill>
                <a:ea typeface="문체부 제목 돋음체" pitchFamily="49" charset="-127"/>
              </a:rPr>
              <a:t>변화의 융통성이 떨어진다</a:t>
            </a:r>
            <a:endParaRPr lang="en-US" altLang="ko-KR" sz="36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36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36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36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36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ko-KR" altLang="en-US" sz="2400" dirty="0">
              <a:solidFill>
                <a:srgbClr val="C00000"/>
              </a:solidFill>
              <a:ea typeface="문체부 제목 돋음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73741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9383"/>
            <a:ext cx="9144000" cy="14401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err="1" smtClean="0">
                <a:solidFill>
                  <a:srgbClr val="7030A0"/>
                </a:solidFill>
                <a:ea typeface="문체부 제목 돋음체" pitchFamily="49" charset="-127"/>
              </a:rPr>
              <a:t>샤인</a:t>
            </a:r>
            <a:r>
              <a:rPr lang="en-US" altLang="ko-KR" sz="3600" dirty="0" smtClean="0">
                <a:solidFill>
                  <a:srgbClr val="7030A0"/>
                </a:solidFill>
                <a:ea typeface="문체부 제목 돋음체" pitchFamily="49" charset="-127"/>
              </a:rPr>
              <a:t>(Schein,1969)</a:t>
            </a:r>
            <a:r>
              <a:rPr lang="ko-KR" altLang="en-US" sz="3600" dirty="0" smtClean="0">
                <a:solidFill>
                  <a:srgbClr val="7030A0"/>
                </a:solidFill>
                <a:ea typeface="문체부 제목 돋음체" pitchFamily="49" charset="-127"/>
              </a:rPr>
              <a:t>의 의사결정방법</a:t>
            </a:r>
            <a:endParaRPr lang="en-US" altLang="ko-KR" sz="3600" dirty="0">
              <a:solidFill>
                <a:srgbClr val="7030A0"/>
              </a:solidFill>
              <a:ea typeface="문체부 제목 돋음체" pitchFamily="49" charset="-127"/>
            </a:endParaRPr>
          </a:p>
        </p:txBody>
      </p:sp>
      <p:sp>
        <p:nvSpPr>
          <p:cNvPr id="2" name="모서리가 둥근 직사각형 1"/>
          <p:cNvSpPr/>
          <p:nvPr/>
        </p:nvSpPr>
        <p:spPr>
          <a:xfrm>
            <a:off x="179512" y="1700808"/>
            <a:ext cx="8424936" cy="489654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ü"/>
            </a:pPr>
            <a:endParaRPr lang="en-US" altLang="ko-KR" dirty="0" smtClean="0">
              <a:solidFill>
                <a:srgbClr val="C00000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endParaRPr lang="en-US" altLang="ko-KR" dirty="0">
              <a:solidFill>
                <a:srgbClr val="C00000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endParaRPr lang="en-US" altLang="ko-KR" dirty="0" smtClean="0">
              <a:solidFill>
                <a:srgbClr val="C0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altLang="ko-KR" dirty="0" smtClean="0">
                <a:solidFill>
                  <a:srgbClr val="C00000"/>
                </a:solidFill>
              </a:rPr>
              <a:t> </a:t>
            </a: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반응이</a:t>
            </a:r>
            <a:r>
              <a:rPr lang="en-US" altLang="ko-KR" sz="2800" dirty="0" smtClean="0">
                <a:solidFill>
                  <a:srgbClr val="C00000"/>
                </a:solidFill>
                <a:ea typeface="문체부 제목 돋음체" pitchFamily="49" charset="-127"/>
              </a:rPr>
              <a:t> </a:t>
            </a: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없는 결정 </a:t>
            </a:r>
            <a:r>
              <a:rPr lang="en-US" altLang="ko-KR" sz="2800" dirty="0" smtClean="0">
                <a:solidFill>
                  <a:srgbClr val="C00000"/>
                </a:solidFill>
                <a:ea typeface="문체부 제목 돋음체" pitchFamily="49" charset="-127"/>
              </a:rPr>
              <a:t>: </a:t>
            </a: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목표에 대한 몰입부족</a:t>
            </a:r>
            <a:r>
              <a:rPr lang="en-US" altLang="ko-KR" sz="2800" dirty="0" smtClean="0">
                <a:solidFill>
                  <a:srgbClr val="C00000"/>
                </a:solidFill>
                <a:ea typeface="문체부 제목 돋음체" pitchFamily="49" charset="-127"/>
              </a:rPr>
              <a:t>,</a:t>
            </a: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구성원들의 무력감 </a:t>
            </a:r>
            <a:endParaRPr lang="en-US" altLang="ko-KR" sz="28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r>
              <a:rPr lang="en-US" altLang="ko-KR" sz="2800" dirty="0">
                <a:solidFill>
                  <a:srgbClr val="C00000"/>
                </a:solidFill>
                <a:ea typeface="문체부 제목 돋음체" pitchFamily="49" charset="-127"/>
              </a:rPr>
              <a:t> </a:t>
            </a:r>
            <a:r>
              <a:rPr lang="en-US" altLang="ko-KR" sz="2800" dirty="0" smtClean="0">
                <a:solidFill>
                  <a:srgbClr val="C00000"/>
                </a:solidFill>
                <a:ea typeface="문체부 제목 돋음체" pitchFamily="49" charset="-127"/>
              </a:rPr>
              <a:t>  </a:t>
            </a: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토의 없이 결정</a:t>
            </a:r>
            <a:r>
              <a:rPr lang="en-US" altLang="ko-KR" sz="2800" dirty="0" smtClean="0">
                <a:solidFill>
                  <a:srgbClr val="C00000"/>
                </a:solidFill>
                <a:ea typeface="문체부 제목 돋음체" pitchFamily="49" charset="-127"/>
              </a:rPr>
              <a:t>,</a:t>
            </a: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의견수렴과정이 없다  </a:t>
            </a:r>
            <a:endParaRPr lang="en-US" altLang="ko-KR" sz="28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r>
              <a:rPr lang="en-US" altLang="ko-KR" sz="2800" dirty="0" smtClean="0">
                <a:solidFill>
                  <a:srgbClr val="C00000"/>
                </a:solidFill>
                <a:ea typeface="문체부 제목 돋음체" pitchFamily="49" charset="-127"/>
              </a:rPr>
              <a:t>   </a:t>
            </a: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의</a:t>
            </a:r>
            <a:r>
              <a:rPr lang="ko-KR" altLang="en-US" sz="2800" dirty="0">
                <a:solidFill>
                  <a:srgbClr val="C00000"/>
                </a:solidFill>
                <a:ea typeface="문체부 제목 돋음체" pitchFamily="49" charset="-127"/>
              </a:rPr>
              <a:t>견</a:t>
            </a: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이 제시되면 즉시 최선의 방법으로 인정 </a:t>
            </a:r>
            <a:endParaRPr lang="en-US" altLang="ko-KR" sz="28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28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권위</a:t>
            </a:r>
            <a:r>
              <a:rPr lang="ko-KR" altLang="en-US" sz="2800" dirty="0">
                <a:solidFill>
                  <a:srgbClr val="C00000"/>
                </a:solidFill>
                <a:ea typeface="문체부 제목 돋음체" pitchFamily="49" charset="-127"/>
              </a:rPr>
              <a:t>의 </a:t>
            </a: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법칙에 따른 결정 </a:t>
            </a:r>
            <a:r>
              <a:rPr lang="en-US" altLang="ko-KR" sz="2800" dirty="0" smtClean="0">
                <a:solidFill>
                  <a:srgbClr val="C00000"/>
                </a:solidFill>
                <a:ea typeface="문체부 제목 돋음체" pitchFamily="49" charset="-127"/>
              </a:rPr>
              <a:t>: </a:t>
            </a: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리더가 집단의 의견에 반대되는 결정을 내리는 경우 구성원들은 기만 당한다는 느낌 가진다 </a:t>
            </a:r>
            <a:endParaRPr lang="en-US" altLang="ko-KR" sz="28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ü"/>
            </a:pPr>
            <a:endParaRPr lang="en-US" altLang="ko-KR" sz="28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28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ü"/>
            </a:pPr>
            <a:endParaRPr lang="en-US" altLang="ko-KR" sz="20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ü"/>
            </a:pPr>
            <a:endParaRPr lang="en-US" altLang="ko-KR" dirty="0" smtClean="0">
              <a:solidFill>
                <a:srgbClr val="C00000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endParaRPr lang="ko-KR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6441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9383"/>
            <a:ext cx="9144000" cy="14401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err="1" smtClean="0">
                <a:solidFill>
                  <a:srgbClr val="7030A0"/>
                </a:solidFill>
                <a:ea typeface="문체부 제목 돋음체" pitchFamily="49" charset="-127"/>
              </a:rPr>
              <a:t>샤인</a:t>
            </a:r>
            <a:r>
              <a:rPr lang="en-US" altLang="ko-KR" sz="3600" dirty="0" smtClean="0">
                <a:solidFill>
                  <a:srgbClr val="7030A0"/>
                </a:solidFill>
                <a:ea typeface="문체부 제목 돋음체" pitchFamily="49" charset="-127"/>
              </a:rPr>
              <a:t>(Schein,1969)</a:t>
            </a:r>
            <a:r>
              <a:rPr lang="ko-KR" altLang="en-US" sz="3600" dirty="0" smtClean="0">
                <a:solidFill>
                  <a:srgbClr val="7030A0"/>
                </a:solidFill>
                <a:ea typeface="문체부 제목 돋음체" pitchFamily="49" charset="-127"/>
              </a:rPr>
              <a:t>의 의사결정방법</a:t>
            </a:r>
            <a:endParaRPr lang="en-US" altLang="ko-KR" sz="3600" dirty="0">
              <a:solidFill>
                <a:srgbClr val="7030A0"/>
              </a:solidFill>
              <a:ea typeface="문체부 제목 돋음체" pitchFamily="49" charset="-127"/>
            </a:endParaRPr>
          </a:p>
        </p:txBody>
      </p:sp>
      <p:sp>
        <p:nvSpPr>
          <p:cNvPr id="2" name="모서리가 둥근 직사각형 1"/>
          <p:cNvSpPr/>
          <p:nvPr/>
        </p:nvSpPr>
        <p:spPr>
          <a:xfrm>
            <a:off x="179512" y="1700808"/>
            <a:ext cx="8424936" cy="489654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ü"/>
            </a:pPr>
            <a:endParaRPr lang="en-US" altLang="ko-KR" dirty="0" smtClean="0">
              <a:solidFill>
                <a:srgbClr val="C00000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endParaRPr lang="en-US" altLang="ko-KR" dirty="0">
              <a:solidFill>
                <a:srgbClr val="C00000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endParaRPr lang="en-US" altLang="ko-KR" dirty="0" smtClean="0">
              <a:solidFill>
                <a:srgbClr val="C00000"/>
              </a:solidFill>
            </a:endParaRPr>
          </a:p>
          <a:p>
            <a:endParaRPr lang="en-US" altLang="ko-KR" sz="20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다수의 법칙에 의한 결정 </a:t>
            </a:r>
            <a:r>
              <a:rPr lang="en-US" altLang="ko-KR" sz="2800" dirty="0" smtClean="0">
                <a:solidFill>
                  <a:srgbClr val="C00000"/>
                </a:solidFill>
                <a:ea typeface="문체부 제목 돋음체" pitchFamily="49" charset="-127"/>
              </a:rPr>
              <a:t>: </a:t>
            </a: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공식적인 투표나 비공식적인 설문으로 시행 </a:t>
            </a:r>
            <a:endParaRPr lang="en-US" altLang="ko-KR" sz="28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r>
              <a:rPr lang="en-US" altLang="ko-KR" sz="2800" dirty="0">
                <a:solidFill>
                  <a:srgbClr val="C00000"/>
                </a:solidFill>
                <a:ea typeface="문체부 제목 돋음체" pitchFamily="49" charset="-127"/>
              </a:rPr>
              <a:t> </a:t>
            </a:r>
            <a:r>
              <a:rPr lang="en-US" altLang="ko-KR" sz="2800" dirty="0" smtClean="0">
                <a:solidFill>
                  <a:srgbClr val="C00000"/>
                </a:solidFill>
                <a:ea typeface="문체부 제목 돋음체" pitchFamily="49" charset="-127"/>
              </a:rPr>
              <a:t> </a:t>
            </a: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집단토의를 거친 후 시행 하는 것이 좋다 </a:t>
            </a:r>
            <a:endParaRPr lang="en-US" altLang="ko-KR" sz="28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ü"/>
            </a:pPr>
            <a:endParaRPr lang="en-US" altLang="ko-KR" sz="28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합의</a:t>
            </a:r>
            <a:r>
              <a:rPr lang="ko-KR" altLang="en-US" sz="2800" dirty="0">
                <a:solidFill>
                  <a:srgbClr val="C00000"/>
                </a:solidFill>
                <a:ea typeface="문체부 제목 돋음체" pitchFamily="49" charset="-127"/>
              </a:rPr>
              <a:t>에 </a:t>
            </a: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의한 결정 </a:t>
            </a:r>
            <a:r>
              <a:rPr lang="en-US" altLang="ko-KR" sz="2800" dirty="0" smtClean="0">
                <a:solidFill>
                  <a:srgbClr val="C00000"/>
                </a:solidFill>
                <a:ea typeface="문체부 제목 돋음체" pitchFamily="49" charset="-127"/>
              </a:rPr>
              <a:t>: </a:t>
            </a: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합의란 결정의 근거를 이해하고 지지하기로 동의한 심리적 상태</a:t>
            </a:r>
            <a:endParaRPr lang="en-US" altLang="ko-KR" sz="28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ü"/>
            </a:pPr>
            <a:endParaRPr lang="en-US" altLang="ko-KR" sz="28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만장일치에 의한 결정 </a:t>
            </a:r>
            <a:r>
              <a:rPr lang="en-US" altLang="ko-KR" sz="2800" dirty="0" smtClean="0">
                <a:solidFill>
                  <a:srgbClr val="C00000"/>
                </a:solidFill>
                <a:ea typeface="문체부 제목 돋음체" pitchFamily="49" charset="-127"/>
              </a:rPr>
              <a:t>: </a:t>
            </a: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이상적이나 조직에서는 </a:t>
            </a:r>
            <a:r>
              <a:rPr lang="ko-KR" altLang="en-US" sz="2800" dirty="0" err="1" smtClean="0">
                <a:solidFill>
                  <a:srgbClr val="C00000"/>
                </a:solidFill>
                <a:ea typeface="문체부 제목 돋음체" pitchFamily="49" charset="-127"/>
              </a:rPr>
              <a:t>더물다</a:t>
            </a: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 </a:t>
            </a:r>
            <a:endParaRPr lang="en-US" altLang="ko-KR" sz="28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ü"/>
            </a:pPr>
            <a:endParaRPr lang="en-US" altLang="ko-KR" sz="28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ü"/>
            </a:pPr>
            <a:endParaRPr lang="en-US" altLang="ko-KR" sz="28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ü"/>
            </a:pPr>
            <a:endParaRPr lang="en-US" altLang="ko-KR" sz="20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ü"/>
            </a:pPr>
            <a:endParaRPr lang="en-US" altLang="ko-KR" dirty="0" smtClean="0">
              <a:solidFill>
                <a:srgbClr val="C00000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endParaRPr lang="ko-KR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043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9383"/>
            <a:ext cx="9144000" cy="14401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rgbClr val="7030A0"/>
                </a:solidFill>
                <a:latin typeface="굴림체" pitchFamily="49" charset="-127"/>
                <a:ea typeface="문체부 제목 돋음체" pitchFamily="49" charset="-127"/>
              </a:rPr>
              <a:t>개선 방안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844824"/>
            <a:ext cx="8003232" cy="4162467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altLang="ko-KR" dirty="0" smtClean="0">
                <a:ea typeface="문체부 제목 돋음체" pitchFamily="49" charset="-127"/>
              </a:rPr>
              <a:t> </a:t>
            </a:r>
            <a:r>
              <a:rPr lang="ko-KR" altLang="en-US" dirty="0" smtClean="0">
                <a:solidFill>
                  <a:srgbClr val="C00000"/>
                </a:solidFill>
                <a:ea typeface="문체부 제목 돋음체" pitchFamily="49" charset="-127"/>
              </a:rPr>
              <a:t>브레인 </a:t>
            </a:r>
            <a:r>
              <a:rPr lang="ko-KR" altLang="en-US" dirty="0" err="1" smtClean="0">
                <a:solidFill>
                  <a:srgbClr val="C00000"/>
                </a:solidFill>
                <a:ea typeface="문체부 제목 돋음체" pitchFamily="49" charset="-127"/>
              </a:rPr>
              <a:t>스토밍</a:t>
            </a:r>
            <a:endParaRPr lang="en-US" altLang="ko-KR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r>
              <a:rPr lang="ko-KR" altLang="en-US" dirty="0" smtClean="0">
                <a:ea typeface="문체부 제목 돋음체" pitchFamily="49" charset="-127"/>
              </a:rPr>
              <a:t>자기검열</a:t>
            </a:r>
            <a:r>
              <a:rPr lang="en-US" altLang="ko-KR" dirty="0" smtClean="0">
                <a:ea typeface="문체부 제목 돋음체" pitchFamily="49" charset="-127"/>
              </a:rPr>
              <a:t>(SELP –censorship)</a:t>
            </a:r>
            <a:r>
              <a:rPr lang="ko-KR" altLang="en-US" dirty="0" smtClean="0">
                <a:ea typeface="문체부 제목 돋음체" pitchFamily="49" charset="-127"/>
              </a:rPr>
              <a:t>없이 의견 제시 </a:t>
            </a:r>
            <a:endParaRPr lang="en-US" altLang="ko-KR" dirty="0" smtClean="0">
              <a:ea typeface="문체부 제목 돋음체" pitchFamily="49" charset="-127"/>
            </a:endParaRPr>
          </a:p>
          <a:p>
            <a:r>
              <a:rPr lang="ko-KR" altLang="en-US" dirty="0" smtClean="0">
                <a:ea typeface="문체부 제목 돋음체" pitchFamily="49" charset="-127"/>
              </a:rPr>
              <a:t>단점</a:t>
            </a:r>
            <a:r>
              <a:rPr lang="en-US" altLang="ko-KR" dirty="0" smtClean="0">
                <a:ea typeface="문체부 제목 돋음체" pitchFamily="49" charset="-127"/>
              </a:rPr>
              <a:t>: </a:t>
            </a:r>
            <a:r>
              <a:rPr lang="ko-KR" altLang="en-US" dirty="0" smtClean="0">
                <a:ea typeface="문체부 제목 돋음체" pitchFamily="49" charset="-127"/>
              </a:rPr>
              <a:t>의견제시가 문제가 될 경우</a:t>
            </a:r>
            <a:r>
              <a:rPr lang="en-US" altLang="ko-KR" dirty="0" smtClean="0">
                <a:ea typeface="문체부 제목 돋음체" pitchFamily="49" charset="-127"/>
                <a:sym typeface="Wingdings" pitchFamily="2" charset="2"/>
              </a:rPr>
              <a:t> </a:t>
            </a:r>
            <a:r>
              <a:rPr lang="ko-KR" altLang="en-US" dirty="0" smtClean="0">
                <a:ea typeface="문체부 제목 돋음체" pitchFamily="49" charset="-127"/>
                <a:sym typeface="Wingdings" pitchFamily="2" charset="2"/>
              </a:rPr>
              <a:t>추후 스스럼없는 의견제시 못함 </a:t>
            </a:r>
            <a:endParaRPr lang="en-US" altLang="ko-KR" dirty="0" smtClean="0">
              <a:ea typeface="문체부 제목 돋음체" pitchFamily="49" charset="-127"/>
              <a:sym typeface="Wingdings" pitchFamily="2" charset="2"/>
            </a:endParaRPr>
          </a:p>
          <a:p>
            <a:pPr>
              <a:buFont typeface="Wingdings" pitchFamily="2" charset="2"/>
              <a:buChar char="Ø"/>
            </a:pPr>
            <a:r>
              <a:rPr lang="ko-KR" altLang="en-US" dirty="0" smtClean="0">
                <a:solidFill>
                  <a:srgbClr val="C00000"/>
                </a:solidFill>
                <a:ea typeface="문체부 제목 돋음체" pitchFamily="49" charset="-127"/>
                <a:sym typeface="Wingdings" pitchFamily="2" charset="2"/>
              </a:rPr>
              <a:t>브레인 </a:t>
            </a:r>
            <a:r>
              <a:rPr lang="ko-KR" altLang="en-US" dirty="0" err="1" smtClean="0">
                <a:solidFill>
                  <a:srgbClr val="C00000"/>
                </a:solidFill>
                <a:ea typeface="문체부 제목 돋음체" pitchFamily="49" charset="-127"/>
                <a:sym typeface="Wingdings" pitchFamily="2" charset="2"/>
              </a:rPr>
              <a:t>라이팅</a:t>
            </a:r>
            <a:r>
              <a:rPr lang="en-US" altLang="ko-KR" dirty="0" smtClean="0">
                <a:solidFill>
                  <a:srgbClr val="C00000"/>
                </a:solidFill>
                <a:ea typeface="문체부 제목 돋음체" pitchFamily="49" charset="-127"/>
                <a:sym typeface="Wingdings" pitchFamily="2" charset="2"/>
              </a:rPr>
              <a:t>(brain writing)</a:t>
            </a:r>
          </a:p>
          <a:p>
            <a:r>
              <a:rPr lang="ko-KR" altLang="en-US" dirty="0" smtClean="0">
                <a:ea typeface="문체부 제목 돋음체" pitchFamily="49" charset="-127"/>
                <a:sym typeface="Wingdings" pitchFamily="2" charset="2"/>
              </a:rPr>
              <a:t>말 대신 글로 각자의 의견 표현</a:t>
            </a:r>
            <a:r>
              <a:rPr lang="en-US" altLang="ko-KR" dirty="0" smtClean="0">
                <a:ea typeface="문체부 제목 돋음체" pitchFamily="49" charset="-127"/>
                <a:sym typeface="Wingdings" pitchFamily="2" charset="2"/>
              </a:rPr>
              <a:t>(</a:t>
            </a:r>
            <a:r>
              <a:rPr lang="ko-KR" altLang="en-US" dirty="0" smtClean="0">
                <a:ea typeface="문체부 제목 돋음체" pitchFamily="49" charset="-127"/>
                <a:sym typeface="Wingdings" pitchFamily="2" charset="2"/>
              </a:rPr>
              <a:t>브레인 </a:t>
            </a:r>
            <a:r>
              <a:rPr lang="ko-KR" altLang="en-US" dirty="0" err="1" smtClean="0">
                <a:ea typeface="문체부 제목 돋음체" pitchFamily="49" charset="-127"/>
                <a:sym typeface="Wingdings" pitchFamily="2" charset="2"/>
              </a:rPr>
              <a:t>스토밍의</a:t>
            </a:r>
            <a:r>
              <a:rPr lang="ko-KR" altLang="en-US" dirty="0" smtClean="0">
                <a:ea typeface="문체부 제목 돋음체" pitchFamily="49" charset="-127"/>
                <a:sym typeface="Wingdings" pitchFamily="2" charset="2"/>
              </a:rPr>
              <a:t> 단점 보완</a:t>
            </a:r>
            <a:r>
              <a:rPr lang="en-US" altLang="ko-KR" dirty="0" smtClean="0">
                <a:ea typeface="문체부 제목 돋음체" pitchFamily="49" charset="-127"/>
                <a:sym typeface="Wingdings" pitchFamily="2" charset="2"/>
              </a:rPr>
              <a:t>)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3645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9383"/>
            <a:ext cx="9144000" cy="14401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rgbClr val="7030A0"/>
                </a:solidFill>
                <a:latin typeface="굴림체" pitchFamily="49" charset="-127"/>
                <a:ea typeface="문체부 제목 돋음체" pitchFamily="49" charset="-127"/>
              </a:rPr>
              <a:t>개선 방안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525963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ko-KR" dirty="0" smtClean="0">
                <a:ea typeface="문체부 제목 돋음체" pitchFamily="49" charset="-127"/>
              </a:rPr>
              <a:t> </a:t>
            </a:r>
            <a:r>
              <a:rPr lang="ko-KR" altLang="en-US" dirty="0" smtClean="0">
                <a:solidFill>
                  <a:srgbClr val="C00000"/>
                </a:solidFill>
                <a:ea typeface="문체부 제목 돋음체" pitchFamily="49" charset="-127"/>
              </a:rPr>
              <a:t>명목 </a:t>
            </a:r>
            <a:r>
              <a:rPr lang="ko-KR" altLang="en-US" dirty="0" err="1" smtClean="0">
                <a:solidFill>
                  <a:srgbClr val="C00000"/>
                </a:solidFill>
                <a:ea typeface="문체부 제목 돋음체" pitchFamily="49" charset="-127"/>
              </a:rPr>
              <a:t>집단법</a:t>
            </a:r>
            <a:r>
              <a:rPr lang="en-US" altLang="ko-KR" dirty="0" smtClean="0">
                <a:solidFill>
                  <a:srgbClr val="C00000"/>
                </a:solidFill>
                <a:ea typeface="문체부 제목 돋음체" pitchFamily="49" charset="-127"/>
              </a:rPr>
              <a:t>(</a:t>
            </a:r>
            <a:r>
              <a:rPr lang="ko-KR" altLang="en-US" dirty="0" smtClean="0">
                <a:solidFill>
                  <a:srgbClr val="C00000"/>
                </a:solidFill>
                <a:ea typeface="문체부 제목 돋음체" pitchFamily="49" charset="-127"/>
              </a:rPr>
              <a:t>개별구성원의 개인의사결정의 집합체</a:t>
            </a:r>
            <a:r>
              <a:rPr lang="en-US" altLang="ko-KR" dirty="0" smtClean="0">
                <a:solidFill>
                  <a:srgbClr val="C00000"/>
                </a:solidFill>
                <a:ea typeface="문체부 제목 돋음체" pitchFamily="49" charset="-127"/>
              </a:rPr>
              <a:t>)</a:t>
            </a:r>
          </a:p>
          <a:p>
            <a:r>
              <a:rPr lang="ko-KR" altLang="en-US" dirty="0" smtClean="0">
                <a:ea typeface="문체부 제목 돋음체" pitchFamily="49" charset="-127"/>
              </a:rPr>
              <a:t>명목상 집단</a:t>
            </a:r>
            <a:r>
              <a:rPr lang="en-US" altLang="ko-KR" dirty="0" smtClean="0">
                <a:ea typeface="문체부 제목 돋음체" pitchFamily="49" charset="-127"/>
              </a:rPr>
              <a:t>,</a:t>
            </a:r>
            <a:r>
              <a:rPr lang="ko-KR" altLang="en-US" dirty="0" smtClean="0">
                <a:ea typeface="문체부 제목 돋음체" pitchFamily="49" charset="-127"/>
              </a:rPr>
              <a:t>구성원간 토의 없음</a:t>
            </a:r>
            <a:endParaRPr lang="en-US" altLang="ko-KR" dirty="0" smtClean="0">
              <a:ea typeface="문체부 제목 돋음체" pitchFamily="49" charset="-127"/>
            </a:endParaRPr>
          </a:p>
          <a:p>
            <a:r>
              <a:rPr lang="ko-KR" altLang="en-US" dirty="0" smtClean="0">
                <a:ea typeface="문체부 제목 돋음체" pitchFamily="49" charset="-127"/>
              </a:rPr>
              <a:t>구성원의 독립적 사고에 제약 없다  </a:t>
            </a:r>
            <a:endParaRPr lang="en-US" altLang="ko-KR" dirty="0" smtClean="0">
              <a:ea typeface="문체부 제목 돋음체" pitchFamily="49" charset="-127"/>
            </a:endParaRPr>
          </a:p>
          <a:p>
            <a:r>
              <a:rPr lang="ko-KR" altLang="en-US" dirty="0" smtClean="0">
                <a:ea typeface="문체부 제목 돋음체" pitchFamily="49" charset="-127"/>
              </a:rPr>
              <a:t>절차 </a:t>
            </a:r>
            <a:r>
              <a:rPr lang="en-US" altLang="ko-KR" dirty="0" smtClean="0">
                <a:ea typeface="문체부 제목 돋음체" pitchFamily="49" charset="-127"/>
              </a:rPr>
              <a:t>: </a:t>
            </a:r>
          </a:p>
          <a:p>
            <a:pPr>
              <a:buFont typeface="Wingdings" pitchFamily="2" charset="2"/>
              <a:buChar char="Ø"/>
            </a:pPr>
            <a:r>
              <a:rPr lang="en-US" altLang="ko-KR" dirty="0" smtClean="0">
                <a:ea typeface="문체부 제목 돋음체" pitchFamily="49" charset="-127"/>
              </a:rPr>
              <a:t> </a:t>
            </a:r>
            <a:r>
              <a:rPr lang="ko-KR" altLang="en-US" dirty="0" err="1" smtClean="0">
                <a:solidFill>
                  <a:srgbClr val="C00000"/>
                </a:solidFill>
                <a:ea typeface="문체부 제목 돋음체" pitchFamily="49" charset="-127"/>
              </a:rPr>
              <a:t>델파이법</a:t>
            </a:r>
            <a:r>
              <a:rPr lang="ko-KR" altLang="en-US" dirty="0" smtClean="0">
                <a:solidFill>
                  <a:srgbClr val="C00000"/>
                </a:solidFill>
                <a:ea typeface="문체부 제목 돋음체" pitchFamily="49" charset="-127"/>
              </a:rPr>
              <a:t> </a:t>
            </a:r>
            <a:endParaRPr lang="en-US" altLang="ko-KR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r>
              <a:rPr lang="ko-KR" altLang="en-US" dirty="0" smtClean="0">
                <a:ea typeface="문체부 제목 돋음체" pitchFamily="49" charset="-127"/>
              </a:rPr>
              <a:t>떨어진 장소에서 구성원의 의견 개진 및 수렴가능</a:t>
            </a:r>
            <a:r>
              <a:rPr lang="en-US" altLang="ko-KR" dirty="0" smtClean="0">
                <a:ea typeface="문체부 제목 돋음체" pitchFamily="49" charset="-127"/>
              </a:rPr>
              <a:t>, </a:t>
            </a:r>
            <a:r>
              <a:rPr lang="ko-KR" altLang="en-US" dirty="0" smtClean="0">
                <a:ea typeface="문체부 제목 돋음체" pitchFamily="49" charset="-127"/>
              </a:rPr>
              <a:t>설문지법 등</a:t>
            </a:r>
            <a:endParaRPr lang="ko-KR" altLang="en-US" dirty="0">
              <a:ea typeface="문체부 제목 돋음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426715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9383"/>
            <a:ext cx="9144000" cy="14401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rgbClr val="7030A0"/>
                </a:solidFill>
                <a:latin typeface="굴림체" pitchFamily="49" charset="-127"/>
                <a:ea typeface="문체부 제목 돋음체" pitchFamily="49" charset="-127"/>
              </a:rPr>
              <a:t>개선 방안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323528" y="1628800"/>
            <a:ext cx="8352928" cy="41549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en-US" altLang="ko-KR" sz="3600" dirty="0" smtClean="0">
                <a:ea typeface="문체부 제목 돋음체" pitchFamily="49" charset="-127"/>
              </a:rPr>
              <a:t> </a:t>
            </a:r>
            <a:r>
              <a:rPr lang="ko-KR" altLang="en-US" sz="3600" dirty="0">
                <a:solidFill>
                  <a:srgbClr val="C00000"/>
                </a:solidFill>
                <a:ea typeface="문체부 제목 돋음체" pitchFamily="49" charset="-127"/>
              </a:rPr>
              <a:t>변증법적 문의</a:t>
            </a:r>
            <a:r>
              <a:rPr lang="en-US" altLang="ko-KR" sz="3600" dirty="0">
                <a:solidFill>
                  <a:srgbClr val="C00000"/>
                </a:solidFill>
                <a:ea typeface="문체부 제목 돋음체" pitchFamily="49" charset="-127"/>
              </a:rPr>
              <a:t>(dialectical inquiry)</a:t>
            </a:r>
          </a:p>
          <a:p>
            <a:r>
              <a:rPr lang="en-US" altLang="ko-KR" sz="3200" dirty="0" smtClean="0">
                <a:ea typeface="문체부 제목 돋음체" pitchFamily="49" charset="-127"/>
              </a:rPr>
              <a:t>- </a:t>
            </a:r>
            <a:r>
              <a:rPr lang="ko-KR" altLang="en-US" sz="3200" dirty="0" smtClean="0">
                <a:ea typeface="문체부 제목 돋음체" pitchFamily="49" charset="-127"/>
              </a:rPr>
              <a:t>상반된</a:t>
            </a:r>
            <a:r>
              <a:rPr lang="en-US" altLang="ko-KR" sz="3200" dirty="0" smtClean="0">
                <a:ea typeface="문체부 제목 돋음체" pitchFamily="49" charset="-127"/>
              </a:rPr>
              <a:t> </a:t>
            </a:r>
            <a:r>
              <a:rPr lang="ko-KR" altLang="en-US" sz="3200" dirty="0">
                <a:ea typeface="문체부 제목 돋음체" pitchFamily="49" charset="-127"/>
              </a:rPr>
              <a:t>견해들에 관해 논리적으로 논의</a:t>
            </a:r>
            <a:r>
              <a:rPr lang="en-US" altLang="ko-KR" sz="3200" dirty="0" smtClean="0">
                <a:ea typeface="문체부 제목 돋음체" pitchFamily="49" charset="-127"/>
              </a:rPr>
              <a:t>--&gt;     </a:t>
            </a:r>
            <a:r>
              <a:rPr lang="ko-KR" altLang="en-US" sz="3200" dirty="0" smtClean="0">
                <a:ea typeface="문체부 제목 돋음체" pitchFamily="49" charset="-127"/>
              </a:rPr>
              <a:t>최선의 안 </a:t>
            </a:r>
            <a:r>
              <a:rPr lang="ko-KR" altLang="en-US" sz="3200" dirty="0">
                <a:ea typeface="문체부 제목 돋음체" pitchFamily="49" charset="-127"/>
              </a:rPr>
              <a:t>도출 해내는 과정</a:t>
            </a:r>
            <a:endParaRPr lang="en-US" altLang="ko-KR" sz="3200" dirty="0">
              <a:ea typeface="문체부 제목 돋음체" pitchFamily="49" charset="-127"/>
            </a:endParaRPr>
          </a:p>
          <a:p>
            <a:r>
              <a:rPr lang="en-US" altLang="ko-KR" sz="3200" dirty="0">
                <a:ea typeface="문체부 제목 돋음체" pitchFamily="49" charset="-127"/>
              </a:rPr>
              <a:t>- </a:t>
            </a:r>
            <a:r>
              <a:rPr lang="ko-KR" altLang="en-US" sz="3200" dirty="0">
                <a:ea typeface="문체부 제목 돋음체" pitchFamily="49" charset="-127"/>
              </a:rPr>
              <a:t>구성원의 동질성을 최대화 </a:t>
            </a:r>
            <a:endParaRPr lang="en-US" altLang="ko-KR" sz="3200" dirty="0">
              <a:ea typeface="문체부 제목 돋음체" pitchFamily="49" charset="-127"/>
            </a:endParaRPr>
          </a:p>
          <a:p>
            <a:r>
              <a:rPr lang="en-US" altLang="ko-KR" sz="3200" dirty="0">
                <a:ea typeface="문체부 제목 돋음체" pitchFamily="49" charset="-127"/>
              </a:rPr>
              <a:t>- </a:t>
            </a:r>
            <a:r>
              <a:rPr lang="ko-KR" altLang="en-US" sz="3200" dirty="0">
                <a:ea typeface="문체부 제목 돋음체" pitchFamily="49" charset="-127"/>
              </a:rPr>
              <a:t>같이 어울려 일하기를 좋아하는 사람끼리 구성 </a:t>
            </a:r>
            <a:endParaRPr lang="en-US" altLang="ko-KR" sz="3200" dirty="0">
              <a:ea typeface="문체부 제목 돋음체" pitchFamily="49" charset="-127"/>
            </a:endParaRPr>
          </a:p>
          <a:p>
            <a:r>
              <a:rPr lang="en-US" altLang="ko-KR" sz="3200" dirty="0">
                <a:solidFill>
                  <a:srgbClr val="C00000"/>
                </a:solidFill>
                <a:ea typeface="문체부 제목 돋음체" pitchFamily="49" charset="-127"/>
              </a:rPr>
              <a:t>- </a:t>
            </a:r>
            <a:r>
              <a:rPr lang="ko-KR" altLang="en-US" sz="3200" dirty="0" smtClean="0">
                <a:solidFill>
                  <a:srgbClr val="C00000"/>
                </a:solidFill>
                <a:ea typeface="문체부 제목 돋음체" pitchFamily="49" charset="-127"/>
              </a:rPr>
              <a:t>단 집단간에는 </a:t>
            </a:r>
            <a:r>
              <a:rPr lang="ko-KR" altLang="en-US" sz="3200" dirty="0">
                <a:solidFill>
                  <a:srgbClr val="C00000"/>
                </a:solidFill>
                <a:ea typeface="문체부 제목 돋음체" pitchFamily="49" charset="-127"/>
              </a:rPr>
              <a:t>이질성이 최대한 커지도록 유도</a:t>
            </a:r>
          </a:p>
        </p:txBody>
      </p:sp>
    </p:spTree>
    <p:extLst>
      <p:ext uri="{BB962C8B-B14F-4D97-AF65-F5344CB8AC3E}">
        <p14:creationId xmlns:p14="http://schemas.microsoft.com/office/powerpoint/2010/main" val="23666589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9383"/>
            <a:ext cx="9144000" cy="14401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rgbClr val="7030A0"/>
                </a:solidFill>
                <a:latin typeface="굴림체" pitchFamily="49" charset="-127"/>
                <a:ea typeface="문체부 제목 돋음체" pitchFamily="49" charset="-127"/>
              </a:rPr>
              <a:t>개선 방안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395536" y="1844824"/>
            <a:ext cx="8424936" cy="31085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ko-KR" altLang="en-US" sz="3600" dirty="0" smtClean="0">
                <a:solidFill>
                  <a:srgbClr val="C00000"/>
                </a:solidFill>
                <a:ea typeface="문체부 제목 돋음체" pitchFamily="49" charset="-127"/>
              </a:rPr>
              <a:t>악마의 </a:t>
            </a:r>
            <a:r>
              <a:rPr lang="ko-KR" altLang="en-US" sz="3600" dirty="0">
                <a:solidFill>
                  <a:srgbClr val="C00000"/>
                </a:solidFill>
                <a:ea typeface="문체부 제목 돋음체" pitchFamily="49" charset="-127"/>
              </a:rPr>
              <a:t>주장 </a:t>
            </a:r>
            <a:r>
              <a:rPr lang="en-US" altLang="ko-KR" sz="3600" dirty="0">
                <a:solidFill>
                  <a:srgbClr val="C00000"/>
                </a:solidFill>
                <a:ea typeface="문체부 제목 돋음체" pitchFamily="49" charset="-127"/>
              </a:rPr>
              <a:t>(devil’s advocacy)</a:t>
            </a:r>
          </a:p>
          <a:p>
            <a:pPr marL="457200" indent="-457200">
              <a:buFontTx/>
              <a:buChar char="-"/>
            </a:pPr>
            <a:r>
              <a:rPr lang="ko-KR" altLang="en-US" sz="3200" dirty="0" smtClean="0">
                <a:ea typeface="문체부 제목 돋음체" pitchFamily="49" charset="-127"/>
              </a:rPr>
              <a:t>구성원 </a:t>
            </a:r>
            <a:r>
              <a:rPr lang="ko-KR" altLang="en-US" sz="3200" dirty="0">
                <a:ea typeface="문체부 제목 돋음체" pitchFamily="49" charset="-127"/>
              </a:rPr>
              <a:t>중 한 </a:t>
            </a:r>
            <a:r>
              <a:rPr lang="ko-KR" altLang="en-US" sz="3200" dirty="0" smtClean="0">
                <a:ea typeface="문체부 제목 돋음체" pitchFamily="49" charset="-127"/>
              </a:rPr>
              <a:t>사람에게 타구성원의 </a:t>
            </a:r>
            <a:r>
              <a:rPr lang="ko-KR" altLang="en-US" sz="3200" dirty="0">
                <a:ea typeface="문체부 제목 돋음체" pitchFamily="49" charset="-127"/>
              </a:rPr>
              <a:t>의견이 잘못되었다고 지적하는 역할을 공식적으로 부여 </a:t>
            </a:r>
            <a:endParaRPr lang="en-US" altLang="ko-KR" sz="3200" dirty="0" smtClean="0">
              <a:ea typeface="문체부 제목 돋음체" pitchFamily="49" charset="-127"/>
            </a:endParaRPr>
          </a:p>
          <a:p>
            <a:pPr marL="457200" indent="-457200">
              <a:buFontTx/>
              <a:buChar char="-"/>
            </a:pPr>
            <a:r>
              <a:rPr lang="ko-KR" altLang="en-US" sz="3200" dirty="0" smtClean="0">
                <a:ea typeface="문체부 제목 돋음체" pitchFamily="49" charset="-127"/>
              </a:rPr>
              <a:t>공식적으로 비난</a:t>
            </a:r>
            <a:r>
              <a:rPr lang="en-US" altLang="ko-KR" sz="3200" dirty="0" smtClean="0">
                <a:ea typeface="문체부 제목 돋음체" pitchFamily="49" charset="-127"/>
              </a:rPr>
              <a:t>,</a:t>
            </a:r>
            <a:r>
              <a:rPr lang="ko-KR" altLang="en-US" sz="3200" dirty="0" smtClean="0">
                <a:ea typeface="문체부 제목 돋음체" pitchFamily="49" charset="-127"/>
              </a:rPr>
              <a:t>반박</a:t>
            </a:r>
            <a:endParaRPr lang="en-US" altLang="ko-KR" sz="3200" dirty="0" smtClean="0">
              <a:ea typeface="문체부 제목 돋음체" pitchFamily="49" charset="-127"/>
            </a:endParaRPr>
          </a:p>
          <a:p>
            <a:pPr marL="457200" indent="-457200">
              <a:buFontTx/>
              <a:buChar char="-"/>
            </a:pPr>
            <a:r>
              <a:rPr lang="ko-KR" altLang="en-US" sz="3200" dirty="0" smtClean="0">
                <a:solidFill>
                  <a:srgbClr val="C00000"/>
                </a:solidFill>
                <a:ea typeface="문체부 제목 돋음체" pitchFamily="49" charset="-127"/>
              </a:rPr>
              <a:t>장점</a:t>
            </a:r>
            <a:r>
              <a:rPr lang="en-US" altLang="ko-KR" sz="3200" dirty="0" smtClean="0">
                <a:solidFill>
                  <a:srgbClr val="C00000"/>
                </a:solidFill>
                <a:ea typeface="문체부 제목 돋음체" pitchFamily="49" charset="-127"/>
              </a:rPr>
              <a:t>: </a:t>
            </a:r>
            <a:r>
              <a:rPr lang="ko-KR" altLang="en-US" sz="3200" dirty="0" err="1" smtClean="0">
                <a:solidFill>
                  <a:srgbClr val="C00000"/>
                </a:solidFill>
                <a:ea typeface="문체부 제목 돋음체" pitchFamily="49" charset="-127"/>
              </a:rPr>
              <a:t>문제안이</a:t>
            </a:r>
            <a:r>
              <a:rPr lang="ko-KR" altLang="en-US" sz="3200" dirty="0" smtClean="0">
                <a:solidFill>
                  <a:srgbClr val="C00000"/>
                </a:solidFill>
                <a:ea typeface="문체부 제목 돋음체" pitchFamily="49" charset="-127"/>
              </a:rPr>
              <a:t> 통과될 수 없다</a:t>
            </a:r>
            <a:endParaRPr lang="ko-KR" altLang="en-US" sz="3200" dirty="0">
              <a:solidFill>
                <a:srgbClr val="C00000"/>
              </a:solidFill>
              <a:ea typeface="문체부 제목 돋음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777582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9383"/>
            <a:ext cx="9144000" cy="14401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7030A0"/>
                </a:solidFill>
                <a:ea typeface="문체부 제목 돋음체" pitchFamily="49" charset="-127"/>
              </a:rPr>
              <a:t>간호집단</a:t>
            </a:r>
            <a:endParaRPr lang="en-US" altLang="ko-KR" sz="3600" dirty="0">
              <a:solidFill>
                <a:srgbClr val="7030A0"/>
              </a:solidFill>
              <a:ea typeface="문체부 제목 돋음체" pitchFamily="49" charset="-127"/>
            </a:endParaRPr>
          </a:p>
        </p:txBody>
      </p:sp>
      <p:sp>
        <p:nvSpPr>
          <p:cNvPr id="2" name="모서리가 둥근 직사각형 1"/>
          <p:cNvSpPr/>
          <p:nvPr/>
        </p:nvSpPr>
        <p:spPr>
          <a:xfrm>
            <a:off x="151981" y="1700808"/>
            <a:ext cx="8712968" cy="482453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Ø"/>
            </a:pPr>
            <a:endParaRPr lang="en-US" altLang="ko-KR" sz="28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28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동료지지 집단 </a:t>
            </a:r>
            <a:r>
              <a:rPr lang="en-US" altLang="ko-KR" sz="2800" dirty="0" smtClean="0">
                <a:solidFill>
                  <a:srgbClr val="C00000"/>
                </a:solidFill>
                <a:ea typeface="문체부 제목 돋음체" pitchFamily="49" charset="-127"/>
              </a:rPr>
              <a:t>: </a:t>
            </a:r>
            <a:r>
              <a:rPr lang="ko-KR" altLang="en-US" sz="2800" dirty="0" err="1" smtClean="0">
                <a:solidFill>
                  <a:srgbClr val="C00000"/>
                </a:solidFill>
                <a:ea typeface="문체부 제목 돋음체" pitchFamily="49" charset="-127"/>
              </a:rPr>
              <a:t>스컬리</a:t>
            </a:r>
            <a:r>
              <a:rPr lang="en-US" altLang="ko-KR" sz="2800" dirty="0" smtClean="0">
                <a:solidFill>
                  <a:srgbClr val="C00000"/>
                </a:solidFill>
                <a:ea typeface="문체부 제목 돋음체" pitchFamily="49" charset="-127"/>
              </a:rPr>
              <a:t>(Scully,1981) 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altLang="ko-KR" sz="28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목적</a:t>
            </a:r>
            <a:r>
              <a:rPr lang="en-US" altLang="ko-KR" sz="2800" dirty="0" smtClean="0">
                <a:solidFill>
                  <a:srgbClr val="C00000"/>
                </a:solidFill>
                <a:ea typeface="문체부 제목 돋음체" pitchFamily="49" charset="-127"/>
                <a:sym typeface="Wingdings" pitchFamily="2" charset="2"/>
              </a:rPr>
              <a:t></a:t>
            </a: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  <a:sym typeface="Wingdings" pitchFamily="2" charset="2"/>
              </a:rPr>
              <a:t>간호사가 스스로를 돕도록 하는데 있다 </a:t>
            </a:r>
            <a:endParaRPr lang="en-US" altLang="ko-KR" sz="2800" dirty="0" smtClean="0">
              <a:solidFill>
                <a:srgbClr val="C00000"/>
              </a:solidFill>
              <a:ea typeface="문체부 제목 돋음체" pitchFamily="49" charset="-127"/>
              <a:sym typeface="Wingdings" pitchFamily="2" charset="2"/>
            </a:endParaRPr>
          </a:p>
          <a:p>
            <a:r>
              <a:rPr lang="en-US" altLang="ko-KR" sz="2800" dirty="0" smtClean="0">
                <a:solidFill>
                  <a:srgbClr val="C00000"/>
                </a:solidFill>
                <a:ea typeface="문체부 제목 돋음체" pitchFamily="49" charset="-127"/>
                <a:sym typeface="Wingdings" pitchFamily="2" charset="2"/>
              </a:rPr>
              <a:t>(</a:t>
            </a: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  <a:sym typeface="Wingdings" pitchFamily="2" charset="2"/>
              </a:rPr>
              <a:t>자신에게 만족한 리더</a:t>
            </a:r>
            <a:r>
              <a:rPr lang="en-US" altLang="ko-KR" sz="2800" dirty="0" smtClean="0">
                <a:solidFill>
                  <a:srgbClr val="C00000"/>
                </a:solidFill>
                <a:ea typeface="문체부 제목 돋음체" pitchFamily="49" charset="-127"/>
                <a:sym typeface="Wingdings" pitchFamily="2" charset="2"/>
              </a:rPr>
              <a:t></a:t>
            </a: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  <a:sym typeface="Wingdings" pitchFamily="2" charset="2"/>
              </a:rPr>
              <a:t>부하의 업무만족도 증가</a:t>
            </a:r>
            <a:r>
              <a:rPr lang="en-US" altLang="ko-KR" sz="2800" dirty="0" smtClean="0">
                <a:solidFill>
                  <a:srgbClr val="C00000"/>
                </a:solidFill>
                <a:ea typeface="문체부 제목 돋음체" pitchFamily="49" charset="-127"/>
                <a:sym typeface="Wingdings" pitchFamily="2" charset="2"/>
              </a:rPr>
              <a:t></a:t>
            </a: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  <a:sym typeface="Wingdings" pitchFamily="2" charset="2"/>
              </a:rPr>
              <a:t>고객에게 개방적</a:t>
            </a:r>
            <a:r>
              <a:rPr lang="en-US" altLang="ko-KR" sz="2800" dirty="0" smtClean="0">
                <a:solidFill>
                  <a:srgbClr val="C00000"/>
                </a:solidFill>
                <a:ea typeface="문체부 제목 돋음체" pitchFamily="49" charset="-127"/>
                <a:sym typeface="Wingdings" pitchFamily="2" charset="2"/>
              </a:rPr>
              <a:t>)</a:t>
            </a:r>
            <a:r>
              <a:rPr lang="en-US" altLang="ko-KR" sz="2800" dirty="0" smtClean="0">
                <a:solidFill>
                  <a:srgbClr val="C00000"/>
                </a:solidFill>
                <a:ea typeface="문체부 제목 돋음체" pitchFamily="49" charset="-127"/>
              </a:rPr>
              <a:t>   </a:t>
            </a: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즉 사다리효과 </a:t>
            </a:r>
            <a:endParaRPr lang="en-US" altLang="ko-KR" sz="28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28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교육 </a:t>
            </a:r>
            <a:r>
              <a:rPr lang="ko-KR" altLang="en-US" sz="2800" dirty="0" err="1" smtClean="0">
                <a:solidFill>
                  <a:srgbClr val="C00000"/>
                </a:solidFill>
                <a:ea typeface="문체부 제목 돋음체" pitchFamily="49" charset="-127"/>
              </a:rPr>
              <a:t>집담회</a:t>
            </a: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 </a:t>
            </a:r>
            <a:r>
              <a:rPr lang="en-US" altLang="ko-KR" sz="2800" dirty="0" smtClean="0">
                <a:solidFill>
                  <a:srgbClr val="C00000"/>
                </a:solidFill>
                <a:ea typeface="문체부 제목 돋음체" pitchFamily="49" charset="-127"/>
              </a:rPr>
              <a:t>: </a:t>
            </a: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기술이나 절차에 대한교육</a:t>
            </a:r>
            <a:endParaRPr lang="en-US" altLang="ko-KR" sz="28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28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표준 </a:t>
            </a:r>
            <a:r>
              <a:rPr lang="ko-KR" altLang="en-US" sz="2800" dirty="0" err="1" smtClean="0">
                <a:solidFill>
                  <a:srgbClr val="C00000"/>
                </a:solidFill>
                <a:ea typeface="문체부 제목 돋음체" pitchFamily="49" charset="-127"/>
              </a:rPr>
              <a:t>집담회</a:t>
            </a: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 </a:t>
            </a:r>
            <a:r>
              <a:rPr lang="en-US" altLang="ko-KR" sz="2800" dirty="0" smtClean="0">
                <a:solidFill>
                  <a:srgbClr val="C00000"/>
                </a:solidFill>
                <a:ea typeface="문체부 제목 돋음체" pitchFamily="49" charset="-127"/>
              </a:rPr>
              <a:t>: </a:t>
            </a: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특정조직의 정책과 표준에 관한 주제</a:t>
            </a:r>
            <a:endParaRPr lang="en-US" altLang="ko-KR" sz="28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28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2800" dirty="0" smtClean="0">
              <a:solidFill>
                <a:srgbClr val="C00000"/>
              </a:solidFill>
              <a:ea typeface="문체부 제목 돋음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866455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9383"/>
            <a:ext cx="9144000" cy="14401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7030A0"/>
                </a:solidFill>
                <a:ea typeface="문체부 제목 돋음체" pitchFamily="49" charset="-127"/>
              </a:rPr>
              <a:t>간호집단</a:t>
            </a:r>
            <a:endParaRPr lang="en-US" altLang="ko-KR" sz="3600" dirty="0">
              <a:solidFill>
                <a:srgbClr val="7030A0"/>
              </a:solidFill>
              <a:ea typeface="문체부 제목 돋음체" pitchFamily="49" charset="-127"/>
            </a:endParaRPr>
          </a:p>
        </p:txBody>
      </p:sp>
      <p:sp>
        <p:nvSpPr>
          <p:cNvPr id="2" name="모서리가 둥근 직사각형 1"/>
          <p:cNvSpPr/>
          <p:nvPr/>
        </p:nvSpPr>
        <p:spPr>
          <a:xfrm>
            <a:off x="179512" y="2060848"/>
            <a:ext cx="8712968" cy="46085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Ø"/>
            </a:pPr>
            <a:endParaRPr lang="en-US" altLang="ko-KR" dirty="0" smtClean="0">
              <a:solidFill>
                <a:srgbClr val="C0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ko-KR" altLang="en-US" sz="3200" dirty="0" smtClean="0">
                <a:solidFill>
                  <a:srgbClr val="C00000"/>
                </a:solidFill>
                <a:ea typeface="문체부 제목 돋음체" pitchFamily="49" charset="-127"/>
              </a:rPr>
              <a:t>환자 </a:t>
            </a:r>
            <a:r>
              <a:rPr lang="ko-KR" altLang="en-US" sz="3200" dirty="0" err="1" smtClean="0">
                <a:solidFill>
                  <a:srgbClr val="C00000"/>
                </a:solidFill>
                <a:ea typeface="문체부 제목 돋음체" pitchFamily="49" charset="-127"/>
              </a:rPr>
              <a:t>집담회</a:t>
            </a:r>
            <a:r>
              <a:rPr lang="ko-KR" altLang="en-US" sz="3200" dirty="0" smtClean="0">
                <a:solidFill>
                  <a:srgbClr val="C00000"/>
                </a:solidFill>
                <a:ea typeface="문체부 제목 돋음체" pitchFamily="49" charset="-127"/>
              </a:rPr>
              <a:t> </a:t>
            </a:r>
            <a:r>
              <a:rPr lang="en-US" altLang="ko-KR" sz="3200" dirty="0" smtClean="0">
                <a:solidFill>
                  <a:srgbClr val="C00000"/>
                </a:solidFill>
                <a:ea typeface="문체부 제목 돋음체" pitchFamily="49" charset="-127"/>
              </a:rPr>
              <a:t>: </a:t>
            </a:r>
            <a:r>
              <a:rPr lang="ko-KR" altLang="en-US" sz="3200" dirty="0" smtClean="0">
                <a:solidFill>
                  <a:srgbClr val="C00000"/>
                </a:solidFill>
                <a:ea typeface="문체부 제목 돋음체" pitchFamily="49" charset="-127"/>
              </a:rPr>
              <a:t>간호계획</a:t>
            </a:r>
            <a:r>
              <a:rPr lang="en-US" altLang="ko-KR" sz="3200" dirty="0" smtClean="0">
                <a:solidFill>
                  <a:srgbClr val="C00000"/>
                </a:solidFill>
                <a:ea typeface="문체부 제목 돋음체" pitchFamily="49" charset="-127"/>
              </a:rPr>
              <a:t>,</a:t>
            </a:r>
            <a:r>
              <a:rPr lang="ko-KR" altLang="en-US" sz="3200" dirty="0" smtClean="0">
                <a:solidFill>
                  <a:srgbClr val="C00000"/>
                </a:solidFill>
                <a:ea typeface="문체부 제목 돋음체" pitchFamily="49" charset="-127"/>
              </a:rPr>
              <a:t>문제해결</a:t>
            </a:r>
            <a:r>
              <a:rPr lang="en-US" altLang="ko-KR" sz="3200" dirty="0" smtClean="0">
                <a:solidFill>
                  <a:srgbClr val="C00000"/>
                </a:solidFill>
                <a:ea typeface="문체부 제목 돋음체" pitchFamily="49" charset="-127"/>
              </a:rPr>
              <a:t>,</a:t>
            </a:r>
            <a:r>
              <a:rPr lang="ko-KR" altLang="en-US" sz="3200" dirty="0" smtClean="0">
                <a:solidFill>
                  <a:srgbClr val="C00000"/>
                </a:solidFill>
                <a:ea typeface="문체부 제목 돋음체" pitchFamily="49" charset="-127"/>
              </a:rPr>
              <a:t>설명</a:t>
            </a:r>
            <a:r>
              <a:rPr lang="en-US" altLang="ko-KR" sz="3200" dirty="0" smtClean="0">
                <a:solidFill>
                  <a:srgbClr val="C00000"/>
                </a:solidFill>
                <a:ea typeface="문체부 제목 돋음체" pitchFamily="49" charset="-127"/>
              </a:rPr>
              <a:t>,</a:t>
            </a:r>
            <a:r>
              <a:rPr lang="ko-KR" altLang="en-US" sz="3200" dirty="0" smtClean="0">
                <a:solidFill>
                  <a:srgbClr val="C00000"/>
                </a:solidFill>
                <a:ea typeface="문체부 제목 돋음체" pitchFamily="49" charset="-127"/>
              </a:rPr>
              <a:t>평가</a:t>
            </a:r>
            <a:r>
              <a:rPr lang="en-US" altLang="ko-KR" sz="3200" dirty="0" smtClean="0">
                <a:solidFill>
                  <a:srgbClr val="C00000"/>
                </a:solidFill>
                <a:ea typeface="문체부 제목 돋음체" pitchFamily="49" charset="-127"/>
                <a:sym typeface="Wingdings" pitchFamily="2" charset="2"/>
              </a:rPr>
              <a:t> </a:t>
            </a:r>
            <a:r>
              <a:rPr lang="ko-KR" altLang="en-US" sz="3200" dirty="0" smtClean="0">
                <a:solidFill>
                  <a:srgbClr val="C00000"/>
                </a:solidFill>
                <a:ea typeface="문체부 제목 돋음체" pitchFamily="49" charset="-127"/>
                <a:sym typeface="Wingdings" pitchFamily="2" charset="2"/>
              </a:rPr>
              <a:t>환자중심적</a:t>
            </a:r>
            <a:r>
              <a:rPr lang="en-US" altLang="ko-KR" sz="3200" dirty="0" smtClean="0">
                <a:solidFill>
                  <a:srgbClr val="C00000"/>
                </a:solidFill>
                <a:ea typeface="문체부 제목 돋음체" pitchFamily="49" charset="-127"/>
                <a:sym typeface="Wingdings" pitchFamily="2" charset="2"/>
              </a:rPr>
              <a:t>,</a:t>
            </a:r>
            <a:r>
              <a:rPr lang="ko-KR" altLang="en-US" sz="3200" dirty="0" smtClean="0">
                <a:solidFill>
                  <a:srgbClr val="C00000"/>
                </a:solidFill>
                <a:ea typeface="문체부 제목 돋음체" pitchFamily="49" charset="-127"/>
                <a:sym typeface="Wingdings" pitchFamily="2" charset="2"/>
              </a:rPr>
              <a:t>창의적 결정 </a:t>
            </a:r>
            <a:endParaRPr lang="en-US" altLang="ko-KR" sz="32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32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32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ko-KR" altLang="en-US" sz="3200" dirty="0" smtClean="0">
                <a:solidFill>
                  <a:srgbClr val="C00000"/>
                </a:solidFill>
                <a:ea typeface="문체부 제목 돋음체" pitchFamily="49" charset="-127"/>
              </a:rPr>
              <a:t>지시 </a:t>
            </a:r>
            <a:r>
              <a:rPr lang="ko-KR" altLang="en-US" sz="3200" dirty="0" err="1" smtClean="0">
                <a:solidFill>
                  <a:srgbClr val="C00000"/>
                </a:solidFill>
                <a:ea typeface="문체부 제목 돋음체" pitchFamily="49" charset="-127"/>
              </a:rPr>
              <a:t>집담회</a:t>
            </a:r>
            <a:r>
              <a:rPr lang="ko-KR" altLang="en-US" sz="3200" dirty="0" smtClean="0">
                <a:solidFill>
                  <a:srgbClr val="C00000"/>
                </a:solidFill>
                <a:ea typeface="문체부 제목 돋음체" pitchFamily="49" charset="-127"/>
              </a:rPr>
              <a:t> </a:t>
            </a:r>
            <a:r>
              <a:rPr lang="en-US" altLang="ko-KR" sz="3200" dirty="0" smtClean="0">
                <a:solidFill>
                  <a:srgbClr val="C00000"/>
                </a:solidFill>
                <a:ea typeface="문체부 제목 돋음체" pitchFamily="49" charset="-127"/>
              </a:rPr>
              <a:t>: </a:t>
            </a:r>
            <a:r>
              <a:rPr lang="ko-KR" altLang="en-US" sz="3200" dirty="0" smtClean="0">
                <a:solidFill>
                  <a:srgbClr val="C00000"/>
                </a:solidFill>
                <a:ea typeface="문체부 제목 돋음체" pitchFamily="49" charset="-127"/>
              </a:rPr>
              <a:t>업무인수인계</a:t>
            </a:r>
            <a:r>
              <a:rPr lang="en-US" altLang="ko-KR" sz="3200" dirty="0" smtClean="0">
                <a:solidFill>
                  <a:srgbClr val="C00000"/>
                </a:solidFill>
                <a:ea typeface="문체부 제목 돋음체" pitchFamily="49" charset="-127"/>
              </a:rPr>
              <a:t>(</a:t>
            </a:r>
            <a:r>
              <a:rPr lang="ko-KR" altLang="en-US" sz="3200" dirty="0" err="1" smtClean="0">
                <a:solidFill>
                  <a:srgbClr val="C00000"/>
                </a:solidFill>
                <a:ea typeface="문체부 제목 돋음체" pitchFamily="49" charset="-127"/>
              </a:rPr>
              <a:t>근무조</a:t>
            </a:r>
            <a:r>
              <a:rPr lang="ko-KR" altLang="en-US" sz="3200" dirty="0" smtClean="0">
                <a:solidFill>
                  <a:srgbClr val="C00000"/>
                </a:solidFill>
                <a:ea typeface="문체부 제목 돋음체" pitchFamily="49" charset="-127"/>
              </a:rPr>
              <a:t> 시작과 끝</a:t>
            </a:r>
            <a:r>
              <a:rPr lang="en-US" altLang="ko-KR" sz="3200" dirty="0" smtClean="0">
                <a:solidFill>
                  <a:srgbClr val="C00000"/>
                </a:solidFill>
                <a:ea typeface="문체부 제목 돋음체" pitchFamily="49" charset="-127"/>
              </a:rPr>
              <a:t>)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altLang="ko-KR" sz="32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ko-KR" altLang="en-US" sz="3200" dirty="0" smtClean="0">
                <a:solidFill>
                  <a:srgbClr val="C00000"/>
                </a:solidFill>
                <a:ea typeface="문체부 제목 돋음체" pitchFamily="49" charset="-127"/>
              </a:rPr>
              <a:t>자조집단 </a:t>
            </a:r>
            <a:r>
              <a:rPr lang="en-US" altLang="ko-KR" sz="3200" dirty="0" smtClean="0">
                <a:solidFill>
                  <a:srgbClr val="C00000"/>
                </a:solidFill>
                <a:ea typeface="문체부 제목 돋음체" pitchFamily="49" charset="-127"/>
              </a:rPr>
              <a:t>: </a:t>
            </a:r>
            <a:r>
              <a:rPr lang="ko-KR" altLang="en-US" sz="3200" dirty="0" smtClean="0">
                <a:solidFill>
                  <a:srgbClr val="C00000"/>
                </a:solidFill>
                <a:ea typeface="문체부 제목 돋음체" pitchFamily="49" charset="-127"/>
              </a:rPr>
              <a:t>자신을 조절하기 위한 비전문인으로 구성 </a:t>
            </a:r>
            <a:r>
              <a:rPr lang="en-US" altLang="ko-KR" sz="3200" dirty="0" smtClean="0">
                <a:solidFill>
                  <a:srgbClr val="C00000"/>
                </a:solidFill>
                <a:ea typeface="문체부 제목 돋음체" pitchFamily="49" charset="-127"/>
              </a:rPr>
              <a:t>(</a:t>
            </a:r>
            <a:r>
              <a:rPr lang="ko-KR" altLang="en-US" sz="3200" dirty="0" smtClean="0">
                <a:solidFill>
                  <a:srgbClr val="C00000"/>
                </a:solidFill>
                <a:ea typeface="문체부 제목 돋음체" pitchFamily="49" charset="-127"/>
              </a:rPr>
              <a:t>금주</a:t>
            </a:r>
            <a:r>
              <a:rPr lang="en-US" altLang="ko-KR" sz="3200" dirty="0" smtClean="0">
                <a:solidFill>
                  <a:srgbClr val="C00000"/>
                </a:solidFill>
                <a:ea typeface="문체부 제목 돋음체" pitchFamily="49" charset="-127"/>
              </a:rPr>
              <a:t>,</a:t>
            </a:r>
            <a:r>
              <a:rPr lang="ko-KR" altLang="en-US" sz="3200" dirty="0" smtClean="0">
                <a:solidFill>
                  <a:srgbClr val="C00000"/>
                </a:solidFill>
                <a:ea typeface="문체부 제목 돋음체" pitchFamily="49" charset="-127"/>
              </a:rPr>
              <a:t>금연</a:t>
            </a:r>
            <a:r>
              <a:rPr lang="en-US" altLang="ko-KR" sz="3200" dirty="0" smtClean="0">
                <a:solidFill>
                  <a:srgbClr val="C00000"/>
                </a:solidFill>
                <a:ea typeface="문체부 제목 돋음체" pitchFamily="49" charset="-127"/>
              </a:rPr>
              <a:t>….)</a:t>
            </a:r>
          </a:p>
          <a:p>
            <a:pPr marL="285750" indent="-285750">
              <a:buFont typeface="Wingdings" pitchFamily="2" charset="2"/>
              <a:buChar char="Ø"/>
            </a:pPr>
            <a:endParaRPr lang="ko-KR" altLang="en-US" sz="3200" dirty="0">
              <a:solidFill>
                <a:srgbClr val="C00000"/>
              </a:solidFill>
              <a:ea typeface="문체부 제목 돋음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338693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53878"/>
            <a:ext cx="9144000" cy="111536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err="1" smtClean="0">
                <a:solidFill>
                  <a:srgbClr val="7030A0"/>
                </a:solidFill>
                <a:ea typeface="문체부 제목 돋음체" pitchFamily="49" charset="-127"/>
              </a:rPr>
              <a:t>파이크</a:t>
            </a:r>
            <a:r>
              <a:rPr lang="ko-KR" altLang="en-US" sz="3600" dirty="0" smtClean="0">
                <a:solidFill>
                  <a:srgbClr val="7030A0"/>
                </a:solidFill>
                <a:ea typeface="문체부 제목 돋음체" pitchFamily="49" charset="-127"/>
              </a:rPr>
              <a:t> 증후군</a:t>
            </a:r>
            <a:endParaRPr lang="en-US" altLang="ko-KR" sz="3600" dirty="0">
              <a:solidFill>
                <a:srgbClr val="7030A0"/>
              </a:solidFill>
              <a:ea typeface="문체부 제목 돋음체" pitchFamily="49" charset="-127"/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1403648" y="2132856"/>
            <a:ext cx="6480720" cy="410445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4283968" y="2132856"/>
            <a:ext cx="0" cy="41044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모서리가 둥근 사각형 설명선 6"/>
          <p:cNvSpPr/>
          <p:nvPr/>
        </p:nvSpPr>
        <p:spPr>
          <a:xfrm>
            <a:off x="3815916" y="1185060"/>
            <a:ext cx="1656184" cy="819601"/>
          </a:xfrm>
          <a:prstGeom prst="wedgeRoundRect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rgbClr val="002060"/>
                </a:solidFill>
              </a:rPr>
              <a:t>유리칸막이</a:t>
            </a:r>
            <a:endParaRPr lang="ko-KR" altLang="en-US" dirty="0">
              <a:solidFill>
                <a:srgbClr val="002060"/>
              </a:solidFill>
            </a:endParaRPr>
          </a:p>
        </p:txBody>
      </p:sp>
      <p:sp>
        <p:nvSpPr>
          <p:cNvPr id="8" name="폭발 1 7"/>
          <p:cNvSpPr/>
          <p:nvPr/>
        </p:nvSpPr>
        <p:spPr>
          <a:xfrm>
            <a:off x="1691680" y="2492896"/>
            <a:ext cx="2448272" cy="3240360"/>
          </a:xfrm>
          <a:prstGeom prst="irregularSeal1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err="1" smtClean="0">
                <a:solidFill>
                  <a:srgbClr val="002060"/>
                </a:solidFill>
              </a:rPr>
              <a:t>파이크물고기</a:t>
            </a:r>
            <a:endParaRPr lang="ko-KR" altLang="en-US" sz="2800" dirty="0">
              <a:solidFill>
                <a:srgbClr val="002060"/>
              </a:solidFill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5220072" y="2420888"/>
            <a:ext cx="1296144" cy="79208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rgbClr val="002060"/>
                </a:solidFill>
              </a:rPr>
              <a:t>작은 물고기</a:t>
            </a:r>
            <a:endParaRPr lang="ko-KR" altLang="en-US" dirty="0">
              <a:solidFill>
                <a:srgbClr val="002060"/>
              </a:solidFill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4940255" y="3501008"/>
            <a:ext cx="1296144" cy="79208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rgbClr val="002060"/>
                </a:solidFill>
              </a:rPr>
              <a:t>작은 물고기</a:t>
            </a:r>
            <a:endParaRPr lang="ko-KR" altLang="en-US" dirty="0">
              <a:solidFill>
                <a:srgbClr val="002060"/>
              </a:solidFill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6372200" y="3645024"/>
            <a:ext cx="1296144" cy="79208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rgbClr val="002060"/>
                </a:solidFill>
              </a:rPr>
              <a:t>작은 물고기</a:t>
            </a:r>
            <a:endParaRPr lang="ko-KR" altLang="en-US" dirty="0">
              <a:solidFill>
                <a:srgbClr val="002060"/>
              </a:solidFill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046239" y="4437112"/>
            <a:ext cx="1296144" cy="79208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rgbClr val="002060"/>
                </a:solidFill>
              </a:rPr>
              <a:t>작은 물고기</a:t>
            </a:r>
            <a:endParaRPr lang="ko-KR" altLang="en-US" dirty="0">
              <a:solidFill>
                <a:srgbClr val="002060"/>
              </a:solidFill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16216" y="4833156"/>
            <a:ext cx="1296144" cy="79208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rgbClr val="002060"/>
                </a:solidFill>
              </a:rPr>
              <a:t>작은 물고기</a:t>
            </a:r>
            <a:endParaRPr lang="ko-KR" alt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926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1234</TotalTime>
  <Words>844</Words>
  <Application>Microsoft Office PowerPoint</Application>
  <PresentationFormat>화면 슬라이드 쇼(4:3)</PresentationFormat>
  <Paragraphs>219</Paragraphs>
  <Slides>23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4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SUNLIN_COLLEGE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sunlin</dc:creator>
  <cp:lastModifiedBy>Windows 사용자</cp:lastModifiedBy>
  <cp:revision>46</cp:revision>
  <dcterms:created xsi:type="dcterms:W3CDTF">2014-04-07T06:23:42Z</dcterms:created>
  <dcterms:modified xsi:type="dcterms:W3CDTF">2017-04-12T07:36:55Z</dcterms:modified>
</cp:coreProperties>
</file>