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76" r:id="rId2"/>
    <p:sldId id="329" r:id="rId3"/>
    <p:sldId id="318" r:id="rId4"/>
    <p:sldId id="328" r:id="rId5"/>
    <p:sldId id="323" r:id="rId6"/>
    <p:sldId id="319" r:id="rId7"/>
    <p:sldId id="324" r:id="rId8"/>
    <p:sldId id="325" r:id="rId9"/>
    <p:sldId id="309" r:id="rId10"/>
    <p:sldId id="295" r:id="rId11"/>
    <p:sldId id="320" r:id="rId12"/>
    <p:sldId id="321" r:id="rId13"/>
    <p:sldId id="316" r:id="rId14"/>
    <p:sldId id="322" r:id="rId15"/>
    <p:sldId id="317" r:id="rId16"/>
    <p:sldId id="326" r:id="rId17"/>
    <p:sldId id="327" r:id="rId18"/>
    <p:sldId id="330" r:id="rId19"/>
    <p:sldId id="331" r:id="rId20"/>
  </p:sldIdLst>
  <p:sldSz cx="9144000" cy="6858000" type="screen4x3"/>
  <p:notesSz cx="6805613" cy="9939338"/>
  <p:embeddedFontLst>
    <p:embeddedFont>
      <p:font typeface="맑은 고딕" panose="020B0503020000020004" pitchFamily="50" charset="-127"/>
      <p:regular r:id="rId22"/>
      <p:bold r:id="rId23"/>
    </p:embeddedFont>
    <p:embeddedFont>
      <p:font typeface="나눔고딕" panose="020D0604000000000000" pitchFamily="50" charset="-127"/>
      <p:regular r:id="rId24"/>
      <p:bold r:id="rId25"/>
    </p:embeddedFont>
    <p:embeddedFont>
      <p:font typeface="나눔스퀘어" panose="020B0600000101010101" pitchFamily="50" charset="-127"/>
      <p:regular r:id="rId26"/>
    </p:embeddedFont>
    <p:embeddedFont>
      <p:font typeface="나눔바른펜" panose="020B0503000000000000" pitchFamily="50" charset="-127"/>
      <p:regular r:id="rId27"/>
      <p:bold r:id="rId28"/>
    </p:embeddedFont>
    <p:embeddedFont>
      <p:font typeface="나눔바른고딕" panose="020B0603020101020101" pitchFamily="50" charset="-127"/>
      <p:regular r:id="rId29"/>
      <p:bold r:id="rId30"/>
    </p:embeddedFont>
    <p:embeddedFont>
      <p:font typeface="나눔명조" panose="02020603020101020101" pitchFamily="18" charset="-127"/>
      <p:regular r:id="rId31"/>
      <p:bold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CC6600"/>
    <a:srgbClr val="644F32"/>
    <a:srgbClr val="996600"/>
    <a:srgbClr val="804040"/>
    <a:srgbClr val="220D0C"/>
    <a:srgbClr val="315683"/>
    <a:srgbClr val="731323"/>
    <a:srgbClr val="504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8298" autoAdjust="0"/>
  </p:normalViewPr>
  <p:slideViewPr>
    <p:cSldViewPr>
      <p:cViewPr varScale="1">
        <p:scale>
          <a:sx n="82" d="100"/>
          <a:sy n="82" d="100"/>
        </p:scale>
        <p:origin x="17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312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044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477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71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623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youtu.be/hnrFUFVcDmc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youtu.be/cgaOVV4JQHA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sJLN8BHUyjY?list=RDsJLN8BHUyjY" TargetMode="Externa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youtu.be/mhYCaQkbkyw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youtu.be/xqZOnONDgLw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youtu.be/akb0kD7EHIk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youtu.be/nPXZQU0JyoY?list=PLcCbmCFXGFGeUIo4EvCYMR2FqboM5_j1N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youtu.be/MY-aowxVXfI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youtu.be/XbyWtyBr4Sk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youtu.be/VQzT09BgeWY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xLv2pPiQV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s://youtu.be/K6RSB39DMf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음악의</a:t>
                </a:r>
                <a:r>
                  <a:rPr lang="en-US" altLang="ko-KR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종교음악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액자 13"/>
          <p:cNvSpPr/>
          <p:nvPr/>
        </p:nvSpPr>
        <p:spPr>
          <a:xfrm>
            <a:off x="1043608" y="1505906"/>
            <a:ext cx="7128792" cy="4731405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866602">
            <a:off x="-199148" y="865994"/>
            <a:ext cx="4572000" cy="10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종교음악의 종류</a:t>
            </a:r>
            <a:endParaRPr lang="en-US" altLang="ko-KR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2194"/>
              </p:ext>
            </p:extLst>
          </p:nvPr>
        </p:nvGraphicFramePr>
        <p:xfrm>
          <a:off x="1560004" y="2492896"/>
          <a:ext cx="6096000" cy="29237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1836">
                  <a:extLst>
                    <a:ext uri="{9D8B030D-6E8A-4147-A177-3AD203B41FA5}">
                      <a16:colId xmlns:a16="http://schemas.microsoft.com/office/drawing/2014/main" val="1762180446"/>
                    </a:ext>
                  </a:extLst>
                </a:gridCol>
                <a:gridCol w="4524164">
                  <a:extLst>
                    <a:ext uri="{9D8B030D-6E8A-4147-A177-3AD203B41FA5}">
                      <a16:colId xmlns:a16="http://schemas.microsoft.com/office/drawing/2014/main" val="764811932"/>
                    </a:ext>
                  </a:extLst>
                </a:gridCol>
              </a:tblGrid>
              <a:tr h="454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종교음악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세부 장르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89532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기독교 전례음악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미사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en-US" altLang="ko-KR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Missa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레퀴엠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(requiem),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코랄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(chorale)</a:t>
                      </a:r>
                      <a:endParaRPr lang="ko-KR" altLang="en-US" sz="16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16494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종교 극음악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오라토리오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(oratorio),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수난곡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(passion), </a:t>
                      </a:r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칸타타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(cantata)</a:t>
                      </a:r>
                      <a:endParaRPr lang="ko-KR" altLang="en-US" sz="16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76229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종교 합창음악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모테트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(motet),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앤섬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(anthem), </a:t>
                      </a:r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테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</a:t>
                      </a:r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데움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en-US" altLang="ko-KR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Te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Deum),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스타바트</a:t>
                      </a:r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마테르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en-US" altLang="ko-KR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Stabat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mater), </a:t>
                      </a:r>
                      <a:r>
                        <a:rPr lang="ko-KR" altLang="en-US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마니피카트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en-US" altLang="ko-KR" sz="16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Magnificat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), </a:t>
                      </a:r>
                      <a:r>
                        <a:rPr lang="ko-KR" altLang="en-US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아베 마리아</a:t>
                      </a:r>
                      <a:r>
                        <a:rPr lang="en-US" altLang="ko-KR" sz="16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(Ave Maria)</a:t>
                      </a:r>
                      <a:endParaRPr lang="ko-KR" altLang="en-US" sz="16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2334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781856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8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36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468746"/>
            <a:ext cx="9038857" cy="5084357"/>
          </a:xfrm>
          <a:prstGeom prst="teardrop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-36512" y="1564689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미사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08333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62472" y="3332999"/>
            <a:ext cx="6693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미사는 카톨릭 교회의 예배의식을 지칭하는데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예배 때 사용하는 텍스트를 가사로 하여 만든 예배음악을 의미하기도 한다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미사통상문에 의한 음악은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키리에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(Kyrie),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대영광송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(Gloria),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사도신경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(Credo),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거룩하시다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(Sanctus),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천주의 어린양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(Agnus Dei)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으로 구성되어 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250688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356" y="1242913"/>
            <a:ext cx="3482816" cy="4223923"/>
          </a:xfrm>
          <a:prstGeom prst="ellipse">
            <a:avLst/>
          </a:prstGeom>
          <a:ln>
            <a:noFill/>
          </a:ln>
          <a:effectLst>
            <a:softEdge rad="1905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248472" cy="3096344"/>
            <a:chOff x="467544" y="1412776"/>
            <a:chExt cx="4248472" cy="3096344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3600400" cy="523220"/>
              <a:chOff x="5292080" y="4437112"/>
              <a:chExt cx="3600400" cy="52322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장엄미사</a:t>
                </a: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732240" y="4529915"/>
                <a:ext cx="18053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Missa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r>
                  <a:rPr lang="en-US" altLang="ko-KR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Solemnis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2477795"/>
              <a:ext cx="410445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베토벤의 후원자이자 벗이었던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루돌프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대공의 대주교 즉위식을 위해 작곡되었다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미사곡의 금자탑으로 일컬어지며 </a:t>
              </a:r>
              <a:r>
                <a:rPr lang="it-IT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Kyrie-Gloria-Credo-Sanctus-Agnus Dei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의 미사통상문에 의한 총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5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이루어져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독창과 합창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관현악과 오르간의 반주로 연주되며 키리에는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글로리아는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6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크레도는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상투스는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아뉴스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데이는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부로 이루어진 장대한 곡이다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베토벤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Ludwig van Beethoven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11560" y="512253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2000" b="1" i="1" dirty="0">
                <a:ln/>
                <a:solidFill>
                  <a:schemeClr val="accent3"/>
                </a:solidFill>
              </a:rPr>
              <a:t>… </a:t>
            </a:r>
            <a:r>
              <a:rPr lang="ko-KR" altLang="en-US" sz="2000" b="1" i="1" dirty="0">
                <a:ln/>
                <a:solidFill>
                  <a:schemeClr val="accent3"/>
                </a:solidFill>
              </a:rPr>
              <a:t>마음으로부터 또 다시 마음으로 가리라</a:t>
            </a:r>
            <a:r>
              <a:rPr lang="en-US" altLang="ko-KR" sz="2000" b="1" i="1" dirty="0">
                <a:ln/>
                <a:solidFill>
                  <a:schemeClr val="accent3"/>
                </a:solidFill>
              </a:rPr>
              <a:t>…</a:t>
            </a:r>
            <a:endParaRPr lang="ko-KR" altLang="en-US" sz="2000" b="1" i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089417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2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66" y="538965"/>
            <a:ext cx="3931516" cy="4699948"/>
          </a:xfrm>
          <a:prstGeom prst="ellipse">
            <a:avLst/>
          </a:prstGeom>
          <a:ln>
            <a:noFill/>
          </a:ln>
          <a:effectLst>
            <a:softEdge rad="1905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248472" cy="4546382"/>
            <a:chOff x="467544" y="1412776"/>
            <a:chExt cx="4248472" cy="4546382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3600400" cy="523220"/>
              <a:chOff x="5292080" y="4437112"/>
              <a:chExt cx="3600400" cy="52322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글로리아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5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732240" y="4529915"/>
                <a:ext cx="894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Gloria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1988840"/>
              <a:ext cx="4104456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미사의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대영광송의 가사는 다른 통상문에 비해 길기 때문에 미사곡에서 분리되어 따로 연주되는 경우가 많은데 비발디의 글로리아는 독립적으로 작곡된 대영광송의 대표적인 예이다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신부였던 비발디는 건강 문제 때문에 미사를 집전하지 않고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피에타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여자 고아원의 음악감독으로 근무했는데 이때  고아소녀들이 연주할 목적으로 작곡한 곡이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글로리아＇이다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대영광송의 텍스트를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12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곡의 독창과 합창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이중창으로 구성한 명곡이다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endPara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1600" spc="-15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  <a:p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…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높은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곳에서 하나님께 영광 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땅 위엔 평화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당신을 </a:t>
              </a:r>
              <a:r>
                <a:rPr lang="ko-KR" altLang="en-US" sz="1200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찬미하나이다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주께 </a:t>
              </a:r>
              <a:r>
                <a:rPr lang="ko-KR" altLang="en-US" sz="1200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감사하나이다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주의 크신 영광 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 하나님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외아들 주 예수 그리스도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 하나님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주의 어린 양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세상 죄를 대속하신 주님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성부 오른편에 앉아 계신 주님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/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홀로 거룩하신 주님 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/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성령과 함께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…</a:t>
              </a:r>
            </a:p>
            <a:p>
              <a:pPr>
                <a:lnSpc>
                  <a:spcPct val="150000"/>
                </a:lnSpc>
              </a:pPr>
              <a:endPara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비발디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Antonio Vivaldi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7717877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9726">
              <a:schemeClr val="accent1">
                <a:lumMod val="78000"/>
                <a:lumOff val="22000"/>
              </a:schemeClr>
            </a:gs>
            <a:gs pos="0">
              <a:schemeClr val="accent3">
                <a:lumMod val="89000"/>
              </a:schemeClr>
            </a:gs>
            <a:gs pos="16000">
              <a:schemeClr val="accent3">
                <a:lumMod val="89000"/>
              </a:schemeClr>
            </a:gs>
            <a:gs pos="58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06" y="1519091"/>
            <a:ext cx="7829214" cy="5084357"/>
          </a:xfrm>
          <a:prstGeom prst="teardrop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2204864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레퀴엠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12777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62472" y="422108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레퀴엠은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죽은 자를 위로 하는 미사이다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보통의 미사와는 달리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영광송과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사도신경이 생략되고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키리에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앞에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영원한 안식을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”(Requiem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aeternam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 첨가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된다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복음서를 읽기 전에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진노의 날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”(Dies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irae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과 봉헌송인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 예수 그리스도여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”(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Domine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Jesus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Cheist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함께 연주되는 경우가 많으며 마지막에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영원한 빛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”(Lux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Aterna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으로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끝을 맺는다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5456453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102" y="538965"/>
            <a:ext cx="3197243" cy="4699948"/>
          </a:xfrm>
          <a:prstGeom prst="ellipse">
            <a:avLst/>
          </a:prstGeom>
          <a:ln>
            <a:noFill/>
          </a:ln>
          <a:effectLst>
            <a:softEdge rad="190500"/>
          </a:effectLst>
        </p:spPr>
      </p:pic>
      <p:grpSp>
        <p:nvGrpSpPr>
          <p:cNvPr id="3" name="그룹 2"/>
          <p:cNvGrpSpPr/>
          <p:nvPr/>
        </p:nvGrpSpPr>
        <p:grpSpPr>
          <a:xfrm>
            <a:off x="4283968" y="1124744"/>
            <a:ext cx="4495843" cy="5376793"/>
            <a:chOff x="467544" y="1412776"/>
            <a:chExt cx="4495843" cy="5376793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3600400" cy="720080"/>
              <a:chOff x="5292080" y="4437112"/>
              <a:chExt cx="3600400" cy="72008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 err="1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레퀴엠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r>
                  <a:rPr kumimoji="0" lang="ko-KR" altLang="en-US" sz="20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중에서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7563" y="4787860"/>
                <a:ext cx="14302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La </a:t>
                </a:r>
                <a:r>
                  <a:rPr lang="en-US" altLang="ko-KR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Crimosa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411760" y="5589240"/>
              <a:ext cx="25516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…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눈물로 가득한 그날이여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죄에서 부활하는 그날이여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죄인 된 인간에게 심판이 </a:t>
              </a:r>
              <a:r>
                <a:rPr lang="ko-KR" altLang="en-US" sz="1200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있으리니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제발 그들을 </a:t>
              </a:r>
              <a:r>
                <a:rPr lang="ko-KR" altLang="en-US" sz="1200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용서하소서</a:t>
              </a:r>
              <a:endParaRPr lang="en-US" altLang="ko-KR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자비로우신 주 예수여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</a:t>
              </a:r>
            </a:p>
            <a:p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그들에게 안식을 주소서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아멘</a:t>
              </a:r>
              <a:r>
                <a:rPr lang="en-US" altLang="ko-KR" sz="12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모차르트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Wolfgang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Amadeus Mozart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499992" y="160963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i="0" u="none" strike="noStrike" kern="0" normalizeH="0" baseline="0" noProof="0" dirty="0">
                <a:solidFill>
                  <a:schemeClr val="bg1"/>
                </a:solidFill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</a:rPr>
              <a:t>라 </a:t>
            </a:r>
            <a:r>
              <a:rPr kumimoji="0" lang="ko-KR" altLang="en-US" sz="2800" i="0" u="none" strike="noStrike" kern="0" normalizeH="0" baseline="0" noProof="0" dirty="0" err="1">
                <a:solidFill>
                  <a:schemeClr val="bg1"/>
                </a:solidFill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</a:rPr>
              <a:t>크리모사</a:t>
            </a:r>
            <a:endParaRPr kumimoji="0" lang="en-US" altLang="ko-KR" sz="2800" i="0" u="none" strike="noStrike" kern="0" normalizeH="0" baseline="0" noProof="0" dirty="0">
              <a:solidFill>
                <a:schemeClr val="bg1"/>
              </a:solidFill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hlinkClick r:id="rId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9992" y="2060848"/>
            <a:ext cx="4248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라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크리모사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는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눈물의 날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이라는 뜻으로써 모차르트의 미완성 유작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레퀴엠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총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8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 중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Sequentia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중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6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번째 곡이다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정체불명의 사람이 죽은 아내의 영혼을 위로하기 위해 비밀리에 작곡을 의뢰했다고 전해진다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이 곡은 모차르트의 제자였던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쥐스마이어가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완성시켰는데 오늘날까지도 논란속에 여러 판본이 존재하는 이유이기도 하다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6443158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2276873"/>
            <a:ext cx="4406784" cy="2861802"/>
          </a:xfrm>
          <a:prstGeom prst="ellipse">
            <a:avLst/>
          </a:prstGeom>
          <a:ln>
            <a:noFill/>
          </a:ln>
          <a:effectLst>
            <a:softEdge rad="1905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160151" cy="4223216"/>
            <a:chOff x="467544" y="1412776"/>
            <a:chExt cx="4160151" cy="4223216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4160151" cy="523220"/>
              <a:chOff x="5292080" y="4437112"/>
              <a:chExt cx="4160151" cy="52322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독일 </a:t>
                </a:r>
                <a:r>
                  <a:rPr lang="ko-KR" altLang="en-US" sz="2800" b="1" kern="0" spc="50" dirty="0" err="1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레퀴엠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7563" y="4529915"/>
                <a:ext cx="25346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Ein</a:t>
                </a:r>
                <a:r>
                  <a: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r>
                  <a:rPr lang="en-US" altLang="ko-KR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Deutches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Requiem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1988840"/>
              <a:ext cx="3888432" cy="364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브람스의 독일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레퀴엠은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카톨릭교회의 전례음악과는 관계가 없는 연주회용 음악이며 슈만의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비극적인 죽음을 위로하기 위해 쓰여졌다고 전해진다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일반적인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레퀴엠의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전례의식에 맞춘 악장 구성을 따르지 않고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애통하는 자는 복이 있나니＇제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모둔 육신은 풀과 같고＇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나의 종말과 연한이 어떠함을 알게 하사＇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4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주의 장막이 어찌 그리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사랑스러운지요＇제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5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지금은 너희가 근심하나＇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6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우리가 영구히 머물 도성은 없고＇ 그리고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7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 안에서 죽는 자들은 복이 있나니＇로 되어있으며 가사 또한 일반적인 라틴어 가사가 아니라 독일어 성경에서 취하고 있기 때문에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독일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레퀴엠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’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이라고 한다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브람스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Johannes Brahms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8960084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액자 13"/>
          <p:cNvSpPr/>
          <p:nvPr/>
        </p:nvSpPr>
        <p:spPr>
          <a:xfrm>
            <a:off x="1043608" y="1505906"/>
            <a:ext cx="7128792" cy="4731405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2172920"/>
            <a:ext cx="619268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줄거리를 가지면서 극음악의 형태를 가지는 종교적 성악 장르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독창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중창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합창 등의 성악요소와 기악 반주에 의한 복합체라는 점에서 오페라와 비슷하나 그 규모가 상대적으로 작고 별도의 무대장치나 연기 또는 의상이 필요하지 않다는 점에서 오페라와는 구별된다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종류로는 오라토리오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(oratorio), </a:t>
            </a:r>
            <a:r>
              <a:rPr lang="ko-KR" altLang="en-US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수난곡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(passion),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칸타타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(cantata)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등이 있다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 rot="20866602">
            <a:off x="-557444" y="877208"/>
            <a:ext cx="4572000" cy="10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종교 극음악</a:t>
            </a:r>
            <a:endParaRPr lang="en-US" altLang="ko-KR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0"/>
              </a:schemeClr>
            </a:gs>
            <a:gs pos="81000">
              <a:srgbClr val="996600"/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16" y="1196752"/>
            <a:ext cx="4852537" cy="6096000"/>
          </a:xfrm>
          <a:prstGeom prst="teardrop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2410525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오라토리오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4653136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16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말 이탈리아의 수도원이나 신학교의 기도실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오라토리움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에서 성서를 읽으며 더 큰 흥미를 끌기 위해 배역을 나누고 간단한 연기를 곁들여 종교적인 음악극을 공연한 것이 그 시초이다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481" y="404664"/>
            <a:ext cx="4110487" cy="496855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헨델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George </a:t>
              </a:r>
              <a:r>
                <a:rPr lang="en-US" altLang="ko-KR" sz="24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Frideric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 Handel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572000" y="1124744"/>
            <a:ext cx="4248472" cy="962195"/>
            <a:chOff x="467544" y="1412776"/>
            <a:chExt cx="4248472" cy="962195"/>
          </a:xfrm>
        </p:grpSpPr>
        <p:grpSp>
          <p:nvGrpSpPr>
            <p:cNvPr id="6" name="그룹 5"/>
            <p:cNvGrpSpPr/>
            <p:nvPr/>
          </p:nvGrpSpPr>
          <p:grpSpPr>
            <a:xfrm>
              <a:off x="467544" y="1412776"/>
              <a:ext cx="3760368" cy="523220"/>
              <a:chOff x="5292080" y="4293096"/>
              <a:chExt cx="3760368" cy="523220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5292080" y="4293096"/>
                <a:ext cx="3600400" cy="523220"/>
                <a:chOff x="5292080" y="4437112"/>
                <a:chExt cx="3600400" cy="523220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292080" y="4437112"/>
                  <a:ext cx="36004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바른펜" panose="020B0503000000000000" pitchFamily="50" charset="-127"/>
                      <a:ea typeface="나눔바른펜" panose="020B0503000000000000" pitchFamily="50" charset="-127"/>
                    </a:rPr>
                    <a:t>‘</a:t>
                  </a:r>
                  <a:r>
                    <a:rPr kumimoji="0" lang="ko-KR" altLang="en-US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바른펜" panose="020B0503000000000000" pitchFamily="50" charset="-127"/>
                      <a:ea typeface="나눔바른펜" panose="020B0503000000000000" pitchFamily="50" charset="-127"/>
                    </a:rPr>
                    <a:t>메시아</a:t>
                  </a: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바른펜" panose="020B0503000000000000" pitchFamily="50" charset="-127"/>
                      <a:ea typeface="나눔바른펜" panose="020B0503000000000000" pitchFamily="50" charset="-127"/>
                    </a:rPr>
                    <a:t>’</a:t>
                  </a:r>
                  <a:endPara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hlinkClick r:id="rId4"/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6321881" y="4542589"/>
                  <a:ext cx="107914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Messiah </a:t>
                  </a:r>
                  <a:endPara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7452319" y="4365104"/>
                <a:ext cx="16001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1988840"/>
              <a:ext cx="4104456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4680520" y="1916832"/>
            <a:ext cx="3491880" cy="3617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계속되는 오페라의 실패와 정적들의 견제로 파산 직전에 있던 헨델이 작곡하여 대성공을 거둔 작품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서창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아리아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합창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기악곡으로 이루어 진 장대하고 성스러운 작품으로 단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24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일 동안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259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페이지에 달하는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53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곡을 완성 했다고 전해진다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메시아는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부로 이루어져 있는데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1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부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총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는 구속의 약속이라는 주제 아래 메시아의 출현에 대한 예언과 탄생을 다루고 있고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2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부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(23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는 구속의 대가라는 주제로 메시아의 수난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죽음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부활과 승천을 다루고 있으며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3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부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(10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는 구속의 능력을 주제로 성도의 구원과 영생의 약속을 노래하며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아멘으로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마무리 된다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9867557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66" y="404664"/>
            <a:ext cx="3931516" cy="496855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320480" cy="3900051"/>
            <a:chOff x="467544" y="1412776"/>
            <a:chExt cx="4320480" cy="3900051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3600400" cy="523220"/>
              <a:chOff x="5292080" y="4437112"/>
              <a:chExt cx="3600400" cy="52322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천지창조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660232" y="4529915"/>
                <a:ext cx="17331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Die </a:t>
                </a:r>
                <a:r>
                  <a:rPr lang="en-US" altLang="ko-KR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Schopfung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1988840"/>
              <a:ext cx="4176464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헨델의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메시아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’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에 자극을 받아 작곡한 두 곡의 걸작 오라토리오 중 하나로써 이후 작곡된 오라토리오의 모범이 되었다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성서의 창세기와 시편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영국의 시인 밀턴의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실낙원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’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의 가사를 차용했으며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34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구성되어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1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와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15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에서는 천지창조의 첫째날부터 여섯째날 까지의 내용을 담고 있으며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명의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대천사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가브리엘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우리엘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라파엘에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의해 이야기가 진행되며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6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에서는 아담과 이브가 등장해  에덴동산에서의 이야기를 다룬다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관현악부분에서는 가사의 내용을 뛰어난 기법으로 묘사하여 멋진 효과를 거두고 있다</a:t>
              </a:r>
              <a:endPara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하이든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Franz Joseph Haydn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557910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tx2">
                <a:lumMod val="66000"/>
              </a:schemeClr>
            </a:gs>
            <a:gs pos="38000">
              <a:srgbClr val="CC6600">
                <a:lumMod val="52000"/>
                <a:lumOff val="48000"/>
              </a:srgbClr>
            </a:gs>
            <a:gs pos="74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3428" y="-603448"/>
            <a:ext cx="6071894" cy="583264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36004" y="2348880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수난곡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7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7704" y="4365104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5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세기경 부터 유럽의 교회에서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에수의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수난기를 낭송하는 관습이 발전하여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수난곡이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되었다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특히 독일의 교회음악 형식 중에는 부활절이나 성탄절 이야기에 음악을 붙이는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히스토리아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historia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라는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것이 있었는데 그 중 가장 중요한 것이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수난곡이었다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수난곡은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오라토리오와 병행하여 비슷한 형태로 발전하였다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4086076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66" y="468600"/>
            <a:ext cx="3931516" cy="4840679"/>
          </a:xfrm>
          <a:prstGeom prst="ellipse">
            <a:avLst/>
          </a:prstGeom>
          <a:ln>
            <a:noFill/>
          </a:ln>
          <a:effectLst>
            <a:softEdge rad="1905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248472" cy="3744416"/>
            <a:chOff x="467544" y="1412776"/>
            <a:chExt cx="4248472" cy="3744416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4036837" cy="523220"/>
              <a:chOff x="5292080" y="4437112"/>
              <a:chExt cx="4036837" cy="52322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 err="1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마태수난곡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7020272" y="4529915"/>
                <a:ext cx="23086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St. Matthew Passion 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2479536"/>
              <a:ext cx="410445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신약성경의 마태복음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26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27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장과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피칸더의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시적인 텍스트를 바탕으로 작곡된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수난곡으로서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바로크 시대의 모든 음악 형식을 총 망라한 대작이며 바흐 예술의 결정체로 일컬어진다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68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방대한 내용을 담고 있지만 크게 두 부분으로 나누어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지며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부는 예수 수난의 예언과 예수의 체포까지 제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부는 예수의 고난과 죽음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그리고 매장 까지를 담고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1729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년 작곡된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마태수난곡은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분실 되어 잊혀졌다가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멘델스존에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의해 악보가 발견되어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정확히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100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년 후인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1829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년 다시 세상에 빛을 보게 되었다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바흐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Johann Sebastian Bach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860032" y="5877272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피와 상처로 물든 머리여</a:t>
            </a:r>
            <a:r>
              <a:rPr lang="en-US" altLang="ko-KR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…</a:t>
            </a:r>
            <a:endParaRPr lang="ko-KR" altLang="en-US" sz="1600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2040" y="616530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#54. Choral</a:t>
            </a:r>
          </a:p>
          <a:p>
            <a:r>
              <a:rPr lang="en-US" altLang="ko-KR" sz="1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O </a:t>
            </a:r>
            <a:r>
              <a:rPr lang="en-US" altLang="ko-KR" sz="14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Haupt</a:t>
            </a:r>
            <a:r>
              <a:rPr lang="en-US" altLang="ko-KR" sz="1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 </a:t>
            </a:r>
            <a:r>
              <a:rPr lang="en-US" altLang="ko-KR" sz="14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voll</a:t>
            </a:r>
            <a:r>
              <a:rPr lang="en-US" altLang="ko-KR" sz="1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 </a:t>
            </a:r>
            <a:r>
              <a:rPr lang="en-US" altLang="ko-KR" sz="14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Blut</a:t>
            </a:r>
            <a:r>
              <a:rPr lang="en-US" altLang="ko-KR" sz="1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 und </a:t>
            </a:r>
            <a:r>
              <a:rPr lang="en-US" altLang="ko-KR" sz="14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rPr>
              <a:t>Wunden</a:t>
            </a:r>
            <a:endParaRPr lang="ko-KR" altLang="en-US" sz="1400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5904637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22000"/>
                <a:lumOff val="78000"/>
              </a:schemeClr>
            </a:gs>
            <a:gs pos="41000">
              <a:schemeClr val="accent2">
                <a:lumMod val="95000"/>
                <a:lumOff val="5000"/>
              </a:schemeClr>
            </a:gs>
            <a:gs pos="77000">
              <a:schemeClr val="accent2">
                <a:lumMod val="0"/>
              </a:schemeClr>
            </a:gs>
            <a:gs pos="54000">
              <a:schemeClr val="accent2">
                <a:lumMod val="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-746657"/>
            <a:ext cx="3854281" cy="7178460"/>
          </a:xfrm>
          <a:prstGeom prst="teardrop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2420888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칸타타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3648" y="4437112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칸타타는 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노래되는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곡＇이라는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뜻으로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‘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악기로 연주되는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곡＇이라는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뜻의 소나타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(sonata)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와 대비되는 고이다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칸타타의 모체는 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17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초 이탈리아의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모노디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basso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continuo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로</a:t>
            </a:r>
            <a:r>
              <a: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반주되는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4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단선율</a:t>
            </a:r>
            <a:r>
              <a:rPr lang="ko-KR" altLang="en-US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성악곡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이며 오페라와 오라토리오의 발전과 맥을 같이 하며 합창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레시타티보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아리아로 구성되는 다성음악으로 발전했다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94691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48680"/>
            <a:ext cx="3884043" cy="5178724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408988" cy="3098085"/>
            <a:chOff x="467544" y="1412776"/>
            <a:chExt cx="4408988" cy="3098085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4408988" cy="729372"/>
              <a:chOff x="5292080" y="4437112"/>
              <a:chExt cx="4408988" cy="72937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예수</a:t>
                </a: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, 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인간 소망의 기쁨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876256" y="4797152"/>
                <a:ext cx="28248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Jesu, joy of man’s desiring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2479536"/>
              <a:ext cx="410445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바흐는 라이프치히의 성 토마스 교회와 성 니콜라이 교회의 음악감독으로 근무하며 매주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4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시간 이상 거행되는 주일예배를 위해 여러가지 악기편성에다 독창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중창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합창이 어우러진 칸타타를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300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이상 작곡했다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이 칸타타들은 바흐가 얼마나 성실하고 부지런한 작곡가 였는지를 단적으로 보여주며 그 예술성 또한 교회 성악곡의 결정체로서 인정받고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467544" y="5013176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바흐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Johann Sebastian Bach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0208951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745" y="-243408"/>
            <a:ext cx="3257837" cy="6616764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3" name="그룹 2"/>
          <p:cNvGrpSpPr/>
          <p:nvPr/>
        </p:nvGrpSpPr>
        <p:grpSpPr>
          <a:xfrm>
            <a:off x="4572000" y="1556792"/>
            <a:ext cx="4463999" cy="3098085"/>
            <a:chOff x="467544" y="1412776"/>
            <a:chExt cx="4463999" cy="3098085"/>
          </a:xfrm>
        </p:grpSpPr>
        <p:grpSp>
          <p:nvGrpSpPr>
            <p:cNvPr id="10" name="그룹 9"/>
            <p:cNvGrpSpPr/>
            <p:nvPr/>
          </p:nvGrpSpPr>
          <p:grpSpPr>
            <a:xfrm>
              <a:off x="467544" y="1412776"/>
              <a:ext cx="4463999" cy="729372"/>
              <a:chOff x="5292080" y="4437112"/>
              <a:chExt cx="4463999" cy="72937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92080" y="4437112"/>
                <a:ext cx="3600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커피 칸타타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r>
                  <a:rPr kumimoji="0" lang="ko-KR" altLang="en-US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중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588224" y="4797152"/>
                <a:ext cx="31678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‘</a:t>
                </a:r>
                <a:r>
                  <a: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커피는 어쩜 그렇게 맛있을까</a:t>
                </a:r>
                <a:r>
                  <a:rPr lang="en-US" altLang="ko-KR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’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11560" y="2479536"/>
              <a:ext cx="410445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바흐가 라이프치히에 거주할 당시 커피하우스가 대유행이었는데 바흐 또한 열렬한 커피 애호가였던 것으로 알려져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끊임없는 작곡활동과 교회업무로 바쁜 와중에도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커피 칸타타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’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와 같은 세속 칸타타를 작곡하여 그의 학생들과 함께 카페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짐메르만에서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공연하기도 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커피를 좋아하는 딸과 이를 못마땅하게 여기는 아버지의 유쾌한 소동을 담고 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grpSp>
        <p:nvGrpSpPr>
          <p:cNvPr id="15" name="그룹 11"/>
          <p:cNvGrpSpPr/>
          <p:nvPr/>
        </p:nvGrpSpPr>
        <p:grpSpPr>
          <a:xfrm>
            <a:off x="2555776" y="5610019"/>
            <a:ext cx="4464496" cy="915325"/>
            <a:chOff x="6012160" y="3687415"/>
            <a:chExt cx="4464496" cy="790873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카페 </a:t>
              </a:r>
              <a:r>
                <a:rPr lang="ko-KR" altLang="en-US" sz="32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짐메르만</a:t>
              </a:r>
              <a:endParaRPr lang="ko-KR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6216" y="4079393"/>
              <a:ext cx="396044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Café Zimmermann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486685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7000">
              <a:srgbClr val="FFCC66">
                <a:lumMod val="51000"/>
              </a:srgbClr>
            </a:gs>
            <a:gs pos="0">
              <a:schemeClr val="accent2">
                <a:lumMod val="22000"/>
                <a:lumOff val="78000"/>
              </a:schemeClr>
            </a:gs>
            <a:gs pos="100000">
              <a:schemeClr val="accent2">
                <a:lumMod val="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9282"/>
            <a:ext cx="4329411" cy="3239841"/>
          </a:xfrm>
          <a:prstGeom prst="teardrop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2420888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모테트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3648" y="4437112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13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경 프랑스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노트르담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악파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에서 유래된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모테트는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종교적인 라틴어 가사로 되어있으면서 무반주로 노래되는 </a:t>
            </a:r>
            <a:r>
              <a:rPr lang="ko-KR" altLang="en-US" sz="1600" dirty="0" err="1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다성부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합창음악이다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미사와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더불어 카톨릭 교회음악의 양대 산맥으로 일컬어지는데 오랜 세월 동안 발전해 오며 그 형태와 범위가 매우 다양하다</a:t>
            </a:r>
            <a:r>
              <a:rPr lang="en-US" altLang="ko-KR" sz="16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5414845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762"/>
            <a:ext cx="9144000" cy="6086475"/>
          </a:xfrm>
          <a:prstGeom prst="rect">
            <a:avLst/>
          </a:prstGeom>
        </p:spPr>
      </p:pic>
      <p:sp>
        <p:nvSpPr>
          <p:cNvPr id="20" name="타원 19"/>
          <p:cNvSpPr/>
          <p:nvPr/>
        </p:nvSpPr>
        <p:spPr>
          <a:xfrm>
            <a:off x="971600" y="4941168"/>
            <a:ext cx="8352928" cy="1656184"/>
          </a:xfrm>
          <a:prstGeom prst="ellipse">
            <a:avLst/>
          </a:prstGeom>
          <a:solidFill>
            <a:schemeClr val="tx1">
              <a:alpha val="5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명조"/>
              <a:ea typeface="나눔명조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64704" y="5387732"/>
            <a:ext cx="8135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앤드류</a:t>
            </a:r>
            <a:r>
              <a:rPr kumimoji="0" lang="ko-KR" altLang="en-US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 로이드 </a:t>
            </a:r>
            <a:r>
              <a:rPr kumimoji="0" lang="ko-KR" altLang="en-US" sz="3200" b="1" i="0" u="none" strike="noStrike" kern="1200" cap="none" spc="0" normalizeH="0" baseline="0" noProof="0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웨버</a:t>
            </a:r>
            <a:endParaRPr kumimoji="0" lang="en-US" altLang="ko-KR" sz="32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" pitchFamily="50" charset="-127"/>
              <a:ea typeface="나눔스퀘어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‘</a:t>
            </a:r>
            <a:r>
              <a:rPr lang="ko-KR" altLang="en-US" sz="32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레퀴엠</a:t>
            </a:r>
            <a:r>
              <a:rPr kumimoji="0" lang="en-US" altLang="ko-KR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’ </a:t>
            </a:r>
            <a:r>
              <a:rPr kumimoji="0" lang="ko-KR" altLang="en-US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고딕" pitchFamily="50" charset="-127"/>
                <a:ea typeface="나눔바른고딕" pitchFamily="50" charset="-127"/>
                <a:cs typeface="+mn-cs"/>
              </a:rPr>
              <a:t>中 </a:t>
            </a:r>
            <a:r>
              <a:rPr kumimoji="0" lang="en-US" altLang="ko-KR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‘</a:t>
            </a:r>
            <a:r>
              <a:rPr kumimoji="0" lang="ko-KR" altLang="en-US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자비로운 예수</a:t>
            </a:r>
            <a:r>
              <a:rPr kumimoji="0" lang="en-US" altLang="ko-KR" sz="3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itchFamily="50" charset="-127"/>
                <a:ea typeface="나눔스퀘어" pitchFamily="50" charset="-127"/>
                <a:cs typeface="+mn-cs"/>
              </a:rPr>
              <a:t>(Pie Jesu)’</a:t>
            </a:r>
            <a:endParaRPr kumimoji="0" lang="ko-KR" altLang="en-US" sz="32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" pitchFamily="50" charset="-127"/>
              <a:ea typeface="나눔스퀘어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2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나눔스퀘어" pitchFamily="50" charset="-127"/>
              <a:ea typeface="나눔스퀘어" pitchFamily="50" charset="-127"/>
              <a:cs typeface="+mn-cs"/>
            </a:endParaRPr>
          </a:p>
        </p:txBody>
      </p:sp>
      <p:grpSp>
        <p:nvGrpSpPr>
          <p:cNvPr id="6" name="그룹 12"/>
          <p:cNvGrpSpPr/>
          <p:nvPr/>
        </p:nvGrpSpPr>
        <p:grpSpPr>
          <a:xfrm>
            <a:off x="263562" y="116632"/>
            <a:ext cx="2292214" cy="1589115"/>
            <a:chOff x="803115" y="1889447"/>
            <a:chExt cx="2292214" cy="1589115"/>
          </a:xfrm>
        </p:grpSpPr>
        <p:sp>
          <p:nvSpPr>
            <p:cNvPr id="12" name="타원 11"/>
            <p:cNvSpPr/>
            <p:nvPr/>
          </p:nvSpPr>
          <p:spPr>
            <a:xfrm>
              <a:off x="1223121" y="2249487"/>
              <a:ext cx="1872208" cy="864096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89921" y="2465511"/>
              <a:ext cx="2105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1200" cap="none" spc="0" normalizeH="0" baseline="0" noProof="0" dirty="0" err="1">
                  <a:ln w="1905"/>
                  <a:gradFill>
                    <a:gsLst>
                      <a:gs pos="0">
                        <a:srgbClr val="F79646">
                          <a:shade val="20000"/>
                          <a:satMod val="200000"/>
                        </a:srgbClr>
                      </a:gs>
                      <a:gs pos="78000">
                        <a:srgbClr val="F79646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F79646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나눔바른고딕" pitchFamily="50" charset="-127"/>
                  <a:ea typeface="나눔바른고딕" pitchFamily="50" charset="-127"/>
                  <a:cs typeface="+mn-cs"/>
                </a:rPr>
                <a:t>감상곡</a:t>
              </a:r>
              <a:endParaRPr kumimoji="0" lang="ko-KR" altLang="en-US" sz="2800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나눔바른고딕" pitchFamily="50" charset="-127"/>
                <a:ea typeface="나눔바른고딕" pitchFamily="50" charset="-127"/>
                <a:cs typeface="+mn-cs"/>
              </a:endParaRPr>
            </a:p>
          </p:txBody>
        </p:sp>
        <p:pic>
          <p:nvPicPr>
            <p:cNvPr id="11" name="그림 10" descr="di4oMbnj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115" y="1889447"/>
              <a:ext cx="708039" cy="1589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285718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5592</TotalTime>
  <Words>1290</Words>
  <Application>Microsoft Office PowerPoint</Application>
  <PresentationFormat>화면 슬라이드 쇼(4:3)</PresentationFormat>
  <Paragraphs>103</Paragraphs>
  <Slides>19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맑은 고딕</vt:lpstr>
      <vt:lpstr>나눔고딕</vt:lpstr>
      <vt:lpstr>나눔스퀘어</vt:lpstr>
      <vt:lpstr>나눔바른펜</vt:lpstr>
      <vt:lpstr>나눔바른고딕</vt:lpstr>
      <vt:lpstr>Arial</vt:lpstr>
      <vt:lpstr>나눔명조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561</cp:revision>
  <dcterms:created xsi:type="dcterms:W3CDTF">2011-09-07T16:56:40Z</dcterms:created>
  <dcterms:modified xsi:type="dcterms:W3CDTF">2017-03-28T02:18:23Z</dcterms:modified>
</cp:coreProperties>
</file>