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0" r:id="rId4"/>
    <p:sldId id="259" r:id="rId5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576" y="8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BD44B-3245-45EC-A5AC-11320C0EE5E5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3CE44-DAB8-441B-9CFE-621335F39D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416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3CE44-DAB8-441B-9CFE-621335F39D7A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3CE44-DAB8-441B-9CFE-621335F39D7A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DE676-1596-4098-9BCC-76AF80118D79}" type="datetimeFigureOut">
              <a:rPr lang="ko-KR" altLang="en-US" smtClean="0"/>
              <a:pPr/>
              <a:t>2017-02-02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14D51-F680-4475-B2E6-BCAF8D9FFDE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eoulrh.com/" TargetMode="Externa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6.jpe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뚜껑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6858001" cy="857223"/>
          </a:xfrm>
          <a:prstGeom prst="rect">
            <a:avLst/>
          </a:prstGeom>
        </p:spPr>
      </p:pic>
      <p:pic>
        <p:nvPicPr>
          <p:cNvPr id="5" name="그림 4" descr="Untitled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858281"/>
            <a:ext cx="6858000" cy="285721"/>
          </a:xfrm>
          <a:prstGeom prst="rect">
            <a:avLst/>
          </a:prstGeom>
        </p:spPr>
      </p:pic>
      <p:sp>
        <p:nvSpPr>
          <p:cNvPr id="6" name="제목 6"/>
          <p:cNvSpPr>
            <a:spLocks noGrp="1"/>
          </p:cNvSpPr>
          <p:nvPr>
            <p:ph type="ctrTitle"/>
          </p:nvPr>
        </p:nvSpPr>
        <p:spPr>
          <a:xfrm>
            <a:off x="332656" y="467544"/>
            <a:ext cx="5400600" cy="1440159"/>
          </a:xfrm>
        </p:spPr>
        <p:txBody>
          <a:bodyPr>
            <a:norm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서울재활병원 간호사 모집 </a:t>
            </a:r>
          </a:p>
        </p:txBody>
      </p:sp>
      <p:sp>
        <p:nvSpPr>
          <p:cNvPr id="10" name="직사각형 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29826" y="1571604"/>
            <a:ext cx="6597351" cy="7542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solidFill>
                  <a:srgbClr val="008080"/>
                </a:solidFill>
                <a:latin typeface="굴림" pitchFamily="50" charset="-127"/>
                <a:ea typeface="굴림" pitchFamily="50" charset="-127"/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서울재활병원은 재활 환자와 직원에게 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‘</a:t>
            </a:r>
            <a:r>
              <a:rPr lang="ko-KR" altLang="en-US" sz="12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가장 사랑 받는 병원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’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이 되길 소망합니다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   우리 병원은 환자 한 명 한 명을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‘</a:t>
            </a:r>
            <a:r>
              <a:rPr lang="ko-KR" altLang="en-US" sz="12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가족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’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처럼 섬긴다는 사명을 가지고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,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   최고와 최선의 의료서비스를 제공하기 위하여 노력하고 있습니다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   그리고 재활소외지역의 장애인을 섬기고자 </a:t>
            </a:r>
            <a:r>
              <a:rPr lang="ko-KR" altLang="en-US" sz="1100" b="1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해외진출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과 </a:t>
            </a:r>
            <a:r>
              <a:rPr lang="ko-KR" altLang="en-US" sz="1100" b="1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의료선교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로 영역을 확대하고자 합니다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</a:p>
          <a:p>
            <a:pPr algn="l">
              <a:lnSpc>
                <a:spcPct val="150000"/>
              </a:lnSpc>
            </a:pPr>
            <a:endParaRPr lang="ko-KR" altLang="en-US" sz="4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서울재활병원은 직원이 병원의 주인공이자 가족으로 일하고 있습니다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‘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미국 재활전문간호사 자격시험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’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을 지원하는 등의 다양한 자기계발의 기회를 제공하고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, 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   온 가족이 함께 하는 행사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육아휴직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,  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안식년 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개월의 유급 </a:t>
            </a:r>
            <a:r>
              <a:rPr lang="ko-KR" altLang="en-US" sz="1100" dirty="0" err="1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휴가제를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운영합니다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</a:p>
          <a:p>
            <a:pPr algn="l">
              <a:lnSpc>
                <a:spcPct val="150000"/>
              </a:lnSpc>
            </a:pPr>
            <a:endParaRPr lang="ko-KR" altLang="en-US" sz="4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환자중심의 병원으로 국내 재활병원 중 환자만족도 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No.1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을 지향하고 있으며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,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   환자와 직원 모두가 행복한 병원이 되고자 하는 꿈을 이루어가는 중입니다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 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‘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국내 재활병원 중에서 서울재활병원  간호사가  제일 친절한 병원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’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이라 칭찬받고 있습니다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</a:p>
          <a:p>
            <a:pPr algn="l">
              <a:lnSpc>
                <a:spcPct val="150000"/>
              </a:lnSpc>
            </a:pPr>
            <a:endParaRPr lang="en-US" altLang="ko-KR" sz="4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서울재활병원에서 간호사는 재활 환자분들이 날개를 펴고 날아 갈 수 있도록 돕는 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Helper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입니다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 선배 간호사들은 좋은 가치를 가지고 오시는 선생님과 함께 세상을 향한 선한 영향력을 키우고       </a:t>
            </a:r>
            <a:endParaRPr lang="en-US" altLang="ko-KR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 </a:t>
            </a: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싶습니다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100" dirty="0" smtClean="0">
              <a:solidFill>
                <a:schemeClr val="tx1"/>
              </a:solidFill>
              <a:latin typeface="HY강M" pitchFamily="18" charset="-127"/>
              <a:ea typeface="HY강M" pitchFamily="18" charset="-127"/>
            </a:endParaRP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  서울재활병원은 선생님과 함께 우리 병원이 가진 꿈을 키워나가길 원합니다</a:t>
            </a:r>
            <a:r>
              <a:rPr lang="en-US" altLang="ko-KR" sz="1100" dirty="0" smtClean="0">
                <a:solidFill>
                  <a:schemeClr val="tx1"/>
                </a:solidFill>
                <a:latin typeface="HY강M" pitchFamily="18" charset="-127"/>
                <a:ea typeface="HY강M" pitchFamily="18" charset="-127"/>
              </a:rPr>
              <a:t>.</a:t>
            </a:r>
          </a:p>
          <a:p>
            <a:pPr algn="l">
              <a:lnSpc>
                <a:spcPct val="150000"/>
              </a:lnSpc>
            </a:pPr>
            <a:endParaRPr lang="en-US" altLang="ko-KR" sz="3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     </a:t>
            </a:r>
            <a:r>
              <a:rPr lang="ko-KR" altLang="en-US" sz="1100" dirty="0" smtClean="0">
                <a:solidFill>
                  <a:schemeClr val="tx1"/>
                </a:solidFill>
              </a:rPr>
              <a:t>교대근무시간     </a:t>
            </a:r>
            <a:r>
              <a:rPr lang="en-US" altLang="ko-KR" sz="1100" dirty="0" smtClean="0">
                <a:solidFill>
                  <a:schemeClr val="tx1"/>
                </a:solidFill>
              </a:rPr>
              <a:t>D 6:30~15:00     E 14:30~22:30     N 22:00~07:00</a:t>
            </a: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1) </a:t>
            </a:r>
            <a:r>
              <a:rPr lang="ko-KR" altLang="en-US" sz="1100" dirty="0" smtClean="0">
                <a:solidFill>
                  <a:schemeClr val="tx1"/>
                </a:solidFill>
              </a:rPr>
              <a:t>복리후생 </a:t>
            </a:r>
            <a:r>
              <a:rPr lang="en-US" altLang="ko-KR" sz="1100" dirty="0" smtClean="0">
                <a:solidFill>
                  <a:schemeClr val="tx1"/>
                </a:solidFill>
              </a:rPr>
              <a:t>: 4</a:t>
            </a:r>
            <a:r>
              <a:rPr lang="ko-KR" altLang="en-US" sz="1100" dirty="0" smtClean="0">
                <a:solidFill>
                  <a:schemeClr val="tx1"/>
                </a:solidFill>
              </a:rPr>
              <a:t>대 보험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기숙사제공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직원식당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                 </a:t>
            </a:r>
            <a:r>
              <a:rPr lang="ko-KR" altLang="en-US" sz="1100" dirty="0" smtClean="0">
                <a:solidFill>
                  <a:schemeClr val="tx1"/>
                </a:solidFill>
              </a:rPr>
              <a:t>장기근속포상</a:t>
            </a:r>
            <a:r>
              <a:rPr lang="en-US" altLang="ko-KR" sz="1100" dirty="0" smtClean="0">
                <a:solidFill>
                  <a:schemeClr val="tx1"/>
                </a:solidFill>
              </a:rPr>
              <a:t>(7</a:t>
            </a:r>
            <a:r>
              <a:rPr lang="ko-KR" altLang="en-US" sz="1100" dirty="0" smtClean="0">
                <a:solidFill>
                  <a:schemeClr val="tx1"/>
                </a:solidFill>
              </a:rPr>
              <a:t>년 근속 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개월 안식휴가</a:t>
            </a:r>
            <a:r>
              <a:rPr lang="en-US" altLang="ko-KR" sz="1100" dirty="0" smtClean="0">
                <a:solidFill>
                  <a:schemeClr val="tx1"/>
                </a:solidFill>
              </a:rPr>
              <a:t>,  15</a:t>
            </a:r>
            <a:r>
              <a:rPr lang="ko-KR" altLang="en-US" sz="1100" dirty="0" smtClean="0">
                <a:solidFill>
                  <a:schemeClr val="tx1"/>
                </a:solidFill>
              </a:rPr>
              <a:t>년 근속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여행비</a:t>
            </a:r>
            <a:r>
              <a:rPr lang="ko-KR" altLang="en-US" sz="1100" dirty="0" smtClean="0">
                <a:solidFill>
                  <a:schemeClr val="tx1"/>
                </a:solidFill>
              </a:rPr>
              <a:t> 지원 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endParaRPr lang="ko-KR" altLang="en-US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2) </a:t>
            </a:r>
            <a:r>
              <a:rPr lang="ko-KR" altLang="en-US" sz="1100" dirty="0" smtClean="0">
                <a:solidFill>
                  <a:schemeClr val="tx1"/>
                </a:solidFill>
              </a:rPr>
              <a:t>휴무관련 </a:t>
            </a:r>
            <a:r>
              <a:rPr lang="en-US" altLang="ko-KR" sz="1100" dirty="0" smtClean="0">
                <a:solidFill>
                  <a:schemeClr val="tx1"/>
                </a:solidFill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</a:rPr>
              <a:t>주</a:t>
            </a:r>
            <a:r>
              <a:rPr lang="en-US" altLang="ko-KR" sz="1100" dirty="0" smtClean="0">
                <a:solidFill>
                  <a:schemeClr val="tx1"/>
                </a:solidFill>
              </a:rPr>
              <a:t>5</a:t>
            </a:r>
            <a:r>
              <a:rPr lang="ko-KR" altLang="en-US" sz="1100" dirty="0" smtClean="0">
                <a:solidFill>
                  <a:schemeClr val="tx1"/>
                </a:solidFill>
              </a:rPr>
              <a:t>일 근무 </a:t>
            </a:r>
            <a:r>
              <a:rPr lang="en-US" altLang="ko-KR" sz="1100" dirty="0" smtClean="0">
                <a:solidFill>
                  <a:schemeClr val="tx1"/>
                </a:solidFill>
              </a:rPr>
              <a:t>(OFF</a:t>
            </a:r>
            <a:r>
              <a:rPr lang="ko-KR" altLang="en-US" sz="1100" dirty="0" smtClean="0">
                <a:solidFill>
                  <a:schemeClr val="tx1"/>
                </a:solidFill>
              </a:rPr>
              <a:t>일수 </a:t>
            </a:r>
            <a:r>
              <a:rPr lang="en-US" altLang="ko-KR" sz="1100" dirty="0" smtClean="0">
                <a:solidFill>
                  <a:schemeClr val="tx1"/>
                </a:solidFill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</a:rPr>
              <a:t>토요일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일요일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공휴일</a:t>
            </a:r>
            <a:r>
              <a:rPr lang="en-US" altLang="ko-KR" sz="1100" dirty="0" smtClean="0">
                <a:solidFill>
                  <a:schemeClr val="tx1"/>
                </a:solidFill>
              </a:rPr>
              <a:t>) </a:t>
            </a:r>
            <a:endParaRPr lang="ko-KR" altLang="en-US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3) </a:t>
            </a:r>
            <a:r>
              <a:rPr lang="ko-KR" altLang="en-US" sz="1100" dirty="0" smtClean="0">
                <a:solidFill>
                  <a:schemeClr val="tx1"/>
                </a:solidFill>
              </a:rPr>
              <a:t>수당관련 </a:t>
            </a:r>
            <a:r>
              <a:rPr lang="en-US" altLang="ko-KR" sz="1100" dirty="0" smtClean="0">
                <a:solidFill>
                  <a:schemeClr val="tx1"/>
                </a:solidFill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</a:rPr>
              <a:t>근무외수당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나이트수당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교대근무수당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경조금 지급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의료비지원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교육비 지원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                  / </a:t>
            </a:r>
            <a:r>
              <a:rPr lang="ko-KR" altLang="en-US" sz="1100" dirty="0" smtClean="0">
                <a:solidFill>
                  <a:schemeClr val="tx1"/>
                </a:solidFill>
              </a:rPr>
              <a:t>가족수당</a:t>
            </a: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4) </a:t>
            </a:r>
            <a:r>
              <a:rPr lang="ko-KR" altLang="en-US" sz="1100" dirty="0" smtClean="0">
                <a:solidFill>
                  <a:schemeClr val="tx1"/>
                </a:solidFill>
              </a:rPr>
              <a:t>직원복지 </a:t>
            </a:r>
            <a:r>
              <a:rPr lang="en-US" altLang="ko-KR" sz="1100" dirty="0" smtClean="0">
                <a:solidFill>
                  <a:schemeClr val="tx1"/>
                </a:solidFill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</a:rPr>
              <a:t>직원콘도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동아리 지원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부서회식 지원 </a:t>
            </a:r>
            <a:r>
              <a:rPr lang="en-US" altLang="ko-KR" sz="1100" dirty="0" smtClean="0">
                <a:solidFill>
                  <a:schemeClr val="tx1"/>
                </a:solidFill>
              </a:rPr>
              <a:t>/ 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바인더데이간식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성과급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경조휴가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                  / </a:t>
            </a:r>
            <a:r>
              <a:rPr lang="ko-KR" altLang="en-US" sz="1100" dirty="0" smtClean="0">
                <a:solidFill>
                  <a:schemeClr val="tx1"/>
                </a:solidFill>
              </a:rPr>
              <a:t>육아휴직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연가보상비 지급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창립기념일 휴가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조식 제공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                  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근로자의 날 근무 </a:t>
            </a:r>
            <a:r>
              <a:rPr lang="en-US" altLang="ko-KR" sz="1100" dirty="0" smtClean="0">
                <a:solidFill>
                  <a:schemeClr val="tx1"/>
                </a:solidFill>
              </a:rPr>
              <a:t>150% </a:t>
            </a:r>
            <a:r>
              <a:rPr lang="ko-KR" altLang="en-US" sz="1100" dirty="0" smtClean="0">
                <a:solidFill>
                  <a:schemeClr val="tx1"/>
                </a:solidFill>
              </a:rPr>
              <a:t>지급 </a:t>
            </a:r>
            <a:r>
              <a:rPr lang="en-US" altLang="ko-KR" sz="1100" dirty="0" smtClean="0">
                <a:solidFill>
                  <a:schemeClr val="tx1"/>
                </a:solidFill>
              </a:rPr>
              <a:t>/ </a:t>
            </a:r>
            <a:r>
              <a:rPr lang="ko-KR" altLang="en-US" sz="1100" dirty="0" smtClean="0">
                <a:solidFill>
                  <a:schemeClr val="tx1"/>
                </a:solidFill>
              </a:rPr>
              <a:t>법인 내 체육센터 이용료 </a:t>
            </a:r>
            <a:r>
              <a:rPr lang="en-US" altLang="ko-KR" sz="1100" dirty="0" smtClean="0">
                <a:solidFill>
                  <a:schemeClr val="tx1"/>
                </a:solidFill>
              </a:rPr>
              <a:t>50% </a:t>
            </a:r>
            <a:r>
              <a:rPr lang="ko-KR" altLang="en-US" sz="1100" dirty="0" smtClean="0">
                <a:solidFill>
                  <a:schemeClr val="tx1"/>
                </a:solidFill>
              </a:rPr>
              <a:t>할인</a:t>
            </a: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5) </a:t>
            </a:r>
            <a:r>
              <a:rPr lang="ko-KR" altLang="en-US" sz="1100" dirty="0" smtClean="0">
                <a:solidFill>
                  <a:schemeClr val="tx1"/>
                </a:solidFill>
              </a:rPr>
              <a:t>연봉 </a:t>
            </a:r>
            <a:r>
              <a:rPr lang="en-US" altLang="ko-KR" sz="1100" dirty="0" smtClean="0">
                <a:solidFill>
                  <a:schemeClr val="tx1"/>
                </a:solidFill>
              </a:rPr>
              <a:t>:   4</a:t>
            </a:r>
            <a:r>
              <a:rPr lang="ko-KR" altLang="en-US" sz="1100" dirty="0" smtClean="0">
                <a:solidFill>
                  <a:schemeClr val="tx1"/>
                </a:solidFill>
              </a:rPr>
              <a:t>년제 졸업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신입 </a:t>
            </a:r>
            <a:r>
              <a:rPr lang="en-US" altLang="ko-KR" sz="1100" dirty="0" smtClean="0">
                <a:solidFill>
                  <a:schemeClr val="tx1"/>
                </a:solidFill>
              </a:rPr>
              <a:t>3,000</a:t>
            </a:r>
            <a:r>
              <a:rPr lang="ko-KR" altLang="en-US" sz="1100" dirty="0" smtClean="0">
                <a:solidFill>
                  <a:schemeClr val="tx1"/>
                </a:solidFill>
              </a:rPr>
              <a:t>만원 </a:t>
            </a:r>
            <a:r>
              <a:rPr lang="en-US" altLang="ko-KR" sz="1100" dirty="0" smtClean="0">
                <a:solidFill>
                  <a:schemeClr val="tx1"/>
                </a:solidFill>
              </a:rPr>
              <a:t>~ ( </a:t>
            </a:r>
            <a:r>
              <a:rPr lang="ko-KR" altLang="en-US" sz="1100" dirty="0" smtClean="0">
                <a:solidFill>
                  <a:schemeClr val="tx1"/>
                </a:solidFill>
              </a:rPr>
              <a:t>나이트 수당 </a:t>
            </a:r>
            <a:r>
              <a:rPr lang="en-US" altLang="ko-KR" sz="1100" dirty="0" smtClean="0">
                <a:solidFill>
                  <a:schemeClr val="tx1"/>
                </a:solidFill>
              </a:rPr>
              <a:t>6</a:t>
            </a:r>
            <a:r>
              <a:rPr lang="ko-KR" altLang="en-US" sz="1100" dirty="0" smtClean="0">
                <a:solidFill>
                  <a:schemeClr val="tx1"/>
                </a:solidFill>
              </a:rPr>
              <a:t>일</a:t>
            </a:r>
            <a:r>
              <a:rPr lang="en-US" altLang="ko-KR" sz="1100" dirty="0" smtClean="0">
                <a:solidFill>
                  <a:schemeClr val="tx1"/>
                </a:solidFill>
              </a:rPr>
              <a:t>/</a:t>
            </a:r>
            <a:r>
              <a:rPr lang="ko-KR" altLang="en-US" sz="1100" dirty="0" smtClean="0">
                <a:solidFill>
                  <a:schemeClr val="tx1"/>
                </a:solidFill>
              </a:rPr>
              <a:t>월 ∙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세금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포함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                                                      </a:t>
            </a:r>
            <a:r>
              <a:rPr lang="ko-KR" altLang="en-US" sz="1100" dirty="0" smtClean="0">
                <a:solidFill>
                  <a:schemeClr val="tx1"/>
                </a:solidFill>
              </a:rPr>
              <a:t>퇴직금 ∙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연장근무수당 ∙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연가보상비 ∙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성과수당 미포함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뚜껑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6858001" cy="857223"/>
          </a:xfrm>
          <a:prstGeom prst="rect">
            <a:avLst/>
          </a:prstGeom>
        </p:spPr>
      </p:pic>
      <p:pic>
        <p:nvPicPr>
          <p:cNvPr id="5" name="그림 4" descr="Untitled-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8858281"/>
            <a:ext cx="6858000" cy="285721"/>
          </a:xfrm>
          <a:prstGeom prst="rect">
            <a:avLst/>
          </a:prstGeom>
        </p:spPr>
      </p:pic>
      <p:sp>
        <p:nvSpPr>
          <p:cNvPr id="6" name="제목 6"/>
          <p:cNvSpPr>
            <a:spLocks noGrp="1"/>
          </p:cNvSpPr>
          <p:nvPr>
            <p:ph type="ctrTitle"/>
          </p:nvPr>
        </p:nvSpPr>
        <p:spPr>
          <a:xfrm>
            <a:off x="332656" y="467544"/>
            <a:ext cx="5400600" cy="1440159"/>
          </a:xfrm>
        </p:spPr>
        <p:txBody>
          <a:bodyPr>
            <a:norm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서울재활병원 간호사 모집 </a:t>
            </a:r>
          </a:p>
        </p:txBody>
      </p:sp>
      <p:sp>
        <p:nvSpPr>
          <p:cNvPr id="10" name="직사각형 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28604" y="1763689"/>
            <a:ext cx="6143667" cy="657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  <a:ea typeface="굴림" pitchFamily="50" charset="-127"/>
              </a:rPr>
              <a:t>1.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모집부분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</a:p>
          <a:p>
            <a:pPr algn="l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 간호사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 :  0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명 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신입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)   0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명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 (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경력직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)   (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간호등급 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4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등급 상향 조정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)</a:t>
            </a:r>
          </a:p>
          <a:p>
            <a:pPr algn="l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               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근무부서 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병동 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3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교대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ea typeface="굴림" charset="-127"/>
              </a:rPr>
              <a:t>야간전담</a:t>
            </a:r>
            <a:r>
              <a:rPr lang="en-US" altLang="ko-KR" sz="1100" dirty="0" smtClean="0">
                <a:solidFill>
                  <a:schemeClr val="tx1"/>
                </a:solidFill>
                <a:ea typeface="굴림" charset="-127"/>
              </a:rPr>
              <a:t>)</a:t>
            </a:r>
          </a:p>
          <a:p>
            <a:pPr algn="l">
              <a:lnSpc>
                <a:spcPct val="150000"/>
              </a:lnSpc>
              <a:defRPr/>
            </a:pPr>
            <a:endParaRPr lang="en-US" altLang="ko-KR" sz="40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algn="l">
              <a:lnSpc>
                <a:spcPct val="150000"/>
              </a:lnSpc>
              <a:defRPr/>
            </a:pPr>
            <a:endParaRPr lang="en-US" altLang="ko-KR" sz="40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algn="l">
              <a:lnSpc>
                <a:spcPct val="150000"/>
              </a:lnSpc>
              <a:defRPr/>
            </a:pPr>
            <a:endParaRPr lang="en-US" altLang="ko-KR" sz="40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8600" indent="-228600" algn="just">
              <a:lnSpc>
                <a:spcPct val="150000"/>
              </a:lnSpc>
              <a:defRPr/>
            </a:pPr>
            <a:r>
              <a:rPr lang="en-US" altLang="ko-KR" sz="11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기본 자격 </a:t>
            </a:r>
            <a:endParaRPr lang="ko-KR" altLang="en-US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 smtClean="0">
                <a:solidFill>
                  <a:schemeClr val="tx1"/>
                </a:solidFill>
              </a:rPr>
              <a:t> 간호사 면허증 소지자 혹은 간호학과 졸업예정자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defRPr/>
            </a:pPr>
            <a:endParaRPr lang="en-US" altLang="ko-KR" sz="6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ko-KR" sz="11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제출서류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:  </a:t>
            </a:r>
            <a:r>
              <a:rPr lang="ko-KR" altLang="en-US" sz="1100" dirty="0" smtClean="0">
                <a:solidFill>
                  <a:schemeClr val="tx1"/>
                </a:solidFill>
              </a:rPr>
              <a:t>이력서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홈페이지 </a:t>
            </a:r>
            <a:r>
              <a:rPr lang="en-US" altLang="ko-KR" sz="1100" dirty="0" smtClean="0">
                <a:solidFill>
                  <a:schemeClr val="tx1"/>
                </a:solidFill>
                <a:hlinkClick r:id="rId5"/>
              </a:rPr>
              <a:t>www.seoulrh.com</a:t>
            </a:r>
            <a:r>
              <a:rPr lang="ko-KR" altLang="en-US" sz="1100" dirty="0" smtClean="0">
                <a:solidFill>
                  <a:schemeClr val="tx1"/>
                </a:solidFill>
              </a:rPr>
              <a:t> 공지된 병원양식에 작성</a:t>
            </a:r>
            <a:r>
              <a:rPr lang="en-US" altLang="ko-KR" sz="1100" dirty="0" smtClean="0">
                <a:solidFill>
                  <a:schemeClr val="tx1"/>
                </a:solidFill>
              </a:rPr>
              <a:t>), </a:t>
            </a:r>
            <a:r>
              <a:rPr lang="ko-KR" altLang="en-US" sz="1100" dirty="0" smtClean="0">
                <a:solidFill>
                  <a:schemeClr val="tx1"/>
                </a:solidFill>
              </a:rPr>
              <a:t>자기소개서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</a:rPr>
              <a:t>                  </a:t>
            </a:r>
            <a:r>
              <a:rPr lang="ko-KR" altLang="en-US" sz="1100" dirty="0" smtClean="0">
                <a:solidFill>
                  <a:schemeClr val="tx1"/>
                </a:solidFill>
              </a:rPr>
              <a:t>성적증명서</a:t>
            </a:r>
            <a:r>
              <a:rPr lang="en-US" altLang="ko-KR" sz="1100" dirty="0" smtClean="0">
                <a:solidFill>
                  <a:schemeClr val="tx1"/>
                </a:solidFill>
              </a:rPr>
              <a:t>,  </a:t>
            </a:r>
            <a:r>
              <a:rPr lang="ko-KR" altLang="en-US" sz="1100" dirty="0" smtClean="0">
                <a:solidFill>
                  <a:schemeClr val="tx1"/>
                </a:solidFill>
              </a:rPr>
              <a:t>졸업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예정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</a:rPr>
              <a:t>증명서</a:t>
            </a:r>
            <a:r>
              <a:rPr lang="en-US" altLang="ko-KR" sz="1100" dirty="0" smtClean="0">
                <a:solidFill>
                  <a:schemeClr val="tx1"/>
                </a:solidFill>
              </a:rPr>
              <a:t>,  </a:t>
            </a:r>
            <a:r>
              <a:rPr lang="ko-KR" altLang="en-US" sz="1100" dirty="0" smtClean="0">
                <a:solidFill>
                  <a:schemeClr val="tx1"/>
                </a:solidFill>
              </a:rPr>
              <a:t>경력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재직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</a:rPr>
              <a:t>증명서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경력자에 한함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</a:rPr>
              <a:t>                  </a:t>
            </a:r>
            <a:r>
              <a:rPr lang="ko-KR" altLang="en-US" sz="1100" dirty="0" smtClean="0">
                <a:solidFill>
                  <a:schemeClr val="tx1"/>
                </a:solidFill>
              </a:rPr>
              <a:t>가족관계증명서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면허증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자격증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</a:rPr>
              <a:t>사본  각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부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</a:rPr>
              <a:t>  -  1</a:t>
            </a:r>
            <a:r>
              <a:rPr lang="ko-KR" altLang="en-US" sz="1100" dirty="0" smtClean="0">
                <a:solidFill>
                  <a:schemeClr val="tx1"/>
                </a:solidFill>
              </a:rPr>
              <a:t>차 서류면접 후 합격자에 한해 면접 </a:t>
            </a:r>
          </a:p>
          <a:p>
            <a:pPr algn="l">
              <a:lnSpc>
                <a:spcPct val="150000"/>
              </a:lnSpc>
              <a:defRPr/>
            </a:pPr>
            <a:r>
              <a:rPr lang="ko-KR" altLang="en-US" sz="1100" dirty="0" smtClean="0">
                <a:solidFill>
                  <a:schemeClr val="tx1"/>
                </a:solidFill>
              </a:rPr>
              <a:t>  </a:t>
            </a:r>
            <a:r>
              <a:rPr lang="en-US" altLang="ko-KR" sz="1100" dirty="0" smtClean="0">
                <a:solidFill>
                  <a:schemeClr val="tx1"/>
                </a:solidFill>
              </a:rPr>
              <a:t>-</a:t>
            </a:r>
            <a:r>
              <a:rPr lang="ko-KR" altLang="en-US" sz="1100" dirty="0" smtClean="0">
                <a:solidFill>
                  <a:schemeClr val="tx1"/>
                </a:solidFill>
              </a:rPr>
              <a:t>  제출된 서류는 반환 안 됨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</a:p>
          <a:p>
            <a:pPr algn="l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</a:rPr>
              <a:t>  -  </a:t>
            </a:r>
            <a:r>
              <a:rPr lang="ko-KR" altLang="en-US" sz="1100" dirty="0" smtClean="0">
                <a:solidFill>
                  <a:schemeClr val="tx1"/>
                </a:solidFill>
              </a:rPr>
              <a:t>서류접수  </a:t>
            </a:r>
            <a:r>
              <a:rPr lang="en-US" altLang="ko-KR" sz="1100" dirty="0" smtClean="0">
                <a:solidFill>
                  <a:schemeClr val="tx1"/>
                </a:solidFill>
              </a:rPr>
              <a:t>:  2016</a:t>
            </a:r>
            <a:r>
              <a:rPr lang="ko-KR" altLang="en-US" sz="1100" dirty="0" smtClean="0">
                <a:solidFill>
                  <a:schemeClr val="tx1"/>
                </a:solidFill>
              </a:rPr>
              <a:t>년 </a:t>
            </a:r>
            <a:r>
              <a:rPr lang="en-US" altLang="ko-KR" sz="1100" dirty="0" smtClean="0">
                <a:solidFill>
                  <a:schemeClr val="tx1"/>
                </a:solidFill>
              </a:rPr>
              <a:t>11</a:t>
            </a:r>
            <a:r>
              <a:rPr lang="ko-KR" altLang="en-US" sz="1100" dirty="0" smtClean="0">
                <a:solidFill>
                  <a:schemeClr val="tx1"/>
                </a:solidFill>
              </a:rPr>
              <a:t>월 </a:t>
            </a:r>
            <a:r>
              <a:rPr lang="en-US" altLang="ko-KR" sz="1100" dirty="0" smtClean="0">
                <a:solidFill>
                  <a:schemeClr val="tx1"/>
                </a:solidFill>
              </a:rPr>
              <a:t>10</a:t>
            </a:r>
            <a:r>
              <a:rPr lang="ko-KR" altLang="en-US" sz="1100" dirty="0" smtClean="0">
                <a:solidFill>
                  <a:schemeClr val="tx1"/>
                </a:solidFill>
              </a:rPr>
              <a:t>일 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목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~ </a:t>
            </a:r>
            <a:r>
              <a:rPr lang="ko-KR" altLang="en-US" sz="1100" dirty="0" smtClean="0">
                <a:solidFill>
                  <a:schemeClr val="tx1"/>
                </a:solidFill>
              </a:rPr>
              <a:t>채용 시까지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  <a:defRPr/>
            </a:pPr>
            <a:r>
              <a:rPr lang="ko-KR" altLang="en-US" sz="1100" dirty="0" smtClean="0">
                <a:solidFill>
                  <a:schemeClr val="tx1"/>
                </a:solidFill>
              </a:rPr>
              <a:t>                     직접 방문</a:t>
            </a:r>
            <a:r>
              <a:rPr lang="en-US" altLang="ko-KR" sz="1100" dirty="0" smtClean="0">
                <a:solidFill>
                  <a:schemeClr val="tx1"/>
                </a:solidFill>
              </a:rPr>
              <a:t>,</a:t>
            </a:r>
            <a:r>
              <a:rPr lang="ko-KR" altLang="en-US" sz="1100" dirty="0" smtClean="0">
                <a:solidFill>
                  <a:schemeClr val="tx1"/>
                </a:solidFill>
              </a:rPr>
              <a:t> 우편 접수 또는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메일</a:t>
            </a:r>
            <a:r>
              <a:rPr lang="en-US" altLang="ko-KR" sz="1100" dirty="0" smtClean="0">
                <a:solidFill>
                  <a:schemeClr val="tx1"/>
                </a:solidFill>
              </a:rPr>
              <a:t>(nurse5570@gmail.com)</a:t>
            </a:r>
            <a:r>
              <a:rPr lang="ko-KR" altLang="en-US" sz="1100" dirty="0" smtClean="0">
                <a:solidFill>
                  <a:schemeClr val="tx1"/>
                </a:solidFill>
              </a:rPr>
              <a:t> 접수 가능</a:t>
            </a:r>
          </a:p>
          <a:p>
            <a:pPr algn="l">
              <a:lnSpc>
                <a:spcPct val="150000"/>
              </a:lnSpc>
              <a:defRPr/>
            </a:pPr>
            <a:r>
              <a:rPr lang="ko-KR" altLang="en-US" sz="1100" dirty="0" smtClean="0">
                <a:solidFill>
                  <a:schemeClr val="tx1"/>
                </a:solidFill>
              </a:rPr>
              <a:t>  </a:t>
            </a:r>
            <a:r>
              <a:rPr lang="en-US" altLang="ko-KR" sz="1100" dirty="0" smtClean="0">
                <a:solidFill>
                  <a:schemeClr val="tx1"/>
                </a:solidFill>
              </a:rPr>
              <a:t>-  </a:t>
            </a:r>
            <a:r>
              <a:rPr lang="ko-KR" altLang="en-US" sz="1100" dirty="0" smtClean="0">
                <a:solidFill>
                  <a:schemeClr val="tx1"/>
                </a:solidFill>
              </a:rPr>
              <a:t>서류접수처 </a:t>
            </a:r>
            <a:r>
              <a:rPr lang="en-US" altLang="ko-KR" sz="1100" dirty="0" smtClean="0">
                <a:solidFill>
                  <a:schemeClr val="tx1"/>
                </a:solidFill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</a:rPr>
              <a:t>서울시 은평구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갈현로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11</a:t>
            </a:r>
            <a:r>
              <a:rPr lang="ko-KR" altLang="en-US" sz="1100" dirty="0" smtClean="0">
                <a:solidFill>
                  <a:schemeClr val="tx1"/>
                </a:solidFill>
              </a:rPr>
              <a:t>길 </a:t>
            </a:r>
            <a:r>
              <a:rPr lang="en-US" altLang="ko-KR" sz="1100" dirty="0" smtClean="0">
                <a:solidFill>
                  <a:schemeClr val="tx1"/>
                </a:solidFill>
              </a:rPr>
              <a:t>30 </a:t>
            </a:r>
            <a:r>
              <a:rPr lang="ko-KR" altLang="en-US" sz="1100" dirty="0" smtClean="0">
                <a:solidFill>
                  <a:schemeClr val="tx1"/>
                </a:solidFill>
              </a:rPr>
              <a:t>서울재활병원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총무팀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</a:rPr>
              <a:t>  -  </a:t>
            </a:r>
            <a:r>
              <a:rPr lang="ko-KR" altLang="en-US" sz="1100" dirty="0" smtClean="0">
                <a:solidFill>
                  <a:schemeClr val="tx1"/>
                </a:solidFill>
              </a:rPr>
              <a:t>면접일 및 장소 </a:t>
            </a:r>
            <a:r>
              <a:rPr lang="en-US" altLang="ko-KR" sz="1100" dirty="0" smtClean="0">
                <a:solidFill>
                  <a:schemeClr val="tx1"/>
                </a:solidFill>
              </a:rPr>
              <a:t>:  </a:t>
            </a:r>
            <a:r>
              <a:rPr lang="ko-KR" altLang="en-US" sz="1100" dirty="0" smtClean="0">
                <a:solidFill>
                  <a:schemeClr val="tx1"/>
                </a:solidFill>
              </a:rPr>
              <a:t>서류접수 후 개별 통보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</a:rPr>
              <a:t>  -  </a:t>
            </a:r>
            <a:r>
              <a:rPr lang="ko-KR" altLang="en-US" sz="1100" dirty="0" smtClean="0">
                <a:solidFill>
                  <a:schemeClr val="tx1"/>
                </a:solidFill>
              </a:rPr>
              <a:t>담당자 연락처 </a:t>
            </a:r>
            <a:r>
              <a:rPr lang="en-US" altLang="ko-KR" sz="1100" dirty="0" smtClean="0">
                <a:solidFill>
                  <a:schemeClr val="tx1"/>
                </a:solidFill>
              </a:rPr>
              <a:t>: 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간호과장  백미정 </a:t>
            </a:r>
          </a:p>
          <a:p>
            <a:pPr algn="l">
              <a:lnSpc>
                <a:spcPct val="150000"/>
              </a:lnSpc>
              <a:defRPr/>
            </a:pPr>
            <a:r>
              <a:rPr lang="ko-KR" altLang="en-US" sz="1100" dirty="0" smtClean="0">
                <a:solidFill>
                  <a:schemeClr val="tx1"/>
                </a:solidFill>
              </a:rPr>
              <a:t>                          </a:t>
            </a:r>
            <a:r>
              <a:rPr lang="en-US" altLang="ko-KR" sz="1100" dirty="0" smtClean="0">
                <a:solidFill>
                  <a:schemeClr val="tx1"/>
                </a:solidFill>
              </a:rPr>
              <a:t>02) 6020-3093   </a:t>
            </a:r>
            <a:r>
              <a:rPr lang="ko-KR" altLang="en-US" sz="1100" dirty="0" smtClean="0">
                <a:solidFill>
                  <a:schemeClr val="tx1"/>
                </a:solidFill>
              </a:rPr>
              <a:t>인사담당  김재용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  <a:defRPr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ko-KR" sz="11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추가 자격 요건 </a:t>
            </a:r>
            <a:endParaRPr lang="ko-KR" altLang="en-US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</a:rPr>
              <a:t>  - </a:t>
            </a:r>
            <a:r>
              <a:rPr lang="ko-KR" altLang="en-US" sz="1100" dirty="0" smtClean="0">
                <a:solidFill>
                  <a:schemeClr val="tx1"/>
                </a:solidFill>
              </a:rPr>
              <a:t>국가유공자 또는 취업대상자 관련법에 근거 우대 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</a:rPr>
              <a:t>  - </a:t>
            </a:r>
            <a:r>
              <a:rPr lang="ko-KR" altLang="en-US" sz="1100" dirty="0" smtClean="0">
                <a:solidFill>
                  <a:schemeClr val="tx1"/>
                </a:solidFill>
              </a:rPr>
              <a:t>국가보훈대상자 관계법령에 의거 우대 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348880" y="572412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양재난초체M" pitchFamily="18" charset="-127"/>
                <a:ea typeface="양재난초체M" pitchFamily="18" charset="-127"/>
              </a:rPr>
              <a:t>행복</a:t>
            </a:r>
            <a:endParaRPr lang="ko-KR" altLang="en-US" sz="2400" b="1" dirty="0">
              <a:latin typeface="양재난초체M" pitchFamily="18" charset="-127"/>
              <a:ea typeface="양재난초체M" pitchFamily="18" charset="-127"/>
            </a:endParaRPr>
          </a:p>
        </p:txBody>
      </p:sp>
      <p:pic>
        <p:nvPicPr>
          <p:cNvPr id="21" name="그림 20" descr="3d-Blue-Globe-Powerpoint-Background-1024x7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213"/>
            <a:ext cx="6858000" cy="91440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2675" y="7845425"/>
            <a:ext cx="1965325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86124" y="5023246"/>
            <a:ext cx="35176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i="1" dirty="0" smtClean="0">
                <a:latin typeface="Aharoni" pitchFamily="2" charset="-79"/>
                <a:ea typeface="Cambria Math" pitchFamily="18" charset="0"/>
                <a:cs typeface="Aharoni" pitchFamily="2" charset="-79"/>
              </a:rPr>
              <a:t>Seoul Rehabilitation Hospital Nurse , </a:t>
            </a:r>
          </a:p>
          <a:p>
            <a:r>
              <a:rPr lang="en-US" altLang="ko-KR" sz="1500" b="1" i="1" dirty="0" smtClean="0">
                <a:latin typeface="Aharoni" pitchFamily="2" charset="-79"/>
                <a:ea typeface="Cambria Math" pitchFamily="18" charset="0"/>
                <a:cs typeface="Aharoni" pitchFamily="2" charset="-79"/>
              </a:rPr>
              <a:t>redesign your life, our life, </a:t>
            </a:r>
          </a:p>
          <a:p>
            <a:r>
              <a:rPr lang="en-US" altLang="ko-KR" sz="1500" b="1" i="1" dirty="0" smtClean="0">
                <a:latin typeface="Aharoni" pitchFamily="2" charset="-79"/>
                <a:ea typeface="Cambria Math" pitchFamily="18" charset="0"/>
                <a:cs typeface="Aharoni" pitchFamily="2" charset="-79"/>
              </a:rPr>
              <a:t>and  the world beautifully.</a:t>
            </a:r>
            <a:endParaRPr lang="ko-KR" altLang="en-US" sz="1500" b="1" i="1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90" y="214282"/>
            <a:ext cx="1071570" cy="103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928670" y="2786050"/>
            <a:ext cx="564360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서울재활병원 </a:t>
            </a:r>
            <a:r>
              <a:rPr lang="ko-KR" altLang="en-US" sz="2000" b="1" dirty="0" err="1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간호과에서는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참신하고 패기 있는 </a:t>
            </a:r>
            <a:endParaRPr lang="en-US" altLang="ko-KR" sz="2000" b="1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간호사를 환영합니다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.</a:t>
            </a:r>
            <a:endParaRPr lang="en-US" altLang="ko-KR" sz="2000" b="1" dirty="0" smtClean="0">
              <a:solidFill>
                <a:schemeClr val="tx2">
                  <a:lumMod val="40000"/>
                  <a:lumOff val="6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혁신적인 조직에서 깊이 있는 소통</a:t>
            </a:r>
            <a:r>
              <a:rPr lang="en-US" altLang="ko-KR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절제미가</a:t>
            </a:r>
            <a:r>
              <a:rPr lang="ko-KR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 있는 성숙함</a:t>
            </a:r>
            <a:r>
              <a:rPr lang="en-US" altLang="ko-KR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전문적 융합을 통한 재활간호모델을 배우면서 </a:t>
            </a:r>
            <a:endParaRPr lang="en-US" altLang="ko-KR" sz="1600" dirty="0" smtClean="0">
              <a:solidFill>
                <a:schemeClr val="tx2">
                  <a:lumMod val="60000"/>
                  <a:lumOff val="40000"/>
                </a:schemeClr>
              </a:solidFill>
              <a:latin typeface="HY동녘B" pitchFamily="18" charset="-127"/>
              <a:ea typeface="HY동녘B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매순간</a:t>
            </a:r>
            <a:r>
              <a:rPr lang="ko-KR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 삶의 소중함과 행복을 누릴 것 입니다</a:t>
            </a:r>
            <a:r>
              <a:rPr lang="en-US" altLang="ko-KR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.</a:t>
            </a:r>
            <a:endParaRPr lang="ko-KR" alt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8" name="그림 17" descr="2주기 의료기관인증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00240" y="214282"/>
            <a:ext cx="4572032" cy="228601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52238" y="2182462"/>
            <a:ext cx="228620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  <a:latin typeface="굴림" pitchFamily="50" charset="-127"/>
                <a:ea typeface="굴림" pitchFamily="50" charset="-127"/>
              </a:rPr>
              <a:t> 2</a:t>
            </a:r>
            <a:r>
              <a:rPr lang="ko-KR" altLang="en-US" sz="1400" b="1" dirty="0" smtClean="0">
                <a:solidFill>
                  <a:schemeClr val="tx2">
                    <a:lumMod val="75000"/>
                  </a:schemeClr>
                </a:solidFill>
                <a:latin typeface="굴림" pitchFamily="50" charset="-127"/>
                <a:ea typeface="굴림" pitchFamily="50" charset="-127"/>
              </a:rPr>
              <a:t>주기 의료기관인증  획득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3" name="그림 22" descr="february-24-recycle-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93020" y="7028780"/>
            <a:ext cx="1527638" cy="144555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997076" y="673224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행복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44824" y="793948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전문성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03860" y="753283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동녘B" pitchFamily="18" charset="-127"/>
                <a:ea typeface="HY동녘B" pitchFamily="18" charset="-127"/>
              </a:rPr>
              <a:t>융합</a:t>
            </a:r>
            <a:endParaRPr lang="ko-KR" altLang="en-US" sz="20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7884368"/>
            <a:ext cx="1274514" cy="125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789288" y="805366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소통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그린네이처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2675" y="0"/>
            <a:ext cx="1965325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4068" y="8374559"/>
            <a:ext cx="6819624" cy="769441"/>
          </a:xfrm>
          <a:prstGeom prst="rect">
            <a:avLst/>
          </a:prstGeom>
          <a:solidFill>
            <a:srgbClr val="CC9900"/>
          </a:solidFill>
        </p:spPr>
        <p:txBody>
          <a:bodyPr wrap="none" rtlCol="0">
            <a:spAutoFit/>
          </a:bodyPr>
          <a:lstStyle/>
          <a:p>
            <a:r>
              <a:rPr lang="en-US" altLang="ko-KR" sz="2200" b="1" i="1" dirty="0" smtClean="0">
                <a:latin typeface="Cambria Math" pitchFamily="18" charset="0"/>
                <a:ea typeface="Cambria Math" pitchFamily="18" charset="0"/>
                <a:cs typeface="Microsoft Uighur" pitchFamily="2" charset="-78"/>
              </a:rPr>
              <a:t>Seoul Rehabilitation Hospital Nurse , </a:t>
            </a:r>
          </a:p>
          <a:p>
            <a:r>
              <a:rPr lang="en-US" altLang="ko-KR" sz="2200" b="1" i="1" dirty="0" smtClean="0">
                <a:latin typeface="Cambria Math" pitchFamily="18" charset="0"/>
                <a:ea typeface="Cambria Math" pitchFamily="18" charset="0"/>
                <a:cs typeface="Microsoft Uighur" pitchFamily="2" charset="-78"/>
              </a:rPr>
              <a:t>redesign your life, our life, and  the world beautifully~!</a:t>
            </a:r>
            <a:endParaRPr lang="ko-KR" altLang="en-US" sz="2200" b="1" i="1" dirty="0">
              <a:latin typeface="Cambria Math" pitchFamily="18" charset="0"/>
              <a:cs typeface="Microsoft Uighur" pitchFamily="2" charset="-7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7844" y="458763"/>
            <a:ext cx="7096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727048" y="60277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서울재활병원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 descr="2016년 연말모임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987519">
            <a:off x="372359" y="3808400"/>
            <a:ext cx="2664296" cy="1498667"/>
          </a:xfrm>
          <a:prstGeom prst="rect">
            <a:avLst/>
          </a:prstGeom>
        </p:spPr>
      </p:pic>
      <p:pic>
        <p:nvPicPr>
          <p:cNvPr id="13" name="그림 12" descr="2016간호과 여름 M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61048" y="4054681"/>
            <a:ext cx="2772928" cy="2160240"/>
          </a:xfrm>
          <a:prstGeom prst="rect">
            <a:avLst/>
          </a:prstGeom>
        </p:spPr>
      </p:pic>
      <p:pic>
        <p:nvPicPr>
          <p:cNvPr id="14" name="그림 13" descr="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14950" y="7318082"/>
            <a:ext cx="1468760" cy="1468760"/>
          </a:xfrm>
          <a:prstGeom prst="rect">
            <a:avLst/>
          </a:prstGeom>
        </p:spPr>
      </p:pic>
      <p:pic>
        <p:nvPicPr>
          <p:cNvPr id="15" name="그림 14" descr="kakao_welcome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57628" y="6643702"/>
            <a:ext cx="1357322" cy="13573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5794" y="1857356"/>
            <a:ext cx="57150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서울재활병원에서는  참신하고 패기 있는 신규간호사를 환영합니다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혁신적인 조직에서 깊이 있는 소통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절제미가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있는 성숙함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전문적 융합을 통한 재활간호모델을 배우면서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매 순간 삶의 소중함과 행복을 누릴 것입니다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 rot="21018582">
            <a:off x="712306" y="5309325"/>
            <a:ext cx="231024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휴먼편지체" pitchFamily="18" charset="-127"/>
                <a:ea typeface="휴먼편지체" pitchFamily="18" charset="-127"/>
              </a:rPr>
              <a:t>소통 </a:t>
            </a:r>
            <a:r>
              <a:rPr lang="en-US" altLang="ko-KR" sz="1600" b="1" dirty="0" smtClean="0">
                <a:latin typeface="휴먼편지체" pitchFamily="18" charset="-127"/>
                <a:ea typeface="휴먼편지체" pitchFamily="18" charset="-127"/>
              </a:rPr>
              <a:t>: </a:t>
            </a:r>
            <a:r>
              <a:rPr lang="ko-KR" altLang="en-US" sz="1600" b="1" dirty="0" smtClean="0">
                <a:latin typeface="휴먼편지체" pitchFamily="18" charset="-127"/>
                <a:ea typeface="휴먼편지체" pitchFamily="18" charset="-127"/>
              </a:rPr>
              <a:t>크리스마스 디너 파티</a:t>
            </a:r>
            <a:endParaRPr lang="ko-KR" altLang="en-US" sz="1600" b="1" dirty="0">
              <a:latin typeface="휴먼편지체" pitchFamily="18" charset="-127"/>
              <a:ea typeface="휴먼편지체" pitchFamily="18" charset="-127"/>
            </a:endParaRPr>
          </a:p>
        </p:txBody>
      </p:sp>
      <p:pic>
        <p:nvPicPr>
          <p:cNvPr id="18" name="그림 17" descr="2주기 의료기관인증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4664" y="6001186"/>
            <a:ext cx="3024336" cy="19735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31820" y="6234808"/>
            <a:ext cx="177644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휴먼편지체" pitchFamily="18" charset="-127"/>
                <a:ea typeface="휴먼편지체" pitchFamily="18" charset="-127"/>
              </a:rPr>
              <a:t>행</a:t>
            </a:r>
            <a:r>
              <a:rPr lang="ko-KR" altLang="en-US" sz="1600" b="1" dirty="0">
                <a:latin typeface="휴먼편지체" pitchFamily="18" charset="-127"/>
                <a:ea typeface="휴먼편지체" pitchFamily="18" charset="-127"/>
              </a:rPr>
              <a:t>복</a:t>
            </a:r>
            <a:r>
              <a:rPr lang="ko-KR" altLang="en-US" sz="1600" b="1" dirty="0" smtClean="0">
                <a:latin typeface="휴먼편지체" pitchFamily="18" charset="-127"/>
                <a:ea typeface="휴먼편지체" pitchFamily="18" charset="-127"/>
              </a:rPr>
              <a:t> </a:t>
            </a:r>
            <a:r>
              <a:rPr lang="en-US" altLang="ko-KR" sz="1600" b="1" dirty="0" smtClean="0">
                <a:latin typeface="휴먼편지체" pitchFamily="18" charset="-127"/>
                <a:ea typeface="휴먼편지체" pitchFamily="18" charset="-127"/>
              </a:rPr>
              <a:t>: </a:t>
            </a:r>
            <a:r>
              <a:rPr lang="ko-KR" altLang="en-US" sz="1600" b="1" dirty="0" err="1" smtClean="0">
                <a:latin typeface="휴먼편지체" pitchFamily="18" charset="-127"/>
                <a:ea typeface="휴먼편지체" pitchFamily="18" charset="-127"/>
              </a:rPr>
              <a:t>간호과</a:t>
            </a:r>
            <a:r>
              <a:rPr lang="ko-KR" altLang="en-US" sz="1600" b="1" dirty="0" smtClean="0">
                <a:latin typeface="휴먼편지체" pitchFamily="18" charset="-127"/>
                <a:ea typeface="휴먼편지체" pitchFamily="18" charset="-127"/>
              </a:rPr>
              <a:t> </a:t>
            </a:r>
            <a:r>
              <a:rPr lang="ko-KR" altLang="en-US" sz="1600" b="1" dirty="0" err="1" smtClean="0">
                <a:latin typeface="휴먼편지체" pitchFamily="18" charset="-127"/>
                <a:ea typeface="휴먼편지체" pitchFamily="18" charset="-127"/>
              </a:rPr>
              <a:t>워크샵</a:t>
            </a:r>
            <a:endParaRPr lang="ko-KR" altLang="en-US" sz="1600" b="1" dirty="0">
              <a:latin typeface="휴먼편지체" pitchFamily="18" charset="-127"/>
              <a:ea typeface="휴먼편지체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5428" y="8001674"/>
            <a:ext cx="320953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휴먼편지체" pitchFamily="18" charset="-127"/>
                <a:ea typeface="휴먼편지체" pitchFamily="18" charset="-127"/>
              </a:rPr>
              <a:t>전문적 융합 </a:t>
            </a:r>
            <a:r>
              <a:rPr lang="en-US" altLang="ko-KR" sz="1600" b="1" dirty="0" smtClean="0">
                <a:latin typeface="휴먼편지체" pitchFamily="18" charset="-127"/>
                <a:ea typeface="휴먼편지체" pitchFamily="18" charset="-127"/>
              </a:rPr>
              <a:t>: 2</a:t>
            </a:r>
            <a:r>
              <a:rPr lang="ko-KR" altLang="en-US" sz="1600" b="1" dirty="0" smtClean="0">
                <a:latin typeface="휴먼편지체" pitchFamily="18" charset="-127"/>
                <a:ea typeface="휴먼편지체" pitchFamily="18" charset="-127"/>
              </a:rPr>
              <a:t>주기 의료기관인증 쾌거</a:t>
            </a:r>
            <a:endParaRPr lang="ko-KR" altLang="en-US" sz="1600" b="1" dirty="0">
              <a:latin typeface="휴먼편지체" pitchFamily="18" charset="-127"/>
              <a:ea typeface="휴먼편지체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1"/>
            <a:ext cx="1445607" cy="142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617</Words>
  <Application>Microsoft Office PowerPoint</Application>
  <PresentationFormat>화면 슬라이드 쇼(4:3)</PresentationFormat>
  <Paragraphs>81</Paragraphs>
  <Slides>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서울재활병원 간호사 모집 </vt:lpstr>
      <vt:lpstr>서울재활병원 간호사 모집 </vt:lpstr>
      <vt:lpstr>PowerPoint 프레젠테이션</vt:lpstr>
      <vt:lpstr>PowerPoint 프레젠테이션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서울재활병원  간호조무사모집 </dc:title>
  <dc:creator>Your User Name</dc:creator>
  <cp:lastModifiedBy>Windows 사용자</cp:lastModifiedBy>
  <cp:revision>117</cp:revision>
  <dcterms:created xsi:type="dcterms:W3CDTF">2014-08-18T08:35:48Z</dcterms:created>
  <dcterms:modified xsi:type="dcterms:W3CDTF">2017-02-02T01:58:09Z</dcterms:modified>
</cp:coreProperties>
</file>